
<file path=[Content_Types].xml><?xml version="1.0" encoding="utf-8"?>
<Types xmlns="http://schemas.openxmlformats.org/package/2006/content-types">
  <Default Extension="jpeg" ContentType="image/jpeg"/>
  <Default Extension="JPG" ContentType="image/.jpg"/>
  <Default Extension="wav" ContentType="audio/x-wav"/>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593" r:id="rId3"/>
    <p:sldId id="280" r:id="rId4"/>
    <p:sldId id="420" r:id="rId5"/>
    <p:sldId id="421" r:id="rId7"/>
    <p:sldId id="422" r:id="rId8"/>
    <p:sldId id="423" r:id="rId9"/>
    <p:sldId id="424" r:id="rId10"/>
    <p:sldId id="425" r:id="rId11"/>
    <p:sldId id="536" r:id="rId12"/>
    <p:sldId id="537" r:id="rId13"/>
    <p:sldId id="538" r:id="rId14"/>
    <p:sldId id="539" r:id="rId15"/>
    <p:sldId id="540" r:id="rId16"/>
    <p:sldId id="541" r:id="rId17"/>
    <p:sldId id="542" r:id="rId18"/>
    <p:sldId id="543" r:id="rId19"/>
    <p:sldId id="544" r:id="rId20"/>
    <p:sldId id="545" r:id="rId21"/>
    <p:sldId id="546" r:id="rId22"/>
    <p:sldId id="547" r:id="rId23"/>
    <p:sldId id="548" r:id="rId24"/>
    <p:sldId id="549" r:id="rId25"/>
    <p:sldId id="550" r:id="rId26"/>
    <p:sldId id="551" r:id="rId27"/>
    <p:sldId id="552" r:id="rId28"/>
    <p:sldId id="553" r:id="rId29"/>
    <p:sldId id="554" r:id="rId30"/>
    <p:sldId id="555" r:id="rId31"/>
    <p:sldId id="556" r:id="rId32"/>
    <p:sldId id="557" r:id="rId33"/>
    <p:sldId id="558" r:id="rId34"/>
    <p:sldId id="559" r:id="rId35"/>
    <p:sldId id="560" r:id="rId36"/>
    <p:sldId id="561" r:id="rId37"/>
    <p:sldId id="562" r:id="rId38"/>
    <p:sldId id="563" r:id="rId39"/>
    <p:sldId id="564" r:id="rId40"/>
    <p:sldId id="565" r:id="rId41"/>
    <p:sldId id="566" r:id="rId42"/>
    <p:sldId id="567" r:id="rId43"/>
    <p:sldId id="568" r:id="rId44"/>
    <p:sldId id="569" r:id="rId45"/>
    <p:sldId id="570" r:id="rId46"/>
    <p:sldId id="453" r:id="rId47"/>
    <p:sldId id="454" r:id="rId48"/>
    <p:sldId id="455" r:id="rId49"/>
    <p:sldId id="456" r:id="rId50"/>
    <p:sldId id="457" r:id="rId51"/>
    <p:sldId id="458" r:id="rId52"/>
    <p:sldId id="459" r:id="rId53"/>
    <p:sldId id="460" r:id="rId54"/>
    <p:sldId id="461" r:id="rId55"/>
    <p:sldId id="462" r:id="rId56"/>
    <p:sldId id="463" r:id="rId57"/>
    <p:sldId id="464" r:id="rId58"/>
    <p:sldId id="465" r:id="rId59"/>
    <p:sldId id="466" r:id="rId60"/>
    <p:sldId id="467" r:id="rId61"/>
    <p:sldId id="468" r:id="rId62"/>
    <p:sldId id="469" r:id="rId63"/>
    <p:sldId id="470" r:id="rId64"/>
    <p:sldId id="471" r:id="rId65"/>
    <p:sldId id="472" r:id="rId66"/>
    <p:sldId id="473" r:id="rId67"/>
    <p:sldId id="474" r:id="rId68"/>
    <p:sldId id="475" r:id="rId69"/>
    <p:sldId id="476" r:id="rId70"/>
    <p:sldId id="572" r:id="rId71"/>
    <p:sldId id="573" r:id="rId72"/>
    <p:sldId id="574" r:id="rId73"/>
    <p:sldId id="575" r:id="rId74"/>
    <p:sldId id="576" r:id="rId75"/>
    <p:sldId id="577" r:id="rId76"/>
    <p:sldId id="578" r:id="rId77"/>
    <p:sldId id="579" r:id="rId78"/>
    <p:sldId id="580" r:id="rId79"/>
    <p:sldId id="581" r:id="rId80"/>
    <p:sldId id="582" r:id="rId81"/>
    <p:sldId id="583" r:id="rId82"/>
    <p:sldId id="584" r:id="rId83"/>
    <p:sldId id="585" r:id="rId84"/>
    <p:sldId id="586" r:id="rId85"/>
    <p:sldId id="587" r:id="rId86"/>
    <p:sldId id="588" r:id="rId87"/>
    <p:sldId id="589" r:id="rId88"/>
    <p:sldId id="591" r:id="rId89"/>
    <p:sldId id="590" r:id="rId90"/>
    <p:sldId id="592" r:id="rId91"/>
    <p:sldId id="490" r:id="rId92"/>
    <p:sldId id="491" r:id="rId93"/>
    <p:sldId id="492" r:id="rId94"/>
    <p:sldId id="493" r:id="rId95"/>
    <p:sldId id="494" r:id="rId96"/>
    <p:sldId id="495" r:id="rId97"/>
    <p:sldId id="496" r:id="rId98"/>
    <p:sldId id="497" r:id="rId99"/>
    <p:sldId id="498" r:id="rId100"/>
    <p:sldId id="499" r:id="rId101"/>
    <p:sldId id="500" r:id="rId102"/>
    <p:sldId id="501" r:id="rId103"/>
    <p:sldId id="502" r:id="rId104"/>
    <p:sldId id="503" r:id="rId105"/>
    <p:sldId id="504" r:id="rId106"/>
    <p:sldId id="505" r:id="rId107"/>
    <p:sldId id="506" r:id="rId108"/>
    <p:sldId id="507" r:id="rId109"/>
    <p:sldId id="508" r:id="rId110"/>
    <p:sldId id="509" r:id="rId111"/>
    <p:sldId id="510" r:id="rId112"/>
    <p:sldId id="511" r:id="rId113"/>
    <p:sldId id="512" r:id="rId114"/>
    <p:sldId id="513" r:id="rId115"/>
    <p:sldId id="514" r:id="rId116"/>
    <p:sldId id="515" r:id="rId117"/>
    <p:sldId id="516" r:id="rId118"/>
    <p:sldId id="517" r:id="rId119"/>
    <p:sldId id="518" r:id="rId120"/>
    <p:sldId id="519" r:id="rId121"/>
    <p:sldId id="520" r:id="rId122"/>
    <p:sldId id="521" r:id="rId123"/>
    <p:sldId id="522" r:id="rId124"/>
    <p:sldId id="523" r:id="rId125"/>
    <p:sldId id="524" r:id="rId126"/>
    <p:sldId id="525" r:id="rId127"/>
    <p:sldId id="526" r:id="rId128"/>
    <p:sldId id="527" r:id="rId129"/>
    <p:sldId id="528" r:id="rId130"/>
    <p:sldId id="529" r:id="rId131"/>
    <p:sldId id="530" r:id="rId132"/>
    <p:sldId id="531" r:id="rId133"/>
    <p:sldId id="532" r:id="rId134"/>
    <p:sldId id="533" r:id="rId135"/>
    <p:sldId id="534" r:id="rId136"/>
  </p:sldIdLst>
  <p:sldSz cx="12192000" cy="6858000"/>
  <p:notesSz cx="6858000" cy="9144000"/>
  <p:custDataLst>
    <p:tags r:id="rId14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9903"/>
    <a:srgbClr val="0000FF"/>
    <a:srgbClr val="FF0000"/>
    <a:srgbClr val="FF00FF"/>
    <a:srgbClr val="3333FF"/>
    <a:srgbClr val="CC00CC"/>
    <a:srgbClr val="9900FF"/>
    <a:srgbClr val="A9B3FD"/>
    <a:srgbClr val="F8C5AE"/>
    <a:srgbClr val="0505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936" autoAdjust="0"/>
  </p:normalViewPr>
  <p:slideViewPr>
    <p:cSldViewPr>
      <p:cViewPr varScale="1">
        <p:scale>
          <a:sx n="78" d="100"/>
          <a:sy n="78" d="100"/>
        </p:scale>
        <p:origin x="54" y="1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704"/>
    </p:cViewPr>
  </p:sorterViewPr>
  <p:notesViewPr>
    <p:cSldViewPr>
      <p:cViewPr varScale="1">
        <p:scale>
          <a:sx n="58" d="100"/>
          <a:sy n="58" d="100"/>
        </p:scale>
        <p:origin x="-1758"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0" Type="http://schemas.openxmlformats.org/officeDocument/2006/relationships/tags" Target="tags/tag1.xml"/><Relationship Id="rId14" Type="http://schemas.openxmlformats.org/officeDocument/2006/relationships/slide" Target="slides/slide11.xml"/><Relationship Id="rId139" Type="http://schemas.openxmlformats.org/officeDocument/2006/relationships/tableStyles" Target="tableStyles.xml"/><Relationship Id="rId138" Type="http://schemas.openxmlformats.org/officeDocument/2006/relationships/viewProps" Target="viewProps.xml"/><Relationship Id="rId137" Type="http://schemas.openxmlformats.org/officeDocument/2006/relationships/presProps" Target="presProps.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defRPr sz="1200" smtClean="0">
                <a:solidFill>
                  <a:schemeClr val="tx1"/>
                </a:solidFill>
              </a:defRPr>
            </a:lvl1pPr>
          </a:lstStyle>
          <a:p>
            <a:pPr>
              <a:defRPr/>
            </a:pPr>
            <a:endParaRPr lang="en-US" altLang="zh-CN"/>
          </a:p>
        </p:txBody>
      </p:sp>
      <p:sp>
        <p:nvSpPr>
          <p:cNvPr id="67587"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smtClean="0">
                <a:solidFill>
                  <a:schemeClr val="tx1"/>
                </a:solidFill>
              </a:defRPr>
            </a:lvl1pPr>
          </a:lstStyle>
          <a:p>
            <a:pPr>
              <a:defRPr/>
            </a:pPr>
            <a:endParaRPr lang="en-US" altLang="zh-CN"/>
          </a:p>
        </p:txBody>
      </p:sp>
      <p:sp>
        <p:nvSpPr>
          <p:cNvPr id="7987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p:spPr>
      </p:sp>
      <p:sp>
        <p:nvSpPr>
          <p:cNvPr id="67589"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7590"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l">
              <a:defRPr sz="1200" smtClean="0">
                <a:solidFill>
                  <a:schemeClr val="tx1"/>
                </a:solidFill>
              </a:defRPr>
            </a:lvl1pPr>
          </a:lstStyle>
          <a:p>
            <a:pPr>
              <a:defRPr/>
            </a:pPr>
            <a:endParaRPr lang="en-US" altLang="zh-CN"/>
          </a:p>
        </p:txBody>
      </p:sp>
      <p:sp>
        <p:nvSpPr>
          <p:cNvPr id="67591"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solidFill>
                  <a:schemeClr val="tx1"/>
                </a:solidFill>
              </a:defRPr>
            </a:lvl1pPr>
          </a:lstStyle>
          <a:p>
            <a:pPr>
              <a:defRPr/>
            </a:pPr>
            <a:fld id="{E2E1D26B-CE3A-4ED3-8FA9-CC216B35A030}"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D1E2EF4-146E-47B5-A412-FFD548A1AB6A}" type="slidenum">
              <a:rPr lang="en-US" altLang="zh-CN"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68342" y="-99392"/>
            <a:ext cx="3521804" cy="973017"/>
          </a:xfrm>
          <a:prstGeom prst="rect">
            <a:avLst/>
          </a:prstGeom>
        </p:spPr>
      </p:pic>
      <p:sp>
        <p:nvSpPr>
          <p:cNvPr id="6" name="文本框 5"/>
          <p:cNvSpPr txBox="1"/>
          <p:nvPr userDrawn="1"/>
        </p:nvSpPr>
        <p:spPr>
          <a:xfrm>
            <a:off x="119336" y="116632"/>
            <a:ext cx="2688299" cy="523220"/>
          </a:xfrm>
          <a:prstGeom prst="rect">
            <a:avLst/>
          </a:prstGeom>
          <a:solidFill>
            <a:srgbClr val="F19903"/>
          </a:solidFill>
        </p:spPr>
        <p:txBody>
          <a:bodyPr wrap="square" rtlCol="0">
            <a:spAutoFit/>
          </a:bodyPr>
          <a:lstStyle/>
          <a:p>
            <a:pPr algn="l"/>
            <a:r>
              <a:rPr lang="en-US" altLang="zh-CN" sz="2800" b="1" dirty="0">
                <a:solidFill>
                  <a:schemeClr val="tx1"/>
                </a:solidFill>
                <a:latin typeface="微软雅黑 Light" panose="020B0502040204020203" pitchFamily="34" charset="-122"/>
                <a:ea typeface="微软雅黑 Light" panose="020B0502040204020203" pitchFamily="34" charset="-122"/>
              </a:rPr>
              <a:t>9.3 </a:t>
            </a:r>
            <a:r>
              <a:rPr lang="zh-CN" altLang="en-US" sz="2800" b="1" dirty="0">
                <a:solidFill>
                  <a:schemeClr val="tx1"/>
                </a:solidFill>
                <a:latin typeface="微软雅黑 Light" panose="020B0502040204020203" pitchFamily="34" charset="-122"/>
                <a:ea typeface="微软雅黑 Light" panose="020B0502040204020203" pitchFamily="34" charset="-122"/>
              </a:rPr>
              <a:t>树表的查找</a:t>
            </a:r>
            <a:endParaRPr lang="zh-CN" altLang="en-US" sz="2800" b="1" dirty="0">
              <a:solidFill>
                <a:schemeClr val="tx1"/>
              </a:solidFill>
              <a:latin typeface="微软雅黑 Light" panose="020B0502040204020203" pitchFamily="34" charset="-122"/>
              <a:ea typeface="微软雅黑 Light" panose="020B0502040204020203" pitchFamily="34" charset="-122"/>
            </a:endParaRPr>
          </a:p>
        </p:txBody>
      </p:sp>
      <p:cxnSp>
        <p:nvCxnSpPr>
          <p:cNvPr id="7" name="直接连接符 6"/>
          <p:cNvCxnSpPr/>
          <p:nvPr userDrawn="1"/>
        </p:nvCxnSpPr>
        <p:spPr>
          <a:xfrm>
            <a:off x="0" y="692696"/>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0" y="764704"/>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68342" y="-99392"/>
            <a:ext cx="3521804" cy="973017"/>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GIF"/></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3.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4.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5.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6.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7.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8.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GI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9.GIF"/></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image" Target="../media/image80.png"/></Relationships>
</file>

<file path=ppt/slides/_rels/slide114.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48.GIF"/></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1.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5.png"/><Relationship Id="rId1" Type="http://schemas.openxmlformats.org/officeDocument/2006/relationships/image" Target="../media/image84.GIF"/></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image" Target="../media/image86.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image" Target="../media/image14.GIF"/></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1.xml"/><Relationship Id="rId2" Type="http://schemas.openxmlformats.org/officeDocument/2006/relationships/image" Target="../media/image87.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7.jpeg"/><Relationship Id="rId1" Type="http://schemas.openxmlformats.org/officeDocument/2006/relationships/image" Target="../media/image14.GIF"/></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14.GI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4.GIF"/></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6.GIF"/></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image" Target="../media/image6.GIF"/></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27.png"/><Relationship Id="rId2" Type="http://schemas.openxmlformats.org/officeDocument/2006/relationships/image" Target="../media/image17.GIF"/><Relationship Id="rId1" Type="http://schemas.openxmlformats.org/officeDocument/2006/relationships/image" Target="../media/image26.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6.GIF"/></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20.png"/><Relationship Id="rId2" Type="http://schemas.openxmlformats.org/officeDocument/2006/relationships/image" Target="../media/image34.png"/><Relationship Id="rId1" Type="http://schemas.openxmlformats.org/officeDocument/2006/relationships/image" Target="../media/image14.GI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image" Target="../media/image42.png"/><Relationship Id="rId1" Type="http://schemas.openxmlformats.org/officeDocument/2006/relationships/image" Target="../media/image14.GI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jpeg"/><Relationship Id="rId1" Type="http://schemas.openxmlformats.org/officeDocument/2006/relationships/image" Target="../media/image6.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9.png"/><Relationship Id="rId1" Type="http://schemas.openxmlformats.org/officeDocument/2006/relationships/image" Target="../media/image48.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1.png"/><Relationship Id="rId1" Type="http://schemas.openxmlformats.org/officeDocument/2006/relationships/image" Target="../media/image48.GIF"/></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8.GIF"/></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5.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xml"/><Relationship Id="rId2" Type="http://schemas.openxmlformats.org/officeDocument/2006/relationships/image" Target="../media/image7.jpeg"/><Relationship Id="rId1" Type="http://schemas.openxmlformats.org/officeDocument/2006/relationships/image" Target="../media/image6.GI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GIF"/></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image" Target="../media/image57.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image" Target="../media/image58.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9.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1.png"/><Relationship Id="rId1" Type="http://schemas.openxmlformats.org/officeDocument/2006/relationships/image" Target="../media/image60.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image" Target="../media/image6.GIF"/></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jpeg"/><Relationship Id="rId1" Type="http://schemas.openxmlformats.org/officeDocument/2006/relationships/image" Target="../media/image6.GIF"/></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jpeg"/><Relationship Id="rId1" Type="http://schemas.openxmlformats.org/officeDocument/2006/relationships/image" Target="../media/image6.GIF"/></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jpeg"/><Relationship Id="rId1" Type="http://schemas.openxmlformats.org/officeDocument/2006/relationships/image" Target="../media/image6.GIF"/></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GIF"/></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image" Target="../media/image14.GIF"/></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5.png"/><Relationship Id="rId1" Type="http://schemas.openxmlformats.org/officeDocument/2006/relationships/image" Target="../media/image4.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6.png"/><Relationship Id="rId1" Type="http://schemas.openxmlformats.org/officeDocument/2006/relationships/image" Target="../media/image6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7.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8.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0.png"/><Relationship Id="rId1" Type="http://schemas.openxmlformats.org/officeDocument/2006/relationships/image" Target="../media/image6.GI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image" Target="../media/image71.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0" y="6457943"/>
            <a:ext cx="12192000" cy="0"/>
          </a:xfrm>
          <a:prstGeom prst="line">
            <a:avLst/>
          </a:prstGeom>
          <a:ln w="66675">
            <a:solidFill>
              <a:srgbClr val="F29803"/>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0" y="-36192"/>
            <a:ext cx="12192000" cy="5628586"/>
          </a:xfrm>
          <a:prstGeom prst="rect">
            <a:avLst/>
          </a:prstGeom>
          <a:solidFill>
            <a:srgbClr val="F29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1" name="图片 20" descr="文本&#10;&#10;中度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95800" y="8462881"/>
            <a:ext cx="5143500" cy="5143500"/>
          </a:xfrm>
          <a:prstGeom prst="rect">
            <a:avLst/>
          </a:prstGeom>
        </p:spPr>
      </p:pic>
      <p:cxnSp>
        <p:nvCxnSpPr>
          <p:cNvPr id="22" name="直接连接符 21"/>
          <p:cNvCxnSpPr/>
          <p:nvPr/>
        </p:nvCxnSpPr>
        <p:spPr>
          <a:xfrm>
            <a:off x="0" y="6708629"/>
            <a:ext cx="12192000" cy="32738"/>
          </a:xfrm>
          <a:prstGeom prst="line">
            <a:avLst/>
          </a:prstGeom>
          <a:ln w="66675">
            <a:solidFill>
              <a:srgbClr val="F29803"/>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0" y="6174518"/>
            <a:ext cx="12192000" cy="0"/>
          </a:xfrm>
          <a:prstGeom prst="line">
            <a:avLst/>
          </a:prstGeom>
          <a:ln w="66675">
            <a:solidFill>
              <a:srgbClr val="F29803"/>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0" y="5891093"/>
            <a:ext cx="12192000" cy="0"/>
          </a:xfrm>
          <a:prstGeom prst="line">
            <a:avLst/>
          </a:prstGeom>
          <a:ln w="66675">
            <a:solidFill>
              <a:srgbClr val="F29803"/>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495600" y="764704"/>
            <a:ext cx="8424936" cy="1568450"/>
          </a:xfrm>
          <a:prstGeom prst="rect">
            <a:avLst/>
          </a:prstGeom>
          <a:noFill/>
        </p:spPr>
        <p:txBody>
          <a:bodyPr wrap="square" rtlCol="0">
            <a:spAutoFit/>
          </a:bodyPr>
          <a:lstStyle/>
          <a:p>
            <a:r>
              <a:rPr lang="zh-CN" altLang="en-US" sz="9600" dirty="0">
                <a:ln>
                  <a:solidFill>
                    <a:schemeClr val="bg1"/>
                  </a:solidFill>
                </a:ln>
                <a:solidFill>
                  <a:schemeClr val="tx1"/>
                </a:solidFill>
                <a:latin typeface="微软雅黑" panose="020B0503020204020204" pitchFamily="34" charset="-122"/>
                <a:ea typeface="微软雅黑" panose="020B0503020204020204" pitchFamily="34" charset="-122"/>
              </a:rPr>
              <a:t>数据结构教程</a:t>
            </a:r>
            <a:endParaRPr lang="zh-CN" altLang="en-US" sz="9600" dirty="0">
              <a:ln>
                <a:solidFill>
                  <a:schemeClr val="bg1"/>
                </a:solidFill>
              </a:ln>
              <a:solidFill>
                <a:schemeClr val="tx1"/>
              </a:solidFill>
              <a:latin typeface="微软雅黑" panose="020B0503020204020204" pitchFamily="34" charset="-122"/>
              <a:ea typeface="微软雅黑" panose="020B0503020204020204" pitchFamily="34" charset="-122"/>
            </a:endParaRPr>
          </a:p>
        </p:txBody>
      </p:sp>
      <p:pic>
        <p:nvPicPr>
          <p:cNvPr id="26" name="图片 25" descr="图片包含 游戏机&#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7" y="-9151"/>
            <a:ext cx="1476917" cy="3582613"/>
          </a:xfrm>
          <a:prstGeom prst="rect">
            <a:avLst/>
          </a:prstGeom>
        </p:spPr>
      </p:pic>
      <p:sp>
        <p:nvSpPr>
          <p:cNvPr id="27" name="文本框 26"/>
          <p:cNvSpPr txBox="1"/>
          <p:nvPr/>
        </p:nvSpPr>
        <p:spPr>
          <a:xfrm>
            <a:off x="5777809" y="2295084"/>
            <a:ext cx="3379829" cy="829945"/>
          </a:xfrm>
          <a:prstGeom prst="rect">
            <a:avLst/>
          </a:prstGeom>
          <a:noFill/>
        </p:spPr>
        <p:txBody>
          <a:bodyPr wrap="square" rtlCol="0">
            <a:spAutoFit/>
          </a:bodyPr>
          <a:lstStyle/>
          <a:p>
            <a:r>
              <a:rPr lang="zh-CN" altLang="en-US" sz="2400" dirty="0">
                <a:ln>
                  <a:solidFill>
                    <a:schemeClr val="bg1"/>
                  </a:solidFill>
                </a:ln>
                <a:solidFill>
                  <a:schemeClr val="tx1"/>
                </a:solidFill>
                <a:latin typeface="微软雅黑" panose="020B0503020204020204" pitchFamily="34" charset="-122"/>
                <a:ea typeface="微软雅黑" panose="020B0503020204020204" pitchFamily="34" charset="-122"/>
              </a:rPr>
              <a:t>第</a:t>
            </a:r>
            <a:r>
              <a:rPr lang="en-US" altLang="zh-CN" sz="2400" dirty="0">
                <a:ln>
                  <a:solidFill>
                    <a:schemeClr val="bg1"/>
                  </a:solidFill>
                </a:ln>
                <a:solidFill>
                  <a:schemeClr val="tx1"/>
                </a:solidFill>
                <a:latin typeface="微软雅黑" panose="020B0503020204020204" pitchFamily="34" charset="-122"/>
                <a:ea typeface="微软雅黑" panose="020B0503020204020204" pitchFamily="34" charset="-122"/>
              </a:rPr>
              <a:t>6</a:t>
            </a:r>
            <a:r>
              <a:rPr lang="zh-CN" altLang="en-US" sz="2400" dirty="0">
                <a:ln>
                  <a:solidFill>
                    <a:schemeClr val="bg1"/>
                  </a:solidFill>
                </a:ln>
                <a:solidFill>
                  <a:schemeClr val="tx1"/>
                </a:solidFill>
                <a:latin typeface="微软雅黑" panose="020B0503020204020204" pitchFamily="34" charset="-122"/>
                <a:ea typeface="微软雅黑" panose="020B0503020204020204" pitchFamily="34" charset="-122"/>
              </a:rPr>
              <a:t>版</a:t>
            </a:r>
            <a:r>
              <a:rPr lang="en-US" altLang="zh-CN" sz="2400" dirty="0">
                <a:ln>
                  <a:solidFill>
                    <a:schemeClr val="bg1"/>
                  </a:solidFill>
                </a:ln>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r>
              <a:rPr lang="zh-CN" altLang="en-US" sz="2400" dirty="0">
                <a:ln>
                  <a:solidFill>
                    <a:schemeClr val="bg1"/>
                  </a:solidFill>
                </a:ln>
                <a:solidFill>
                  <a:schemeClr val="tx1"/>
                </a:solidFill>
                <a:latin typeface="微软雅黑" panose="020B0503020204020204" pitchFamily="34" charset="-122"/>
                <a:ea typeface="微软雅黑" panose="020B0503020204020204" pitchFamily="34" charset="-122"/>
              </a:rPr>
              <a:t>微课视频</a:t>
            </a:r>
            <a:r>
              <a:rPr lang="en-US" altLang="zh-CN" sz="2400" dirty="0">
                <a:ln>
                  <a:solidFill>
                    <a:schemeClr val="bg1"/>
                  </a:solidFill>
                </a:ln>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r>
              <a:rPr lang="zh-CN" altLang="en-US" sz="2400" dirty="0">
                <a:ln>
                  <a:solidFill>
                    <a:schemeClr val="bg1"/>
                  </a:solidFill>
                </a:ln>
                <a:solidFill>
                  <a:schemeClr val="tx1"/>
                </a:solidFill>
                <a:latin typeface="微软雅黑" panose="020B0503020204020204" pitchFamily="34" charset="-122"/>
                <a:ea typeface="微软雅黑" panose="020B0503020204020204" pitchFamily="34" charset="-122"/>
              </a:rPr>
              <a:t>题库版</a:t>
            </a:r>
            <a:endParaRPr lang="zh-CN" altLang="en-US" sz="2400" dirty="0">
              <a:ln>
                <a:solidFill>
                  <a:schemeClr val="bg1"/>
                </a:solidFill>
              </a:ln>
              <a:solidFill>
                <a:schemeClr val="tx1"/>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7873051" y="2765104"/>
            <a:ext cx="1751341" cy="398780"/>
          </a:xfrm>
          <a:prstGeom prst="rect">
            <a:avLst/>
          </a:prstGeom>
          <a:noFill/>
        </p:spPr>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李春葆  主编</a:t>
            </a:r>
            <a:endParaRPr lang="zh-CN" altLang="en-US" sz="2000" dirty="0">
              <a:solidFill>
                <a:schemeClr val="tx1"/>
              </a:solidFill>
              <a:latin typeface="微软雅黑" panose="020B0503020204020204" pitchFamily="34" charset="-122"/>
              <a:ea typeface="微软雅黑" panose="020B0503020204020204" pitchFamily="34" charset="-122"/>
            </a:endParaRPr>
          </a:p>
        </p:txBody>
      </p:sp>
      <p:pic>
        <p:nvPicPr>
          <p:cNvPr id="29" name="图片 28" descr="乐高玩具&#10;&#10;低可信度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064" y="3051635"/>
            <a:ext cx="5400599" cy="3638565"/>
          </a:xfrm>
          <a:prstGeom prst="rect">
            <a:avLst/>
          </a:prstGeom>
        </p:spPr>
      </p:pic>
      <p:sp>
        <p:nvSpPr>
          <p:cNvPr id="30" name="文本框 29"/>
          <p:cNvSpPr txBox="1"/>
          <p:nvPr/>
        </p:nvSpPr>
        <p:spPr>
          <a:xfrm>
            <a:off x="4174934" y="3359118"/>
            <a:ext cx="4513354" cy="1014730"/>
          </a:xfrm>
          <a:prstGeom prst="rect">
            <a:avLst/>
          </a:prstGeom>
          <a:noFill/>
        </p:spPr>
        <p:txBody>
          <a:bodyPr wrap="square" rtlCol="0">
            <a:spAutoFit/>
          </a:bodyPr>
          <a:lstStyle/>
          <a:p>
            <a:r>
              <a:rPr lang="zh-CN" altLang="en-US" sz="6000" dirty="0">
                <a:ln>
                  <a:solidFill>
                    <a:schemeClr val="bg1"/>
                  </a:solidFill>
                </a:ln>
                <a:solidFill>
                  <a:schemeClr val="tx1"/>
                </a:solidFill>
                <a:latin typeface="微软雅黑" panose="020B0503020204020204" pitchFamily="34" charset="-122"/>
                <a:ea typeface="微软雅黑" panose="020B0503020204020204" pitchFamily="34" charset="-122"/>
              </a:rPr>
              <a:t>第</a:t>
            </a:r>
            <a:r>
              <a:rPr lang="en-US" altLang="zh-CN" sz="6000" dirty="0">
                <a:ln>
                  <a:solidFill>
                    <a:schemeClr val="bg1"/>
                  </a:solidFill>
                </a:ln>
                <a:solidFill>
                  <a:schemeClr val="tx1"/>
                </a:solidFill>
                <a:latin typeface="微软雅黑" panose="020B0503020204020204" pitchFamily="34" charset="-122"/>
                <a:ea typeface="微软雅黑" panose="020B0503020204020204" pitchFamily="34" charset="-122"/>
              </a:rPr>
              <a:t>9</a:t>
            </a:r>
            <a:r>
              <a:rPr lang="zh-CN" altLang="en-US" sz="6000" dirty="0">
                <a:ln>
                  <a:solidFill>
                    <a:schemeClr val="bg1"/>
                  </a:solidFill>
                </a:ln>
                <a:solidFill>
                  <a:schemeClr val="tx1"/>
                </a:solidFill>
                <a:latin typeface="微软雅黑" panose="020B0503020204020204" pitchFamily="34" charset="-122"/>
                <a:ea typeface="微软雅黑" panose="020B0503020204020204" pitchFamily="34" charset="-122"/>
              </a:rPr>
              <a:t>章 </a:t>
            </a:r>
            <a:r>
              <a:rPr lang="zh-CN" altLang="en-US" sz="6000" dirty="0">
                <a:ln>
                  <a:solidFill>
                    <a:schemeClr val="bg1"/>
                  </a:solidFill>
                </a:ln>
                <a:latin typeface="微软雅黑" panose="020B0503020204020204" pitchFamily="34" charset="-122"/>
                <a:ea typeface="微软雅黑" panose="020B0503020204020204" pitchFamily="34" charset="-122"/>
              </a:rPr>
              <a:t>查找</a:t>
            </a:r>
            <a:endParaRPr lang="zh-CN" altLang="en-US" sz="6000" dirty="0">
              <a:ln>
                <a:solidFill>
                  <a:schemeClr val="bg1"/>
                </a:solidFill>
              </a:ln>
              <a:solidFill>
                <a:schemeClr val="tx1"/>
              </a:solidFill>
              <a:latin typeface="微软雅黑" panose="020B0503020204020204" pitchFamily="34" charset="-122"/>
              <a:ea typeface="微软雅黑" panose="020B0503020204020204" pitchFamily="34" charset="-122"/>
            </a:endParaRPr>
          </a:p>
        </p:txBody>
      </p:sp>
      <p:sp>
        <p:nvSpPr>
          <p:cNvPr id="31" name="圆: 空心 30"/>
          <p:cNvSpPr/>
          <p:nvPr/>
        </p:nvSpPr>
        <p:spPr>
          <a:xfrm>
            <a:off x="7678086" y="2852936"/>
            <a:ext cx="194964" cy="194964"/>
          </a:xfrm>
          <a:prstGeom prst="donu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2" name="组合 31"/>
          <p:cNvGrpSpPr/>
          <p:nvPr/>
        </p:nvGrpSpPr>
        <p:grpSpPr>
          <a:xfrm>
            <a:off x="1288918" y="5592395"/>
            <a:ext cx="1889956" cy="1287508"/>
            <a:chOff x="-235082" y="5592394"/>
            <a:chExt cx="1889956" cy="1287508"/>
          </a:xfrm>
        </p:grpSpPr>
        <p:sp>
          <p:nvSpPr>
            <p:cNvPr id="33" name="矩形 32"/>
            <p:cNvSpPr/>
            <p:nvPr/>
          </p:nvSpPr>
          <p:spPr>
            <a:xfrm>
              <a:off x="245" y="5592394"/>
              <a:ext cx="1489055" cy="1254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p:cNvPicPr>
              <a:picLocks noChangeAspect="1"/>
            </p:cNvPicPr>
            <p:nvPr/>
          </p:nvPicPr>
          <p:blipFill>
            <a:blip r:embed="rId4"/>
            <a:stretch>
              <a:fillRect/>
            </a:stretch>
          </p:blipFill>
          <p:spPr>
            <a:xfrm>
              <a:off x="161764" y="5640408"/>
              <a:ext cx="1187624" cy="1068220"/>
            </a:xfrm>
            <a:prstGeom prst="rect">
              <a:avLst/>
            </a:prstGeom>
          </p:spPr>
        </p:pic>
        <p:sp>
          <p:nvSpPr>
            <p:cNvPr id="35" name="文本框 34"/>
            <p:cNvSpPr txBox="1"/>
            <p:nvPr/>
          </p:nvSpPr>
          <p:spPr>
            <a:xfrm>
              <a:off x="-235082" y="6627172"/>
              <a:ext cx="1889956" cy="252730"/>
            </a:xfrm>
            <a:prstGeom prst="rect">
              <a:avLst/>
            </a:prstGeom>
            <a:noFill/>
          </p:spPr>
          <p:txBody>
            <a:bodyPr wrap="square" rtlCol="0">
              <a:spAutoFit/>
            </a:bodyPr>
            <a:lstStyle/>
            <a:p>
              <a:r>
                <a:rPr lang="zh-CN" altLang="en-US" sz="1050">
                  <a:solidFill>
                    <a:schemeClr val="tx1">
                      <a:lumMod val="85000"/>
                      <a:lumOff val="15000"/>
                    </a:schemeClr>
                  </a:solidFill>
                  <a:latin typeface="微软雅黑" panose="020B0503020204020204" pitchFamily="34" charset="-122"/>
                  <a:ea typeface="微软雅黑" panose="020B0503020204020204" pitchFamily="34" charset="-122"/>
                </a:rPr>
                <a:t>定价：</a:t>
              </a:r>
              <a:r>
                <a:rPr lang="en-US" altLang="zh-CN" sz="1050">
                  <a:solidFill>
                    <a:schemeClr val="tx1">
                      <a:lumMod val="85000"/>
                      <a:lumOff val="15000"/>
                    </a:schemeClr>
                  </a:solidFill>
                  <a:latin typeface="微软雅黑" panose="020B0503020204020204" pitchFamily="34" charset="-122"/>
                  <a:ea typeface="微软雅黑" panose="020B0503020204020204" pitchFamily="34" charset="-122"/>
                </a:rPr>
                <a:t>65.00</a:t>
              </a:r>
              <a:r>
                <a:rPr lang="zh-CN" altLang="en-US" sz="1050">
                  <a:solidFill>
                    <a:schemeClr val="tx1">
                      <a:lumMod val="85000"/>
                      <a:lumOff val="15000"/>
                    </a:schemeClr>
                  </a:solidFill>
                  <a:latin typeface="微软雅黑" panose="020B0503020204020204" pitchFamily="34" charset="-122"/>
                  <a:ea typeface="微软雅黑" panose="020B0503020204020204" pitchFamily="34" charset="-122"/>
                </a:rPr>
                <a:t>元</a:t>
              </a:r>
              <a:endParaRPr lang="zh-CN" altLang="en-US" sz="105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5"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2349116" y="1451176"/>
            <a:ext cx="8715436" cy="4272915"/>
          </a:xfrm>
          <a:prstGeom prst="rect">
            <a:avLst/>
          </a:prstGeom>
          <a:solidFill>
            <a:schemeClr val="accent6">
              <a:lumMod val="20000"/>
              <a:lumOff val="80000"/>
            </a:schemeClr>
          </a:solidFill>
          <a:ln>
            <a:noFill/>
          </a:ln>
          <a:effectLst/>
          <a:scene3d>
            <a:camera prst="orthographicFront">
              <a:rot lat="0" lon="0" rev="0"/>
            </a:camera>
            <a:lightRig rig="chilly" dir="t">
              <a:rot lat="0" lon="0" rev="18480000"/>
            </a:lightRig>
          </a:scene3d>
          <a:sp3d prstMaterial="clear">
            <a:bevelT h="63500"/>
          </a:sp3d>
        </p:spPr>
        <p:style>
          <a:lnRef idx="1">
            <a:schemeClr val="accent3"/>
          </a:lnRef>
          <a:fillRef idx="2">
            <a:schemeClr val="accent3"/>
          </a:fillRef>
          <a:effectRef idx="1">
            <a:schemeClr val="accent3"/>
          </a:effectRef>
          <a:fontRef idx="minor">
            <a:schemeClr val="dk1"/>
          </a:fontRef>
        </p:style>
        <p:txBody>
          <a:bodyPr wrap="square" lIns="216000" tIns="180000" bIns="144000">
            <a:spAutoFit/>
          </a:bodyPr>
          <a:lstStyle/>
          <a:p>
            <a:pPr algn="l">
              <a:lnSpc>
                <a:spcPts val="2800"/>
              </a:lnSpc>
            </a:pP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BSTNode</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err="1">
                <a:solidFill>
                  <a:srgbClr val="FF0000"/>
                </a:solidFill>
                <a:latin typeface="微软雅黑" panose="020B0503020204020204" pitchFamily="34" charset="-122"/>
                <a:ea typeface="微软雅黑" panose="020B0503020204020204" pitchFamily="34" charset="-122"/>
                <a:cs typeface="Consolas" panose="020B0609020204030204" pitchFamily="49" charset="0"/>
              </a:rPr>
              <a:t>InsertBST</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BSTNode</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bt,KeyType</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k)</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==NULL) 	</a:t>
            </a: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原树为空</a:t>
            </a:r>
            <a:endPar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BSTNode</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*)malloc(</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sizeof</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BSTNode</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新建根结点</a:t>
            </a:r>
            <a:r>
              <a:rPr lang="en-US" altLang="zh-CN" sz="1800" b="1" dirty="0" err="1">
                <a:solidFill>
                  <a:srgbClr val="F19903"/>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-&gt;key=k; </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lchild</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rchild</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=NULL;</a:t>
            </a:r>
            <a:endPar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 if (k&lt;</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-&gt;key) </a:t>
            </a:r>
            <a:endPar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lchild</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b="1" dirty="0" err="1">
                <a:solidFill>
                  <a:srgbClr val="FF0000"/>
                </a:solidFill>
                <a:latin typeface="微软雅黑" panose="020B0503020204020204" pitchFamily="34" charset="-122"/>
                <a:ea typeface="微软雅黑" panose="020B0503020204020204" pitchFamily="34" charset="-122"/>
                <a:cs typeface="Consolas" panose="020B0609020204030204" pitchFamily="49" charset="0"/>
              </a:rPr>
              <a:t>InsertBST</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lchild,k</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插入到左子树中</a:t>
            </a:r>
            <a:endPar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pP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else if(k&gt;</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-&gt;key)</a:t>
            </a:r>
            <a:endPar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pP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rchild</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b="1" dirty="0" err="1">
                <a:solidFill>
                  <a:srgbClr val="FF0000"/>
                </a:solidFill>
                <a:latin typeface="微软雅黑" panose="020B0503020204020204" pitchFamily="34" charset="-122"/>
                <a:ea typeface="微软雅黑" panose="020B0503020204020204" pitchFamily="34" charset="-122"/>
                <a:cs typeface="Consolas" panose="020B0609020204030204" pitchFamily="49" charset="0"/>
              </a:rPr>
              <a:t>InsertBST</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rchild,k</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插入到右子树中</a:t>
            </a:r>
            <a:endPar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返回根结点</a:t>
            </a:r>
            <a:endPar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8436" name="Text Box 4"/>
          <p:cNvSpPr txBox="1">
            <a:spLocks noChangeArrowheads="1"/>
          </p:cNvSpPr>
          <p:nvPr/>
        </p:nvSpPr>
        <p:spPr bwMode="auto">
          <a:xfrm>
            <a:off x="263352" y="868650"/>
            <a:ext cx="11305256" cy="460375"/>
          </a:xfrm>
          <a:prstGeom prst="rect">
            <a:avLst/>
          </a:prstGeom>
          <a:noFill/>
          <a:ln w="9525">
            <a:noFill/>
            <a:miter lim="800000"/>
          </a:ln>
        </p:spPr>
        <p:txBody>
          <a:bodyPr wrap="square">
            <a:spAutoFit/>
          </a:bodyPr>
          <a:lstStyle/>
          <a:p>
            <a:pPr algn="l">
              <a:spcBef>
                <a:spcPct val="50000"/>
              </a:spcBef>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算法</a:t>
            </a:r>
            <a:r>
              <a:rPr lang="en-US" altLang="zh-CN" sz="24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InsertBST</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bt,k</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：返回</a:t>
            </a:r>
            <a:r>
              <a:rPr lang="en-US" altLang="zh-CN" sz="24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中插入关键字</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的二叉排序树根结点地址</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5"/>
          <p:cNvGrpSpPr/>
          <p:nvPr/>
        </p:nvGrpSpPr>
        <p:grpSpPr>
          <a:xfrm>
            <a:off x="3706439" y="5445224"/>
            <a:ext cx="2744779" cy="898846"/>
            <a:chOff x="928662" y="5643578"/>
            <a:chExt cx="2744779" cy="898846"/>
          </a:xfrm>
        </p:grpSpPr>
        <p:sp>
          <p:nvSpPr>
            <p:cNvPr id="18435" name="Text Box 3"/>
            <p:cNvSpPr txBox="1">
              <a:spLocks noChangeArrowheads="1"/>
            </p:cNvSpPr>
            <p:nvPr/>
          </p:nvSpPr>
          <p:spPr bwMode="auto">
            <a:xfrm>
              <a:off x="1142976" y="6143644"/>
              <a:ext cx="2530465" cy="398780"/>
            </a:xfrm>
            <a:prstGeom prst="rect">
              <a:avLst/>
            </a:prstGeom>
            <a:noFill/>
            <a:ln w="9525">
              <a:noFill/>
              <a:miter lim="800000"/>
            </a:ln>
          </p:spPr>
          <p:txBody>
            <a:bodyPr wrap="square">
              <a:spAutoFit/>
            </a:bodyPr>
            <a:lstStyle/>
            <a:p>
              <a:pPr>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先序遍历的思想</a:t>
              </a:r>
              <a:endParaRPr kumimoji="0"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上弧形箭头 4"/>
            <p:cNvSpPr/>
            <p:nvPr/>
          </p:nvSpPr>
          <p:spPr>
            <a:xfrm rot="16200000">
              <a:off x="714360" y="5857880"/>
              <a:ext cx="714356" cy="285752"/>
            </a:xfrm>
            <a:prstGeom prst="curved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solidFill>
                  <a:schemeClr val="tx1"/>
                </a:solidFill>
              </a:endParaRPr>
            </a:p>
          </p:txBody>
        </p:sp>
      </p:grpSp>
      <p:pic>
        <p:nvPicPr>
          <p:cNvPr id="7" name="Picture 2"/>
          <p:cNvPicPr>
            <a:picLocks noChangeAspect="1" noChangeArrowheads="1"/>
          </p:cNvPicPr>
          <p:nvPr/>
        </p:nvPicPr>
        <p:blipFill>
          <a:blip r:embed="rId1" cstate="print"/>
          <a:srcRect/>
          <a:stretch>
            <a:fillRect/>
          </a:stretch>
        </p:blipFill>
        <p:spPr bwMode="auto">
          <a:xfrm>
            <a:off x="360040" y="3645024"/>
            <a:ext cx="1775520" cy="295232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4">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43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4">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34">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434">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695400" y="2519498"/>
            <a:ext cx="10585175" cy="1482090"/>
          </a:xfrm>
          <a:prstGeom prst="rect">
            <a:avLst/>
          </a:prstGeom>
          <a:solidFill>
            <a:schemeClr val="accent6">
              <a:lumMod val="20000"/>
              <a:lumOff val="80000"/>
            </a:schemeClr>
          </a:solidFill>
          <a:ln>
            <a:solidFill>
              <a:srgbClr val="F19903"/>
            </a:solidFill>
          </a:ln>
        </p:spPr>
        <p:style>
          <a:lnRef idx="1">
            <a:schemeClr val="accent3"/>
          </a:lnRef>
          <a:fillRef idx="2">
            <a:schemeClr val="accent3"/>
          </a:fillRef>
          <a:effectRef idx="1">
            <a:schemeClr val="accent3"/>
          </a:effectRef>
          <a:fontRef idx="minor">
            <a:schemeClr val="dk1"/>
          </a:fontRef>
        </p:style>
        <p:txBody>
          <a:bodyPr wrap="square" lIns="216000" tIns="108000" rIns="216000" bIns="144000">
            <a:spAutoFit/>
          </a:bodyPr>
          <a:lstStyle/>
          <a:p>
            <a:pPr algn="just" fontAlgn="t">
              <a:lnSpc>
                <a:spcPts val="3000"/>
              </a:lnSpc>
              <a:spcBef>
                <a:spcPts val="600"/>
              </a:spcBef>
            </a:pPr>
            <a:r>
              <a:rPr lang="zh-CN" altLang="en-US" sz="24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）查找该关键字的插入结点（注意</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树的</a:t>
            </a:r>
            <a:r>
              <a:rPr lang="zh-CN" altLang="en-US" sz="24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插入结点一定是叶子结点层的结点</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fontAlgn="t">
              <a:lnSpc>
                <a:spcPts val="3000"/>
              </a:lnSpc>
              <a:spcBef>
                <a:spcPts val="600"/>
              </a:spcBef>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）插入关键字</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1443" name="Text Box 3"/>
          <p:cNvSpPr txBox="1">
            <a:spLocks noChangeArrowheads="1"/>
          </p:cNvSpPr>
          <p:nvPr/>
        </p:nvSpPr>
        <p:spPr bwMode="auto">
          <a:xfrm>
            <a:off x="767408" y="1090738"/>
            <a:ext cx="2376488" cy="953135"/>
          </a:xfrm>
          <a:prstGeom prst="rect">
            <a:avLst/>
          </a:prstGeom>
          <a:solidFill>
            <a:srgbClr val="F19903"/>
          </a:solidFill>
          <a:ln w="28575" algn="ctr">
            <a:noFill/>
            <a:miter lim="800000"/>
          </a:ln>
        </p:spPr>
        <p:txBody>
          <a:bodyPr>
            <a:spAutoFit/>
          </a:bodyPr>
          <a:lstStyle/>
          <a:p>
            <a:pPr fontAlgn="t">
              <a:spcBef>
                <a:spcPct val="50000"/>
              </a:spcBef>
            </a:pP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树的插入</a:t>
            </a:r>
            <a:endParaRPr kumimoji="0"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TextBox 6"/>
          <p:cNvSpPr txBox="1"/>
          <p:nvPr/>
        </p:nvSpPr>
        <p:spPr>
          <a:xfrm>
            <a:off x="2024034" y="1876555"/>
            <a:ext cx="7643866" cy="460375"/>
          </a:xfrm>
          <a:prstGeom prst="rect">
            <a:avLst/>
          </a:prstGeom>
          <a:noFill/>
        </p:spPr>
        <p:txBody>
          <a:bodyPr wrap="square" rtlCol="0">
            <a:spAutoFit/>
          </a:bodyPr>
          <a:lstStyle/>
          <a:p>
            <a:pPr algn="l"/>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将关键字</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插入到</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树的过程分两步完成：</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8" name="图片 7" descr="乐高玩具&#10;&#10;低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70612" y="3955552"/>
            <a:ext cx="4194576" cy="2826027"/>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551385" y="1796624"/>
            <a:ext cx="10909786" cy="1198880"/>
          </a:xfrm>
          <a:prstGeom prst="rect">
            <a:avLst/>
          </a:prstGeom>
          <a:noFill/>
          <a:ln w="9525">
            <a:noFill/>
            <a:miter lim="800000"/>
          </a:ln>
        </p:spPr>
        <p:txBody>
          <a:bodyPr wrap="square">
            <a:spAutoFit/>
          </a:bodyPr>
          <a:lstStyle/>
          <a:p>
            <a:pPr algn="just" fontAlgn="t">
              <a:lnSpc>
                <a:spcPct val="150000"/>
              </a:lnSpc>
              <a:spcBef>
                <a:spcPct val="50000"/>
              </a:spcBef>
            </a:pPr>
            <a:r>
              <a:rPr lang="zh-CN" altLang="en-US"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4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插入</a:t>
            </a:r>
            <a:r>
              <a:rPr lang="zh-CN" altLang="en-US" sz="24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结点有空位置</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，即关键字个数</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2400" b="1" i="1" dirty="0">
                <a:latin typeface="微软雅黑" panose="020B0503020204020204" pitchFamily="34" charset="-122"/>
                <a:ea typeface="微软雅黑" panose="020B0503020204020204" pitchFamily="34" charset="-122"/>
                <a:cs typeface="Consolas" panose="020B0609020204030204" pitchFamily="49" charset="0"/>
              </a:rPr>
              <a:t>m</a:t>
            </a:r>
            <a:r>
              <a:rPr lang="en-US" altLang="zh-CN" sz="2400" b="1" dirty="0">
                <a:latin typeface="微软雅黑" panose="020B0503020204020204" pitchFamily="34" charset="-122"/>
                <a:ea typeface="微软雅黑" panose="020B0503020204020204" pitchFamily="34" charset="-122"/>
                <a:cs typeface="Consolas" panose="020B0609020204030204" pitchFamily="49" charset="0"/>
              </a:rPr>
              <a:t>-1</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：直接把关键字</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有序插入到该结点的合适位置上。</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3"/>
          <p:cNvSpPr txBox="1"/>
          <p:nvPr/>
        </p:nvSpPr>
        <p:spPr>
          <a:xfrm>
            <a:off x="1045859" y="1124745"/>
            <a:ext cx="9100150" cy="460375"/>
          </a:xfrm>
          <a:prstGeom prst="rect">
            <a:avLst/>
          </a:prstGeom>
          <a:noFill/>
        </p:spPr>
        <p:txBody>
          <a:bodyPr wrap="square" rtlCol="0">
            <a:spAutoFit/>
          </a:bodyPr>
          <a:lstStyle/>
          <a:p>
            <a:pPr algn="l"/>
            <a:r>
              <a:rPr lang="zh-CN" altLang="en-US" sz="24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在某个叶子结点中插入关键字分两种情况</a:t>
            </a:r>
            <a:endParaRPr lang="zh-CN" altLang="en-US" sz="24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7" name="图片 6" descr="乐高玩具&#10;&#10;低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88088" y="3163298"/>
            <a:ext cx="5663952" cy="3694702"/>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983432" y="1092495"/>
            <a:ext cx="9153184" cy="460375"/>
          </a:xfrm>
          <a:prstGeom prst="rect">
            <a:avLst/>
          </a:prstGeom>
          <a:noFill/>
        </p:spPr>
        <p:txBody>
          <a:bodyPr wrap="square" rtlCol="0">
            <a:spAutoFit/>
          </a:bodyPr>
          <a:lstStyle/>
          <a:p>
            <a:pPr algn="l"/>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4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插入</a:t>
            </a:r>
            <a:r>
              <a:rPr lang="zh-CN" altLang="en-US" sz="24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结点没有空位置</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，即原关键字个数</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b="1" i="1" dirty="0">
                <a:latin typeface="微软雅黑" panose="020B0503020204020204" pitchFamily="34" charset="-122"/>
                <a:ea typeface="微软雅黑" panose="020B0503020204020204" pitchFamily="34" charset="-122"/>
                <a:cs typeface="Consolas" panose="020B0609020204030204" pitchFamily="49" charset="0"/>
              </a:rPr>
              <a:t>m</a:t>
            </a:r>
            <a:r>
              <a:rPr lang="en-US" altLang="zh-CN" sz="2400" b="1" dirty="0">
                <a:latin typeface="微软雅黑" panose="020B0503020204020204" pitchFamily="34" charset="-122"/>
                <a:ea typeface="微软雅黑" panose="020B0503020204020204" pitchFamily="34" charset="-122"/>
                <a:cs typeface="Consolas" panose="020B0609020204030204" pitchFamily="49" charset="0"/>
              </a:rPr>
              <a:t>-1  </a:t>
            </a:r>
            <a:r>
              <a:rPr lang="en-US" altLang="zh-CN" sz="2400" b="1" dirty="0">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400" b="1" dirty="0">
                <a:latin typeface="微软雅黑" panose="020B0503020204020204" pitchFamily="34" charset="-122"/>
                <a:ea typeface="微软雅黑" panose="020B0503020204020204" pitchFamily="34" charset="-122"/>
                <a:cs typeface="Consolas" panose="020B0609020204030204" pitchFamily="49" charset="0"/>
              </a:rPr>
              <a:t>分裂</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17"/>
          <p:cNvGrpSpPr/>
          <p:nvPr/>
        </p:nvGrpSpPr>
        <p:grpSpPr>
          <a:xfrm>
            <a:off x="2278436" y="1949752"/>
            <a:ext cx="7358114" cy="2383422"/>
            <a:chOff x="785786" y="1142984"/>
            <a:chExt cx="7358114" cy="2383422"/>
          </a:xfrm>
        </p:grpSpPr>
        <p:sp>
          <p:nvSpPr>
            <p:cNvPr id="62467" name="Rectangle 3"/>
            <p:cNvSpPr>
              <a:spLocks noChangeArrowheads="1"/>
            </p:cNvSpPr>
            <p:nvPr/>
          </p:nvSpPr>
          <p:spPr bwMode="auto">
            <a:xfrm>
              <a:off x="1835150" y="2022475"/>
              <a:ext cx="1439863" cy="523220"/>
            </a:xfrm>
            <a:prstGeom prst="rect">
              <a:avLst/>
            </a:prstGeom>
            <a:solidFill>
              <a:srgbClr val="FFFFFF"/>
            </a:solidFill>
            <a:ln w="28575" algn="ctr">
              <a:noFill/>
              <a:miter lim="800000"/>
            </a:ln>
          </p:spPr>
          <p:txBody>
            <a:bodyPr anchor="ctr">
              <a:spAutoFit/>
            </a:bodyPr>
            <a:lstStyle/>
            <a:p>
              <a:endParaRPr lang="zh-CN" altLang="en-US">
                <a:latin typeface="Consolas" panose="020B0609020204030204" pitchFamily="49" charset="0"/>
                <a:cs typeface="Consolas" panose="020B0609020204030204" pitchFamily="49" charset="0"/>
              </a:endParaRPr>
            </a:p>
          </p:txBody>
        </p:sp>
        <p:sp>
          <p:nvSpPr>
            <p:cNvPr id="62468" name="Oval 4"/>
            <p:cNvSpPr>
              <a:spLocks noChangeAspect="1" noChangeArrowheads="1"/>
            </p:cNvSpPr>
            <p:nvPr/>
          </p:nvSpPr>
          <p:spPr bwMode="auto">
            <a:xfrm>
              <a:off x="2278825" y="2000500"/>
              <a:ext cx="503238" cy="503238"/>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lstStyle/>
            <a:p>
              <a:r>
                <a:rPr kumimoji="0"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kumimoji="0" lang="en-US" altLang="zh-CN" sz="2000" b="1"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endParaRPr kumimoji="0" lang="en-US" altLang="zh-CN" sz="2000" b="1"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2469" name="Line 5"/>
            <p:cNvSpPr>
              <a:spLocks noChangeShapeType="1"/>
            </p:cNvSpPr>
            <p:nvPr/>
          </p:nvSpPr>
          <p:spPr bwMode="auto">
            <a:xfrm flipV="1">
              <a:off x="2555875" y="2612575"/>
              <a:ext cx="0" cy="288925"/>
            </a:xfrm>
            <a:prstGeom prst="line">
              <a:avLst/>
            </a:prstGeom>
            <a:noFill/>
            <a:ln w="28575">
              <a:solidFill>
                <a:srgbClr val="9900FF"/>
              </a:solidFill>
              <a:round/>
              <a:tailEnd type="triangle" w="med" len="me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62470" name="Text Box 6"/>
            <p:cNvSpPr txBox="1">
              <a:spLocks noChangeArrowheads="1"/>
            </p:cNvSpPr>
            <p:nvPr/>
          </p:nvSpPr>
          <p:spPr bwMode="auto">
            <a:xfrm>
              <a:off x="1518531" y="2881246"/>
              <a:ext cx="2089150" cy="645160"/>
            </a:xfrm>
            <a:prstGeom prst="rect">
              <a:avLst/>
            </a:prstGeom>
            <a:noFill/>
            <a:ln w="28575" algn="ctr">
              <a:noFill/>
              <a:miter lim="800000"/>
            </a:ln>
          </p:spPr>
          <p:txBody>
            <a:bodyPr>
              <a:spAutoFit/>
            </a:bodyPr>
            <a:lstStyle/>
            <a:p>
              <a:pPr>
                <a:spcBef>
                  <a:spcPct val="50000"/>
                </a:spcBef>
              </a:pP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a:t>
              </a:r>
              <a:r>
                <a:rPr kumimoji="0" lang="en-US" altLang="zh-CN" sz="18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后的中间位置关键字</a:t>
              </a:r>
              <a:endPar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2471" name="Rectangle 7"/>
            <p:cNvSpPr>
              <a:spLocks noChangeArrowheads="1"/>
            </p:cNvSpPr>
            <p:nvPr/>
          </p:nvSpPr>
          <p:spPr bwMode="auto">
            <a:xfrm>
              <a:off x="5357818" y="1519238"/>
              <a:ext cx="1439862" cy="523220"/>
            </a:xfrm>
            <a:prstGeom prst="rect">
              <a:avLst/>
            </a:prstGeom>
            <a:solidFill>
              <a:srgbClr val="FFFFFF"/>
            </a:solidFill>
            <a:ln w="28575" algn="ctr">
              <a:noFill/>
              <a:miter lim="800000"/>
            </a:ln>
          </p:spPr>
          <p:txBody>
            <a:bodyPr anchor="ctr">
              <a:spAutoFit/>
            </a:bodyPr>
            <a:lstStyle/>
            <a:p>
              <a:endParaRPr lang="zh-CN" altLang="en-US">
                <a:latin typeface="Consolas" panose="020B0609020204030204" pitchFamily="49" charset="0"/>
                <a:cs typeface="Consolas" panose="020B0609020204030204" pitchFamily="49" charset="0"/>
              </a:endParaRPr>
            </a:p>
          </p:txBody>
        </p:sp>
        <p:sp>
          <p:nvSpPr>
            <p:cNvPr id="62472" name="Oval 8"/>
            <p:cNvSpPr>
              <a:spLocks noChangeAspect="1" noChangeArrowheads="1"/>
            </p:cNvSpPr>
            <p:nvPr/>
          </p:nvSpPr>
          <p:spPr bwMode="auto">
            <a:xfrm>
              <a:off x="5868988" y="1495675"/>
              <a:ext cx="503237" cy="503238"/>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lstStyle/>
            <a:p>
              <a:r>
                <a:rPr kumimoji="0" lang="en-US" altLang="zh-CN" sz="2000" b="1"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kumimoji="0" lang="en-US" altLang="zh-CN" sz="2000" b="1" i="1" baseline="-25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endParaRPr kumimoji="0" lang="en-US" altLang="zh-CN" sz="2000" b="1"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2473" name="Rectangle 9"/>
            <p:cNvSpPr>
              <a:spLocks noChangeArrowheads="1"/>
            </p:cNvSpPr>
            <p:nvPr/>
          </p:nvSpPr>
          <p:spPr bwMode="auto">
            <a:xfrm>
              <a:off x="5214942" y="2741613"/>
              <a:ext cx="647700" cy="523220"/>
            </a:xfrm>
            <a:prstGeom prst="rect">
              <a:avLst/>
            </a:prstGeom>
          </p:spPr>
          <p:style>
            <a:lnRef idx="1">
              <a:schemeClr val="accent4"/>
            </a:lnRef>
            <a:fillRef idx="2">
              <a:schemeClr val="accent4"/>
            </a:fillRef>
            <a:effectRef idx="1">
              <a:schemeClr val="accent4"/>
            </a:effectRef>
            <a:fontRef idx="minor">
              <a:schemeClr val="dk1"/>
            </a:fontRef>
          </p:style>
          <p:txBody>
            <a:bodyPr anchor="ctr">
              <a:spAutoFit/>
            </a:bodyPr>
            <a:lstStyle/>
            <a:p>
              <a:endParaRPr lang="zh-CN" altLang="en-US">
                <a:latin typeface="Consolas" panose="020B0609020204030204" pitchFamily="49" charset="0"/>
                <a:cs typeface="Consolas" panose="020B0609020204030204" pitchFamily="49" charset="0"/>
              </a:endParaRPr>
            </a:p>
          </p:txBody>
        </p:sp>
        <p:sp>
          <p:nvSpPr>
            <p:cNvPr id="62474" name="Rectangle 10"/>
            <p:cNvSpPr>
              <a:spLocks noChangeArrowheads="1"/>
            </p:cNvSpPr>
            <p:nvPr/>
          </p:nvSpPr>
          <p:spPr bwMode="auto">
            <a:xfrm>
              <a:off x="6372225" y="2741613"/>
              <a:ext cx="647700" cy="523220"/>
            </a:xfrm>
            <a:prstGeom prst="rect">
              <a:avLst/>
            </a:prstGeom>
          </p:spPr>
          <p:style>
            <a:lnRef idx="1">
              <a:schemeClr val="accent4"/>
            </a:lnRef>
            <a:fillRef idx="2">
              <a:schemeClr val="accent4"/>
            </a:fillRef>
            <a:effectRef idx="1">
              <a:schemeClr val="accent4"/>
            </a:effectRef>
            <a:fontRef idx="minor">
              <a:schemeClr val="dk1"/>
            </a:fontRef>
          </p:style>
          <p:txBody>
            <a:bodyPr anchor="ctr">
              <a:spAutoFit/>
            </a:bodyPr>
            <a:lstStyle/>
            <a:p>
              <a:endParaRPr lang="zh-CN" altLang="en-US">
                <a:latin typeface="Consolas" panose="020B0609020204030204" pitchFamily="49" charset="0"/>
                <a:cs typeface="Consolas" panose="020B0609020204030204" pitchFamily="49" charset="0"/>
              </a:endParaRPr>
            </a:p>
          </p:txBody>
        </p:sp>
        <p:sp>
          <p:nvSpPr>
            <p:cNvPr id="62475" name="Line 11"/>
            <p:cNvSpPr>
              <a:spLocks noChangeShapeType="1"/>
            </p:cNvSpPr>
            <p:nvPr/>
          </p:nvSpPr>
          <p:spPr bwMode="auto">
            <a:xfrm flipH="1">
              <a:off x="5653088" y="2095500"/>
              <a:ext cx="287337" cy="647700"/>
            </a:xfrm>
            <a:prstGeom prst="line">
              <a:avLst/>
            </a:prstGeom>
            <a:noFill/>
            <a:ln w="28575">
              <a:solidFill>
                <a:schemeClr val="tx1"/>
              </a:solidFill>
              <a:round/>
              <a:tailEnd type="triangle" w="med" len="me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62476" name="Line 12"/>
            <p:cNvSpPr>
              <a:spLocks noChangeShapeType="1"/>
            </p:cNvSpPr>
            <p:nvPr/>
          </p:nvSpPr>
          <p:spPr bwMode="auto">
            <a:xfrm>
              <a:off x="6300788" y="2095500"/>
              <a:ext cx="287337" cy="647700"/>
            </a:xfrm>
            <a:prstGeom prst="line">
              <a:avLst/>
            </a:prstGeom>
            <a:noFill/>
            <a:ln w="28575">
              <a:solidFill>
                <a:schemeClr val="tx1"/>
              </a:solidFill>
              <a:round/>
              <a:tailEnd type="triangle" w="med" len="me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62477" name="AutoShape 13"/>
            <p:cNvSpPr>
              <a:spLocks noChangeArrowheads="1"/>
            </p:cNvSpPr>
            <p:nvPr/>
          </p:nvSpPr>
          <p:spPr bwMode="auto">
            <a:xfrm>
              <a:off x="3708400" y="2382838"/>
              <a:ext cx="1008063" cy="360362"/>
            </a:xfrm>
            <a:prstGeom prst="rightArrow">
              <a:avLst>
                <a:gd name="adj1" fmla="val 50000"/>
                <a:gd name="adj2" fmla="val 69934"/>
              </a:avLst>
            </a:prstGeom>
          </p:spPr>
          <p:style>
            <a:lnRef idx="1">
              <a:schemeClr val="accent4"/>
            </a:lnRef>
            <a:fillRef idx="3">
              <a:schemeClr val="accent4"/>
            </a:fillRef>
            <a:effectRef idx="2">
              <a:schemeClr val="accent4"/>
            </a:effectRef>
            <a:fontRef idx="minor">
              <a:schemeClr val="lt1"/>
            </a:fontRef>
          </p:style>
          <p:txBody>
            <a:bodyPr wrap="none" anchor="ctr"/>
            <a:lstStyle/>
            <a:p>
              <a:endParaRPr lang="zh-CN" altLang="en-US">
                <a:latin typeface="Consolas" panose="020B0609020204030204" pitchFamily="49" charset="0"/>
                <a:cs typeface="Consolas" panose="020B0609020204030204" pitchFamily="49" charset="0"/>
              </a:endParaRPr>
            </a:p>
          </p:txBody>
        </p:sp>
        <p:sp>
          <p:nvSpPr>
            <p:cNvPr id="62478" name="Text Box 14"/>
            <p:cNvSpPr txBox="1">
              <a:spLocks noChangeArrowheads="1"/>
            </p:cNvSpPr>
            <p:nvPr/>
          </p:nvSpPr>
          <p:spPr bwMode="auto">
            <a:xfrm>
              <a:off x="3714744" y="2071678"/>
              <a:ext cx="785818" cy="368300"/>
            </a:xfrm>
            <a:prstGeom prst="rect">
              <a:avLst/>
            </a:prstGeom>
            <a:noFill/>
            <a:ln w="28575" algn="ctr">
              <a:noFill/>
              <a:miter lim="800000"/>
            </a:ln>
          </p:spPr>
          <p:txBody>
            <a:bodyPr wrap="square">
              <a:spAutoFit/>
            </a:bodyPr>
            <a:lstStyle/>
            <a:p>
              <a:pPr>
                <a:spcBef>
                  <a:spcPct val="50000"/>
                </a:spcBef>
              </a:pP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分裂</a:t>
              </a:r>
              <a:endPar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 name="TextBox 15"/>
            <p:cNvSpPr txBox="1"/>
            <p:nvPr/>
          </p:nvSpPr>
          <p:spPr>
            <a:xfrm>
              <a:off x="785786" y="1142984"/>
              <a:ext cx="2000264" cy="398780"/>
            </a:xfrm>
            <a:prstGeom prst="rect">
              <a:avLst/>
            </a:prstGeom>
            <a:noFill/>
          </p:spPr>
          <p:txBody>
            <a:bodyPr wrap="square" rtlCol="0">
              <a:spAutoFit/>
            </a:bodyPr>
            <a:lstStyle/>
            <a:p>
              <a:pPr algn="l"/>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分裂过程：</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7" name="TextBox 16"/>
            <p:cNvSpPr txBox="1"/>
            <p:nvPr/>
          </p:nvSpPr>
          <p:spPr>
            <a:xfrm>
              <a:off x="6929454" y="1600130"/>
              <a:ext cx="1214446" cy="368300"/>
            </a:xfrm>
            <a:prstGeom prst="rect">
              <a:avLst/>
            </a:prstGeom>
            <a:noFill/>
          </p:spPr>
          <p:txBody>
            <a:bodyPr wrap="square" rtlCol="0">
              <a:spAutoFit/>
            </a:bodyPr>
            <a:lstStyle/>
            <a:p>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双亲结点</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19" name="TextBox 18"/>
          <p:cNvSpPr txBox="1"/>
          <p:nvPr/>
        </p:nvSpPr>
        <p:spPr>
          <a:xfrm>
            <a:off x="767408" y="4735833"/>
            <a:ext cx="9937104" cy="132334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457200" indent="-457200" algn="l">
              <a:lnSpc>
                <a:spcPct val="150000"/>
              </a:lnSpc>
              <a:buBlip>
                <a:blip r:embed="rId1"/>
              </a:buBlip>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如果没有双亲结点，新建一个双亲结点，树的高度增加一层。</a:t>
            </a:r>
            <a:endPar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buBlip>
                <a:blip r:embed="rId1"/>
              </a:buBlip>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如果有双亲结点，</a:t>
            </a:r>
            <a:r>
              <a:rPr lang="zh-CN" altLang="en-US" sz="24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将</a:t>
            </a:r>
            <a:r>
              <a:rPr lang="en-US" altLang="zh-CN" sz="2400" b="1" i="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400" b="1" i="1" baseline="-25000"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插入到双亲结点中。</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479376" y="889740"/>
            <a:ext cx="11377264" cy="2378710"/>
          </a:xfrm>
          <a:prstGeom prst="rect">
            <a:avLst/>
          </a:prstGeom>
          <a:noFill/>
          <a:ln w="9525">
            <a:noFill/>
            <a:miter lim="800000"/>
          </a:ln>
          <a:effectLst/>
          <a:scene3d>
            <a:camera prst="orthographicFront">
              <a:rot lat="0" lon="0" rev="0"/>
            </a:camera>
            <a:lightRig rig="contrasting" dir="t">
              <a:rot lat="0" lon="0" rev="1500000"/>
            </a:lightRig>
          </a:scene3d>
          <a:sp3d prstMaterial="metal">
            <a:bevelT w="88900" h="88900"/>
          </a:sp3d>
        </p:spPr>
        <p:txBody>
          <a:bodyPr wrap="square">
            <a:spAutoFit/>
          </a:bodyPr>
          <a:lstStyle/>
          <a:p>
            <a:pPr algn="just" fontAlgn="ctr">
              <a:lnSpc>
                <a:spcPct val="130000"/>
              </a:lnSpc>
              <a:spcBef>
                <a:spcPct val="50000"/>
              </a:spcBef>
            </a:pPr>
            <a:r>
              <a:rPr lang="en-US" altLang="zh-CN" sz="2400" b="1" dirty="0">
                <a:latin typeface="微软雅黑" panose="020B0503020204020204" pitchFamily="34" charset="-122"/>
                <a:ea typeface="微软雅黑" panose="020B0503020204020204" pitchFamily="34" charset="-122"/>
                <a:cs typeface="Consolas" panose="020B0609020204030204" pitchFamily="49" charset="0"/>
              </a:rPr>
              <a:t>【</a:t>
            </a:r>
            <a:r>
              <a:rPr lang="zh-CN" altLang="en-US" sz="2400" b="1" dirty="0">
                <a:latin typeface="微软雅黑" panose="020B0503020204020204" pitchFamily="34" charset="-122"/>
                <a:ea typeface="微软雅黑" panose="020B0503020204020204" pitchFamily="34" charset="-122"/>
                <a:cs typeface="Consolas" panose="020B0609020204030204" pitchFamily="49" charset="0"/>
              </a:rPr>
              <a:t>例</a:t>
            </a:r>
            <a:r>
              <a:rPr lang="en-US" altLang="zh-CN" sz="2400" b="1" dirty="0">
                <a:latin typeface="微软雅黑" panose="020B0503020204020204" pitchFamily="34" charset="-122"/>
                <a:ea typeface="微软雅黑" panose="020B0503020204020204" pitchFamily="34" charset="-122"/>
                <a:cs typeface="Consolas" panose="020B0609020204030204" pitchFamily="49" charset="0"/>
              </a:rPr>
              <a:t>9.7】</a:t>
            </a:r>
            <a:r>
              <a:rPr lang="en-US" altLang="zh-CN" sz="24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关键字序列为：</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fontAlgn="ctr">
              <a:lnSpc>
                <a:spcPct val="130000"/>
              </a:lnSpc>
              <a:spcBef>
                <a:spcPct val="50000"/>
              </a:spcBef>
            </a:pP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(1</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17</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20</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12</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19</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15)</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fontAlgn="ctr">
              <a:lnSpc>
                <a:spcPct val="130000"/>
              </a:lnSpc>
              <a:spcBef>
                <a:spcPct val="50000"/>
              </a:spcBef>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创建一棵</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阶</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2666976" y="3532946"/>
            <a:ext cx="5857916" cy="46037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cs typeface="Consolas" panose="020B0609020204030204" pitchFamily="49" charset="0"/>
              </a:rPr>
              <a:t>注意：</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最多的关键字个数</a:t>
            </a:r>
            <a:r>
              <a:rPr lang="en-US" altLang="zh-CN" sz="2400" b="1" dirty="0">
                <a:latin typeface="微软雅黑" panose="020B0503020204020204" pitchFamily="34" charset="-122"/>
                <a:ea typeface="微软雅黑" panose="020B0503020204020204" pitchFamily="34" charset="-122"/>
                <a:cs typeface="Consolas" panose="020B0609020204030204" pitchFamily="49" charset="0"/>
              </a:rPr>
              <a:t>Max </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 4</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6" name="图片 5" descr="乐高玩具&#10;&#10;低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925416" y="3994611"/>
            <a:ext cx="4266584" cy="2842661"/>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5028420" y="2002521"/>
            <a:ext cx="428628" cy="307340"/>
          </a:xfrm>
          <a:prstGeom prst="rect">
            <a:avLst/>
          </a:prstGeom>
          <a:noFill/>
        </p:spPr>
        <p:txBody>
          <a:bodyPr wrap="square" lIns="0" tIns="0" rIns="0" bIns="0" rtlCol="0">
            <a:spAutoFit/>
          </a:bodyP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8" name="TextBox 67"/>
          <p:cNvSpPr txBox="1"/>
          <p:nvPr/>
        </p:nvSpPr>
        <p:spPr>
          <a:xfrm>
            <a:off x="5599924" y="2002521"/>
            <a:ext cx="428628" cy="307340"/>
          </a:xfrm>
          <a:prstGeom prst="rect">
            <a:avLst/>
          </a:prstGeom>
          <a:noFill/>
        </p:spPr>
        <p:txBody>
          <a:bodyPr wrap="square" lIns="0" tIns="0" rIns="0" bIns="0" rtlCol="0">
            <a:spAutoFit/>
          </a:bodyP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9" name="TextBox 68"/>
          <p:cNvSpPr txBox="1"/>
          <p:nvPr/>
        </p:nvSpPr>
        <p:spPr>
          <a:xfrm>
            <a:off x="6171428" y="2002521"/>
            <a:ext cx="428628" cy="307340"/>
          </a:xfrm>
          <a:prstGeom prst="rect">
            <a:avLst/>
          </a:prstGeom>
          <a:noFill/>
        </p:spPr>
        <p:txBody>
          <a:bodyPr wrap="square" lIns="0" tIns="0" rIns="0" bIns="0" rtlCol="0">
            <a:spAutoFit/>
          </a:bodyP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5" name="矩形 74"/>
          <p:cNvSpPr/>
          <p:nvPr/>
        </p:nvSpPr>
        <p:spPr>
          <a:xfrm>
            <a:off x="5095868" y="3216966"/>
            <a:ext cx="1428760" cy="50006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6" name="TextBox 75"/>
          <p:cNvSpPr txBox="1"/>
          <p:nvPr/>
        </p:nvSpPr>
        <p:spPr>
          <a:xfrm>
            <a:off x="2024066" y="1931082"/>
            <a:ext cx="2214578" cy="460375"/>
          </a:xfrm>
          <a:prstGeom prst="rect">
            <a:avLst/>
          </a:prstGeom>
          <a:noFill/>
        </p:spPr>
        <p:txBody>
          <a:bodyPr wrap="square" rtlCol="0">
            <a:spAutoFit/>
          </a:bodyPr>
          <a:lstStyle/>
          <a:p>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关键字序列</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6" name="TextBox 65"/>
          <p:cNvSpPr txBox="1"/>
          <p:nvPr/>
        </p:nvSpPr>
        <p:spPr>
          <a:xfrm>
            <a:off x="4385478" y="2002521"/>
            <a:ext cx="428628" cy="307340"/>
          </a:xfrm>
          <a:prstGeom prst="rect">
            <a:avLst/>
          </a:prstGeom>
          <a:noFill/>
        </p:spPr>
        <p:txBody>
          <a:bodyPr wrap="square" lIns="0" tIns="0" rIns="0" bIns="0" rtlCol="0">
            <a:spAutoFit/>
          </a:bodyP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78" name="直接箭头连接符 77"/>
          <p:cNvCxnSpPr/>
          <p:nvPr/>
        </p:nvCxnSpPr>
        <p:spPr>
          <a:xfrm rot="5400000" flipH="1" flipV="1">
            <a:off x="4273537" y="2538305"/>
            <a:ext cx="357984" cy="79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rot="5400000" flipH="1" flipV="1">
            <a:off x="4916479" y="2538305"/>
            <a:ext cx="357984" cy="79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rot="5400000" flipH="1" flipV="1">
            <a:off x="5487983" y="2538305"/>
            <a:ext cx="357984" cy="79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rot="5400000" flipH="1" flipV="1">
            <a:off x="6059487" y="2538305"/>
            <a:ext cx="357984" cy="79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5095868" y="3216966"/>
            <a:ext cx="1428760" cy="50006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1 </a:t>
            </a:r>
            <a:r>
              <a:rPr lang="en-US" altLang="zh-CN" sz="20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2</a:t>
            </a:r>
            <a:endParaRPr lang="zh-CN" altLang="en-US" sz="20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0" name="矩形 89"/>
          <p:cNvSpPr/>
          <p:nvPr/>
        </p:nvSpPr>
        <p:spPr>
          <a:xfrm>
            <a:off x="5095868" y="3216966"/>
            <a:ext cx="1428760" cy="50006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1 2 </a:t>
            </a:r>
            <a:r>
              <a:rPr lang="en-US" altLang="zh-CN" sz="20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6</a:t>
            </a:r>
            <a:endParaRPr lang="zh-CN" altLang="en-US" sz="20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1" name="矩形 90"/>
          <p:cNvSpPr/>
          <p:nvPr/>
        </p:nvSpPr>
        <p:spPr>
          <a:xfrm>
            <a:off x="5095868" y="3216966"/>
            <a:ext cx="142876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1 2 6 </a:t>
            </a:r>
            <a:r>
              <a:rPr lang="en-US" altLang="zh-CN" sz="24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7</a:t>
            </a:r>
            <a:endParaRPr lang="zh-CN" altLang="en-US" sz="24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 name="TextBox 14"/>
          <p:cNvSpPr txBox="1"/>
          <p:nvPr/>
        </p:nvSpPr>
        <p:spPr>
          <a:xfrm>
            <a:off x="2381224" y="1359578"/>
            <a:ext cx="1357322" cy="460375"/>
          </a:xfrm>
          <a:prstGeom prst="rect">
            <a:avLst/>
          </a:prstGeom>
          <a:noFill/>
          <a:ln>
            <a:noFill/>
          </a:ln>
        </p:spPr>
        <p:txBody>
          <a:bodyPr wrap="square" rtlCol="0">
            <a:spAutoFit/>
          </a:bodyPr>
          <a:lstStyle/>
          <a:p>
            <a:pPr algn="l"/>
            <a:r>
              <a:rPr lang="en-US" altLang="zh-CN" sz="24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Max</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373118" y="2717693"/>
            <a:ext cx="5072868" cy="451158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nodeType="clickEffect">
                                  <p:stCondLst>
                                    <p:cond delay="0"/>
                                  </p:stCondLst>
                                  <p:childTnLst>
                                    <p:animEffect transition="out" filter="wipe(down)">
                                      <p:cBhvr>
                                        <p:cTn id="16" dur="500"/>
                                        <p:tgtEl>
                                          <p:spTgt spid="78"/>
                                        </p:tgtEl>
                                      </p:cBhvr>
                                    </p:animEffect>
                                    <p:set>
                                      <p:cBhvr>
                                        <p:cTn id="17" dur="1" fill="hold">
                                          <p:stCondLst>
                                            <p:cond delay="499"/>
                                          </p:stCondLst>
                                        </p:cTn>
                                        <p:tgtEl>
                                          <p:spTgt spid="7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nodeType="clickEffect">
                                  <p:stCondLst>
                                    <p:cond delay="0"/>
                                  </p:stCondLst>
                                  <p:childTnLst>
                                    <p:animEffect transition="out" filter="wipe(down)">
                                      <p:cBhvr>
                                        <p:cTn id="31" dur="500"/>
                                        <p:tgtEl>
                                          <p:spTgt spid="80"/>
                                        </p:tgtEl>
                                      </p:cBhvr>
                                    </p:animEffect>
                                    <p:set>
                                      <p:cBhvr>
                                        <p:cTn id="32" dur="1" fill="hold">
                                          <p:stCondLst>
                                            <p:cond delay="499"/>
                                          </p:stCondLst>
                                        </p:cTn>
                                        <p:tgtEl>
                                          <p:spTgt spid="8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4" fill="hold" nodeType="clickEffect">
                                  <p:stCondLst>
                                    <p:cond delay="0"/>
                                  </p:stCondLst>
                                  <p:childTnLst>
                                    <p:animEffect transition="out" filter="wipe(down)">
                                      <p:cBhvr>
                                        <p:cTn id="46" dur="500"/>
                                        <p:tgtEl>
                                          <p:spTgt spid="81"/>
                                        </p:tgtEl>
                                      </p:cBhvr>
                                    </p:animEffect>
                                    <p:set>
                                      <p:cBhvr>
                                        <p:cTn id="47" dur="1" fill="hold">
                                          <p:stCondLst>
                                            <p:cond delay="499"/>
                                          </p:stCondLst>
                                        </p:cTn>
                                        <p:tgtEl>
                                          <p:spTgt spid="8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8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69" grpId="0"/>
      <p:bldP spid="75" grpId="0" animBg="1"/>
      <p:bldP spid="66" grpId="0"/>
      <p:bldP spid="89" grpId="0" animBg="1"/>
      <p:bldP spid="90" grpId="0" animBg="1"/>
      <p:bldP spid="91"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p:cNvSpPr txBox="1"/>
          <p:nvPr/>
        </p:nvSpPr>
        <p:spPr>
          <a:xfrm>
            <a:off x="3484870" y="1750417"/>
            <a:ext cx="428628" cy="307340"/>
          </a:xfrm>
          <a:prstGeom prst="rect">
            <a:avLst/>
          </a:prstGeom>
          <a:noFill/>
        </p:spPr>
        <p:txBody>
          <a:bodyPr wrap="square" lIns="0" tIns="0" rIns="0" bIns="0" rtlCol="0">
            <a:spAutoFit/>
          </a:bodyP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1" name="TextBox 70"/>
          <p:cNvSpPr txBox="1"/>
          <p:nvPr/>
        </p:nvSpPr>
        <p:spPr>
          <a:xfrm>
            <a:off x="4056374" y="1750417"/>
            <a:ext cx="428628" cy="307340"/>
          </a:xfrm>
          <a:prstGeom prst="rect">
            <a:avLst/>
          </a:prstGeom>
          <a:noFill/>
        </p:spPr>
        <p:txBody>
          <a:bodyPr wrap="square" lIns="0" tIns="0" rIns="0" bIns="0" rtlCol="0">
            <a:spAutoFit/>
          </a:bodyP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2" name="TextBox 71"/>
          <p:cNvSpPr txBox="1"/>
          <p:nvPr/>
        </p:nvSpPr>
        <p:spPr>
          <a:xfrm>
            <a:off x="4627878" y="1750417"/>
            <a:ext cx="428628" cy="307340"/>
          </a:xfrm>
          <a:prstGeom prst="rect">
            <a:avLst/>
          </a:prstGeom>
          <a:noFill/>
        </p:spPr>
        <p:txBody>
          <a:bodyPr wrap="square" lIns="0" tIns="0" rIns="0" bIns="0" rtlCol="0">
            <a:spAutoFit/>
          </a:bodyP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3" name="TextBox 72"/>
          <p:cNvSpPr txBox="1"/>
          <p:nvPr/>
        </p:nvSpPr>
        <p:spPr>
          <a:xfrm>
            <a:off x="5342258" y="1750417"/>
            <a:ext cx="428628" cy="307340"/>
          </a:xfrm>
          <a:prstGeom prst="rect">
            <a:avLst/>
          </a:prstGeom>
          <a:noFill/>
        </p:spPr>
        <p:txBody>
          <a:bodyPr wrap="square" lIns="0" tIns="0" rIns="0" bIns="0" rtlCol="0">
            <a:spAutoFit/>
          </a:bodyP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6" name="TextBox 75"/>
          <p:cNvSpPr txBox="1"/>
          <p:nvPr/>
        </p:nvSpPr>
        <p:spPr>
          <a:xfrm>
            <a:off x="1127448" y="1678978"/>
            <a:ext cx="2214578" cy="398780"/>
          </a:xfrm>
          <a:prstGeom prst="rect">
            <a:avLst/>
          </a:prstGeom>
          <a:noFill/>
        </p:spPr>
        <p:txBody>
          <a:bodyPr wrap="square" rtlCol="0">
            <a:spAutoFit/>
          </a:bodyPr>
          <a:lstStyle/>
          <a:p>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关键字序列</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83" name="直接箭头连接符 82"/>
          <p:cNvCxnSpPr/>
          <p:nvPr/>
        </p:nvCxnSpPr>
        <p:spPr>
          <a:xfrm rot="5400000" flipH="1" flipV="1">
            <a:off x="3519795" y="2286201"/>
            <a:ext cx="357984" cy="79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rot="5400000" flipH="1" flipV="1">
            <a:off x="4091299" y="2286201"/>
            <a:ext cx="357984" cy="79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rot="5400000" flipH="1" flipV="1">
            <a:off x="4662803" y="2286201"/>
            <a:ext cx="357984" cy="79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rot="5400000" flipH="1" flipV="1">
            <a:off x="5377183" y="2286201"/>
            <a:ext cx="357984" cy="79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1" name="矩形 90"/>
          <p:cNvSpPr/>
          <p:nvPr/>
        </p:nvSpPr>
        <p:spPr>
          <a:xfrm>
            <a:off x="2198986" y="3322052"/>
            <a:ext cx="1857388"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1 2  </a:t>
            </a:r>
            <a:r>
              <a:rPr lang="en-US" altLang="zh-CN" sz="1800" b="1" dirty="0">
                <a:solidFill>
                  <a:srgbClr val="9900FF"/>
                </a:solidFill>
                <a:latin typeface="微软雅黑" panose="020B0503020204020204" pitchFamily="34" charset="-122"/>
                <a:ea typeface="微软雅黑" panose="020B0503020204020204" pitchFamily="34" charset="-122"/>
                <a:cs typeface="Consolas" panose="020B0609020204030204" pitchFamily="49" charset="0"/>
              </a:rPr>
              <a:t>6</a:t>
            </a:r>
            <a:r>
              <a:rPr lang="en-US" altLang="zh-CN" sz="1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 </a:t>
            </a:r>
            <a:r>
              <a:rPr lang="en-US" altLang="zh-CN" sz="18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11</a:t>
            </a:r>
            <a:endParaRPr lang="zh-CN" altLang="en-US" sz="18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5" name="右箭头 24"/>
          <p:cNvSpPr/>
          <p:nvPr/>
        </p:nvSpPr>
        <p:spPr>
          <a:xfrm>
            <a:off x="4485002" y="3393490"/>
            <a:ext cx="785818" cy="285752"/>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26" name="矩形 25"/>
          <p:cNvSpPr/>
          <p:nvPr/>
        </p:nvSpPr>
        <p:spPr>
          <a:xfrm>
            <a:off x="5842324" y="3679242"/>
            <a:ext cx="1428760" cy="50006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1  2</a:t>
            </a:r>
            <a:endPar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 name="矩形 26"/>
          <p:cNvSpPr/>
          <p:nvPr/>
        </p:nvSpPr>
        <p:spPr>
          <a:xfrm>
            <a:off x="7628274" y="3679242"/>
            <a:ext cx="1428760" cy="50006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7  11</a:t>
            </a:r>
            <a:endPar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8" name="矩形 27"/>
          <p:cNvSpPr/>
          <p:nvPr/>
        </p:nvSpPr>
        <p:spPr>
          <a:xfrm>
            <a:off x="6699580" y="2750548"/>
            <a:ext cx="142876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0" name="直接箭头连接符 29"/>
          <p:cNvCxnSpPr/>
          <p:nvPr/>
        </p:nvCxnSpPr>
        <p:spPr>
          <a:xfrm rot="5400000">
            <a:off x="6699580" y="3179176"/>
            <a:ext cx="642942" cy="3571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rot="16200000" flipH="1">
            <a:off x="7556836" y="3107738"/>
            <a:ext cx="642942" cy="50006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5842324" y="3679242"/>
            <a:ext cx="142876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1  2  </a:t>
            </a:r>
            <a:r>
              <a:rPr lang="en-US" altLang="zh-CN" sz="18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4</a:t>
            </a:r>
            <a:endParaRPr lang="zh-CN" altLang="en-US" sz="18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 name="矩形 34"/>
          <p:cNvSpPr/>
          <p:nvPr/>
        </p:nvSpPr>
        <p:spPr>
          <a:xfrm>
            <a:off x="7628274" y="3679242"/>
            <a:ext cx="1428760" cy="50006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7  </a:t>
            </a:r>
            <a:r>
              <a:rPr lang="en-US" altLang="zh-CN" sz="20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8</a:t>
            </a:r>
            <a:r>
              <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11</a:t>
            </a:r>
            <a:endParaRPr lang="zh-CN" altLang="en-US"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6" name="矩形 35"/>
          <p:cNvSpPr/>
          <p:nvPr/>
        </p:nvSpPr>
        <p:spPr>
          <a:xfrm>
            <a:off x="7628274" y="3679242"/>
            <a:ext cx="178595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7  8  11  </a:t>
            </a:r>
            <a:r>
              <a:rPr lang="en-US" altLang="zh-CN" sz="18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13</a:t>
            </a:r>
            <a:endParaRPr lang="zh-CN" altLang="en-US" sz="18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7" name="TextBox 36"/>
          <p:cNvSpPr txBox="1"/>
          <p:nvPr/>
        </p:nvSpPr>
        <p:spPr>
          <a:xfrm>
            <a:off x="2198986" y="3964994"/>
            <a:ext cx="2071702" cy="398780"/>
          </a:xfrm>
          <a:prstGeom prst="rect">
            <a:avLst/>
          </a:prstGeom>
          <a:noFill/>
        </p:spPr>
        <p:txBody>
          <a:bodyPr wrap="square" rtlCol="0">
            <a:spAutoFit/>
          </a:bodyPr>
          <a:lstStyle/>
          <a:p>
            <a:pPr algn="l"/>
            <a:r>
              <a:rPr lang="zh-CN" altLang="en-US" sz="2000" b="1" dirty="0">
                <a:latin typeface="微软雅黑" panose="020B0503020204020204" pitchFamily="34" charset="-122"/>
                <a:ea typeface="微软雅黑" panose="020B0503020204020204" pitchFamily="34" charset="-122"/>
                <a:cs typeface="Consolas" panose="020B0609020204030204" pitchFamily="49" charset="0"/>
              </a:rPr>
              <a:t>关键字个数</a:t>
            </a:r>
            <a:r>
              <a:rPr lang="en-US" altLang="zh-CN" sz="2000" b="1" dirty="0">
                <a:latin typeface="微软雅黑" panose="020B0503020204020204" pitchFamily="34" charset="-122"/>
                <a:ea typeface="微软雅黑" panose="020B0503020204020204" pitchFamily="34" charset="-122"/>
                <a:cs typeface="Consolas" panose="020B0609020204030204" pitchFamily="49" charset="0"/>
              </a:rPr>
              <a:t>&gt;4</a:t>
            </a:r>
            <a:endParaRPr lang="zh-CN" altLang="en-US" sz="2000" b="1"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22" name="TextBox 21"/>
          <p:cNvSpPr txBox="1"/>
          <p:nvPr/>
        </p:nvSpPr>
        <p:spPr>
          <a:xfrm>
            <a:off x="1484606" y="1107474"/>
            <a:ext cx="1357322" cy="398780"/>
          </a:xfrm>
          <a:prstGeom prst="rect">
            <a:avLst/>
          </a:prstGeom>
          <a:noFill/>
        </p:spPr>
        <p:txBody>
          <a:bodyPr wrap="square" rtlCol="0">
            <a:spAutoFit/>
          </a:bodyPr>
          <a:lstStyle/>
          <a:p>
            <a:pPr algn="l"/>
            <a:r>
              <a:rPr lang="en-US" altLang="zh-CN"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Max</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3" name="TextBox 22"/>
          <p:cNvSpPr txBox="1"/>
          <p:nvPr/>
        </p:nvSpPr>
        <p:spPr>
          <a:xfrm>
            <a:off x="4485002" y="3607804"/>
            <a:ext cx="785818" cy="368300"/>
          </a:xfrm>
          <a:prstGeom prst="rect">
            <a:avLst/>
          </a:prstGeom>
          <a:noFill/>
        </p:spPr>
        <p:txBody>
          <a:bodyPr wrap="square" rtlCol="0">
            <a:spAutoFit/>
          </a:bodyPr>
          <a:lstStyle/>
          <a:p>
            <a:pPr algn="l"/>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分裂</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742225" y="3536366"/>
            <a:ext cx="3682676" cy="368267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xit" presetSubtype="4" fill="hold" nodeType="clickEffect">
                                  <p:stCondLst>
                                    <p:cond delay="0"/>
                                  </p:stCondLst>
                                  <p:childTnLst>
                                    <p:animEffect transition="out" filter="wipe(down)">
                                      <p:cBhvr>
                                        <p:cTn id="35" dur="500"/>
                                        <p:tgtEl>
                                          <p:spTgt spid="83"/>
                                        </p:tgtEl>
                                      </p:cBhvr>
                                    </p:animEffect>
                                    <p:set>
                                      <p:cBhvr>
                                        <p:cTn id="36" dur="1" fill="hold">
                                          <p:stCondLst>
                                            <p:cond delay="499"/>
                                          </p:stCondLst>
                                        </p:cTn>
                                        <p:tgtEl>
                                          <p:spTgt spid="8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xit" presetSubtype="4" fill="hold" nodeType="clickEffect">
                                  <p:stCondLst>
                                    <p:cond delay="0"/>
                                  </p:stCondLst>
                                  <p:childTnLst>
                                    <p:animEffect transition="out" filter="wipe(down)">
                                      <p:cBhvr>
                                        <p:cTn id="50" dur="500"/>
                                        <p:tgtEl>
                                          <p:spTgt spid="84"/>
                                        </p:tgtEl>
                                      </p:cBhvr>
                                    </p:animEffect>
                                    <p:set>
                                      <p:cBhvr>
                                        <p:cTn id="51" dur="1" fill="hold">
                                          <p:stCondLst>
                                            <p:cond delay="499"/>
                                          </p:stCondLst>
                                        </p:cTn>
                                        <p:tgtEl>
                                          <p:spTgt spid="84"/>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72"/>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8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5"/>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xit" presetSubtype="4" fill="hold" nodeType="clickEffect">
                                  <p:stCondLst>
                                    <p:cond delay="0"/>
                                  </p:stCondLst>
                                  <p:childTnLst>
                                    <p:animEffect transition="out" filter="wipe(down)">
                                      <p:cBhvr>
                                        <p:cTn id="65" dur="500"/>
                                        <p:tgtEl>
                                          <p:spTgt spid="85"/>
                                        </p:tgtEl>
                                      </p:cBhvr>
                                    </p:animEffect>
                                    <p:set>
                                      <p:cBhvr>
                                        <p:cTn id="66" dur="1" fill="hold">
                                          <p:stCondLst>
                                            <p:cond delay="499"/>
                                          </p:stCondLst>
                                        </p:cTn>
                                        <p:tgtEl>
                                          <p:spTgt spid="8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3" grpId="0"/>
      <p:bldP spid="91" grpId="0" animBg="1"/>
      <p:bldP spid="25" grpId="0" animBg="1"/>
      <p:bldP spid="26" grpId="0" animBg="1"/>
      <p:bldP spid="27" grpId="0" animBg="1"/>
      <p:bldP spid="28" grpId="0" animBg="1"/>
      <p:bldP spid="34" grpId="0" animBg="1"/>
      <p:bldP spid="35" grpId="0" animBg="1"/>
      <p:bldP spid="36" grpId="0" animBg="1"/>
      <p:bldP spid="37" grpId="0"/>
      <p:bldP spid="2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p:cNvSpPr txBox="1"/>
          <p:nvPr/>
        </p:nvSpPr>
        <p:spPr>
          <a:xfrm>
            <a:off x="3194590" y="1609027"/>
            <a:ext cx="428628" cy="307340"/>
          </a:xfrm>
          <a:prstGeom prst="rect">
            <a:avLst/>
          </a:prstGeom>
          <a:noFill/>
        </p:spPr>
        <p:txBody>
          <a:bodyPr wrap="square" lIns="0" tIns="0" rIns="0" bIns="0" rtlCol="0">
            <a:spAutoFit/>
          </a:bodyP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6" name="TextBox 75"/>
          <p:cNvSpPr txBox="1"/>
          <p:nvPr/>
        </p:nvSpPr>
        <p:spPr>
          <a:xfrm>
            <a:off x="1051482" y="1537588"/>
            <a:ext cx="2214578" cy="398780"/>
          </a:xfrm>
          <a:prstGeom prst="rect">
            <a:avLst/>
          </a:prstGeom>
          <a:noFill/>
        </p:spPr>
        <p:txBody>
          <a:bodyPr wrap="square" rtlCol="0">
            <a:spAutoFit/>
          </a:bodyPr>
          <a:lstStyle/>
          <a:p>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关键字序列</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87" name="直接箭头连接符 86"/>
          <p:cNvCxnSpPr/>
          <p:nvPr/>
        </p:nvCxnSpPr>
        <p:spPr>
          <a:xfrm rot="5400000" flipH="1" flipV="1">
            <a:off x="3229515" y="2144811"/>
            <a:ext cx="357984" cy="79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 name="右箭头 24"/>
          <p:cNvSpPr/>
          <p:nvPr/>
        </p:nvSpPr>
        <p:spPr>
          <a:xfrm>
            <a:off x="4051846" y="3110018"/>
            <a:ext cx="785818" cy="285752"/>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28" name="矩形 27"/>
          <p:cNvSpPr/>
          <p:nvPr/>
        </p:nvSpPr>
        <p:spPr>
          <a:xfrm>
            <a:off x="6123548" y="2681390"/>
            <a:ext cx="142876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6  10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0" name="直接箭头连接符 29"/>
          <p:cNvCxnSpPr/>
          <p:nvPr/>
        </p:nvCxnSpPr>
        <p:spPr>
          <a:xfrm rot="5400000">
            <a:off x="5802077" y="3002861"/>
            <a:ext cx="642942" cy="57150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rot="16200000" flipH="1">
            <a:off x="7159399" y="3002861"/>
            <a:ext cx="642942" cy="57150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4766226" y="3610084"/>
            <a:ext cx="1332000" cy="50006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1  2  4</a:t>
            </a:r>
            <a:endPar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6" name="矩形 35"/>
          <p:cNvSpPr/>
          <p:nvPr/>
        </p:nvSpPr>
        <p:spPr>
          <a:xfrm>
            <a:off x="6194986" y="3610084"/>
            <a:ext cx="1332000" cy="50006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7  8</a:t>
            </a:r>
            <a:endPar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7" name="TextBox 36"/>
          <p:cNvSpPr txBox="1"/>
          <p:nvPr/>
        </p:nvSpPr>
        <p:spPr>
          <a:xfrm>
            <a:off x="2051582" y="4253026"/>
            <a:ext cx="1928826" cy="39878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Consolas" panose="020B0609020204030204" pitchFamily="49" charset="0"/>
              </a:rPr>
              <a:t>关键字个数</a:t>
            </a:r>
            <a:r>
              <a:rPr lang="en-US" altLang="zh-CN" sz="2000" b="1" dirty="0">
                <a:latin typeface="微软雅黑" panose="020B0503020204020204" pitchFamily="34" charset="-122"/>
                <a:ea typeface="微软雅黑" panose="020B0503020204020204" pitchFamily="34" charset="-122"/>
                <a:cs typeface="Consolas" panose="020B0609020204030204" pitchFamily="49" charset="0"/>
              </a:rPr>
              <a:t>&gt;4</a:t>
            </a:r>
            <a:endParaRPr lang="zh-CN" altLang="en-US" sz="2000" b="1"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24" name="矩形 23"/>
          <p:cNvSpPr/>
          <p:nvPr/>
        </p:nvSpPr>
        <p:spPr>
          <a:xfrm>
            <a:off x="1408640" y="2681390"/>
            <a:ext cx="142876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9" name="直接箭头连接符 28"/>
          <p:cNvCxnSpPr/>
          <p:nvPr/>
        </p:nvCxnSpPr>
        <p:spPr>
          <a:xfrm rot="5400000">
            <a:off x="1408640" y="3110018"/>
            <a:ext cx="642942" cy="3571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rot="16200000" flipH="1">
            <a:off x="2265896" y="3038580"/>
            <a:ext cx="642942" cy="50006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51384" y="3610084"/>
            <a:ext cx="142876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1  2  4</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8" name="矩形 37"/>
          <p:cNvSpPr/>
          <p:nvPr/>
        </p:nvSpPr>
        <p:spPr>
          <a:xfrm>
            <a:off x="2123020" y="3610084"/>
            <a:ext cx="178595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7 8 </a:t>
            </a:r>
            <a:r>
              <a:rPr lang="en-US" altLang="zh-CN" sz="18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10</a:t>
            </a:r>
            <a:r>
              <a:rPr lang="en-US" altLang="zh-CN" sz="1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11 13</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9" name="矩形 38"/>
          <p:cNvSpPr/>
          <p:nvPr/>
        </p:nvSpPr>
        <p:spPr>
          <a:xfrm>
            <a:off x="7649146" y="3610084"/>
            <a:ext cx="1332000" cy="50006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11  13</a:t>
            </a:r>
            <a:endPar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2" name="直接箭头连接符 41"/>
          <p:cNvCxnSpPr>
            <a:endCxn id="36" idx="0"/>
          </p:cNvCxnSpPr>
          <p:nvPr/>
        </p:nvCxnSpPr>
        <p:spPr>
          <a:xfrm rot="16200000" flipH="1">
            <a:off x="6492267" y="3241365"/>
            <a:ext cx="642942" cy="9449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766094" y="1609027"/>
            <a:ext cx="428628" cy="307340"/>
          </a:xfrm>
          <a:prstGeom prst="rect">
            <a:avLst/>
          </a:prstGeom>
          <a:noFill/>
        </p:spPr>
        <p:txBody>
          <a:bodyPr wrap="square" lIns="0" tIns="0" rIns="0" bIns="0" rtlCol="0">
            <a:spAutoFit/>
          </a:bodyP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5" name="直接箭头连接符 44"/>
          <p:cNvCxnSpPr/>
          <p:nvPr/>
        </p:nvCxnSpPr>
        <p:spPr>
          <a:xfrm rot="5400000" flipH="1" flipV="1">
            <a:off x="3801019" y="2144811"/>
            <a:ext cx="357984" cy="79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266160" y="1609027"/>
            <a:ext cx="428628" cy="307340"/>
          </a:xfrm>
          <a:prstGeom prst="rect">
            <a:avLst/>
          </a:prstGeom>
          <a:noFill/>
        </p:spPr>
        <p:txBody>
          <a:bodyPr wrap="square" lIns="0" tIns="0" rIns="0" bIns="0" rtlCol="0">
            <a:spAutoFit/>
          </a:bodyP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17</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7" name="直接箭头连接符 46"/>
          <p:cNvCxnSpPr/>
          <p:nvPr/>
        </p:nvCxnSpPr>
        <p:spPr>
          <a:xfrm rot="5400000" flipH="1" flipV="1">
            <a:off x="4301085" y="2144811"/>
            <a:ext cx="357984" cy="79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766226" y="1609027"/>
            <a:ext cx="428628" cy="307340"/>
          </a:xfrm>
          <a:prstGeom prst="rect">
            <a:avLst/>
          </a:prstGeom>
          <a:noFill/>
        </p:spPr>
        <p:txBody>
          <a:bodyPr wrap="square" lIns="0" tIns="0" rIns="0" bIns="0" rtlCol="0">
            <a:spAutoFit/>
          </a:bodyP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9" name="直接箭头连接符 48"/>
          <p:cNvCxnSpPr/>
          <p:nvPr/>
        </p:nvCxnSpPr>
        <p:spPr>
          <a:xfrm rot="5400000" flipH="1" flipV="1">
            <a:off x="4801151" y="2144811"/>
            <a:ext cx="357984" cy="79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266292" y="1609027"/>
            <a:ext cx="428628" cy="307340"/>
          </a:xfrm>
          <a:prstGeom prst="rect">
            <a:avLst/>
          </a:prstGeom>
          <a:noFill/>
        </p:spPr>
        <p:txBody>
          <a:bodyPr wrap="square" lIns="0" tIns="0" rIns="0" bIns="0" rtlCol="0">
            <a:spAutoFit/>
          </a:bodyP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1" name="直接箭头连接符 50"/>
          <p:cNvCxnSpPr/>
          <p:nvPr/>
        </p:nvCxnSpPr>
        <p:spPr>
          <a:xfrm rot="5400000" flipH="1" flipV="1">
            <a:off x="5301217" y="2144811"/>
            <a:ext cx="357984" cy="79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4766226" y="3610084"/>
            <a:ext cx="133200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1 2 4 </a:t>
            </a:r>
            <a:r>
              <a:rPr lang="en-US" altLang="zh-CN" sz="18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5</a:t>
            </a:r>
            <a:endParaRPr lang="zh-CN" altLang="en-US" sz="18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 name="矩形 52"/>
          <p:cNvSpPr/>
          <p:nvPr/>
        </p:nvSpPr>
        <p:spPr>
          <a:xfrm>
            <a:off x="6194986" y="3610084"/>
            <a:ext cx="133200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7  8  </a:t>
            </a:r>
            <a:r>
              <a:rPr lang="en-US" altLang="zh-CN" sz="18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9</a:t>
            </a:r>
            <a:endParaRPr lang="zh-CN" altLang="en-US" sz="18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4" name="矩形 53"/>
          <p:cNvSpPr/>
          <p:nvPr/>
        </p:nvSpPr>
        <p:spPr>
          <a:xfrm>
            <a:off x="7649146" y="3610084"/>
            <a:ext cx="1474798" cy="50006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a:solidFill>
                  <a:srgbClr val="3333FF"/>
                </a:solidFill>
                <a:latin typeface="微软雅黑" panose="020B0503020204020204" pitchFamily="34" charset="-122"/>
                <a:ea typeface="微软雅黑" panose="020B0503020204020204" pitchFamily="34" charset="-122"/>
                <a:cs typeface="Consolas" panose="020B0609020204030204" pitchFamily="49" charset="0"/>
              </a:rPr>
              <a:t>11 13 </a:t>
            </a:r>
            <a:r>
              <a:rPr lang="en-US" altLang="zh-CN" sz="2000" b="1">
                <a:solidFill>
                  <a:srgbClr val="FF0000"/>
                </a:solidFill>
                <a:latin typeface="微软雅黑" panose="020B0503020204020204" pitchFamily="34" charset="-122"/>
                <a:ea typeface="微软雅黑" panose="020B0503020204020204" pitchFamily="34" charset="-122"/>
                <a:cs typeface="Consolas" panose="020B0609020204030204" pitchFamily="49" charset="0"/>
              </a:rPr>
              <a:t>17</a:t>
            </a:r>
            <a:endParaRPr lang="zh-CN" altLang="en-US" sz="20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5" name="矩形 54"/>
          <p:cNvSpPr/>
          <p:nvPr/>
        </p:nvSpPr>
        <p:spPr>
          <a:xfrm>
            <a:off x="7649146" y="3610084"/>
            <a:ext cx="176055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11 13 </a:t>
            </a:r>
            <a:r>
              <a:rPr lang="en-US" altLang="zh-CN" sz="18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16 </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17</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 name="TextBox 34"/>
          <p:cNvSpPr txBox="1"/>
          <p:nvPr/>
        </p:nvSpPr>
        <p:spPr>
          <a:xfrm>
            <a:off x="1265764" y="1038316"/>
            <a:ext cx="1357322" cy="398780"/>
          </a:xfrm>
          <a:prstGeom prst="rect">
            <a:avLst/>
          </a:prstGeom>
          <a:noFill/>
        </p:spPr>
        <p:txBody>
          <a:bodyPr wrap="square" rtlCol="0">
            <a:spAutoFit/>
          </a:bodyPr>
          <a:lstStyle/>
          <a:p>
            <a:pPr algn="l"/>
            <a:r>
              <a:rPr lang="en-US" altLang="zh-CN"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Max</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0" name="TextBox 39"/>
          <p:cNvSpPr txBox="1"/>
          <p:nvPr/>
        </p:nvSpPr>
        <p:spPr>
          <a:xfrm>
            <a:off x="4051846" y="2681390"/>
            <a:ext cx="785818" cy="368300"/>
          </a:xfrm>
          <a:prstGeom prst="rect">
            <a:avLst/>
          </a:prstGeom>
          <a:noFill/>
        </p:spPr>
        <p:txBody>
          <a:bodyPr wrap="square" rtlCol="0">
            <a:spAutoFit/>
          </a:bodyPr>
          <a:lstStyle/>
          <a:p>
            <a:pPr algn="l"/>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分裂</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259428" y="3181456"/>
            <a:ext cx="4149080" cy="414908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xit" presetSubtype="4" fill="hold" nodeType="clickEffect">
                                  <p:stCondLst>
                                    <p:cond delay="0"/>
                                  </p:stCondLst>
                                  <p:childTnLst>
                                    <p:animEffect transition="out" filter="wipe(down)">
                                      <p:cBhvr>
                                        <p:cTn id="49" dur="500"/>
                                        <p:tgtEl>
                                          <p:spTgt spid="87"/>
                                        </p:tgtEl>
                                      </p:cBhvr>
                                    </p:animEffect>
                                    <p:set>
                                      <p:cBhvr>
                                        <p:cTn id="50" dur="1" fill="hold">
                                          <p:stCondLst>
                                            <p:cond delay="499"/>
                                          </p:stCondLst>
                                        </p:cTn>
                                        <p:tgtEl>
                                          <p:spTgt spid="8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xit" presetSubtype="4" fill="hold" nodeType="clickEffect">
                                  <p:stCondLst>
                                    <p:cond delay="0"/>
                                  </p:stCondLst>
                                  <p:childTnLst>
                                    <p:animEffect transition="out" filter="wipe(down)">
                                      <p:cBhvr>
                                        <p:cTn id="64" dur="500"/>
                                        <p:tgtEl>
                                          <p:spTgt spid="45"/>
                                        </p:tgtEl>
                                      </p:cBhvr>
                                    </p:animEffect>
                                    <p:set>
                                      <p:cBhvr>
                                        <p:cTn id="65" dur="1" fill="hold">
                                          <p:stCondLst>
                                            <p:cond delay="499"/>
                                          </p:stCondLst>
                                        </p:cTn>
                                        <p:tgtEl>
                                          <p:spTgt spid="45"/>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46"/>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47"/>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54"/>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22" presetClass="exit" presetSubtype="4" fill="hold" nodeType="clickEffect">
                                  <p:stCondLst>
                                    <p:cond delay="0"/>
                                  </p:stCondLst>
                                  <p:childTnLst>
                                    <p:animEffect transition="out" filter="wipe(down)">
                                      <p:cBhvr>
                                        <p:cTn id="79" dur="500"/>
                                        <p:tgtEl>
                                          <p:spTgt spid="47"/>
                                        </p:tgtEl>
                                      </p:cBhvr>
                                    </p:animEffect>
                                    <p:set>
                                      <p:cBhvr>
                                        <p:cTn id="80" dur="1" fill="hold">
                                          <p:stCondLst>
                                            <p:cond delay="499"/>
                                          </p:stCondLst>
                                        </p:cTn>
                                        <p:tgtEl>
                                          <p:spTgt spid="4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2" presetClass="exit" presetSubtype="4" fill="hold" nodeType="clickEffect">
                                  <p:stCondLst>
                                    <p:cond delay="0"/>
                                  </p:stCondLst>
                                  <p:childTnLst>
                                    <p:animEffect transition="out" filter="wipe(down)">
                                      <p:cBhvr>
                                        <p:cTn id="94" dur="500"/>
                                        <p:tgtEl>
                                          <p:spTgt spid="49"/>
                                        </p:tgtEl>
                                      </p:cBhvr>
                                    </p:animEffect>
                                    <p:set>
                                      <p:cBhvr>
                                        <p:cTn id="95" dur="1" fill="hold">
                                          <p:stCondLst>
                                            <p:cond delay="499"/>
                                          </p:stCondLst>
                                        </p:cTn>
                                        <p:tgtEl>
                                          <p:spTgt spid="49"/>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50"/>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51"/>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25" grpId="0" animBg="1"/>
      <p:bldP spid="28" grpId="0" animBg="1"/>
      <p:bldP spid="34" grpId="0" animBg="1"/>
      <p:bldP spid="36" grpId="0" animBg="1"/>
      <p:bldP spid="37" grpId="0"/>
      <p:bldP spid="24" grpId="0" animBg="1"/>
      <p:bldP spid="33" grpId="0" animBg="1"/>
      <p:bldP spid="38" grpId="0" animBg="1"/>
      <p:bldP spid="39" grpId="0" animBg="1"/>
      <p:bldP spid="44" grpId="0"/>
      <p:bldP spid="46" grpId="0"/>
      <p:bldP spid="48" grpId="0"/>
      <p:bldP spid="50" grpId="0"/>
      <p:bldP spid="52" grpId="0" animBg="1"/>
      <p:bldP spid="53" grpId="0" animBg="1"/>
      <p:bldP spid="54" grpId="0" animBg="1"/>
      <p:bldP spid="55" grpId="0" animBg="1"/>
      <p:bldP spid="4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p:cNvSpPr txBox="1"/>
          <p:nvPr/>
        </p:nvSpPr>
        <p:spPr>
          <a:xfrm>
            <a:off x="4300680" y="1408787"/>
            <a:ext cx="428628" cy="307340"/>
          </a:xfrm>
          <a:prstGeom prst="rect">
            <a:avLst/>
          </a:prstGeom>
          <a:noFill/>
        </p:spPr>
        <p:txBody>
          <a:bodyPr wrap="square" lIns="0" tIns="0" rIns="0" bIns="0" rtlCol="0">
            <a:spAutoFit/>
          </a:bodyP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20</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6" name="TextBox 75"/>
          <p:cNvSpPr txBox="1"/>
          <p:nvPr/>
        </p:nvSpPr>
        <p:spPr>
          <a:xfrm>
            <a:off x="2157572" y="1337348"/>
            <a:ext cx="2214578" cy="398780"/>
          </a:xfrm>
          <a:prstGeom prst="rect">
            <a:avLst/>
          </a:prstGeom>
          <a:noFill/>
        </p:spPr>
        <p:txBody>
          <a:bodyPr wrap="square" rtlCol="0">
            <a:spAutoFit/>
          </a:bodyPr>
          <a:lstStyle/>
          <a:p>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关键字序列</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87" name="直接箭头连接符 86"/>
          <p:cNvCxnSpPr/>
          <p:nvPr/>
        </p:nvCxnSpPr>
        <p:spPr>
          <a:xfrm rot="5400000" flipH="1" flipV="1">
            <a:off x="4335605" y="1944571"/>
            <a:ext cx="357984" cy="79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3157672" y="2337480"/>
            <a:ext cx="142876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6  10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0" name="直接箭头连接符 29"/>
          <p:cNvCxnSpPr/>
          <p:nvPr/>
        </p:nvCxnSpPr>
        <p:spPr>
          <a:xfrm rot="5400000">
            <a:off x="2836201" y="2658951"/>
            <a:ext cx="642942" cy="57150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rot="16200000" flipH="1">
            <a:off x="4193523" y="2658951"/>
            <a:ext cx="642942" cy="57150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561032" y="3837678"/>
            <a:ext cx="2143140" cy="39878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Consolas" panose="020B0609020204030204" pitchFamily="49" charset="0"/>
              </a:rPr>
              <a:t>关键字个数</a:t>
            </a:r>
            <a:r>
              <a:rPr lang="en-US" altLang="zh-CN" sz="2000" b="1" dirty="0">
                <a:latin typeface="微软雅黑" panose="020B0503020204020204" pitchFamily="34" charset="-122"/>
                <a:ea typeface="微软雅黑" panose="020B0503020204020204" pitchFamily="34" charset="-122"/>
                <a:cs typeface="Consolas" panose="020B0609020204030204" pitchFamily="49" charset="0"/>
              </a:rPr>
              <a:t>&gt;4</a:t>
            </a:r>
            <a:endParaRPr lang="zh-CN" altLang="en-US" sz="2000" b="1" dirty="0">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2" name="直接箭头连接符 41"/>
          <p:cNvCxnSpPr/>
          <p:nvPr/>
        </p:nvCxnSpPr>
        <p:spPr>
          <a:xfrm rot="16200000" flipH="1">
            <a:off x="3526391" y="2897455"/>
            <a:ext cx="642942" cy="9449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1800350" y="3266174"/>
            <a:ext cx="133200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1 2 4 5</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 name="矩形 52"/>
          <p:cNvSpPr/>
          <p:nvPr/>
        </p:nvSpPr>
        <p:spPr>
          <a:xfrm>
            <a:off x="3229110" y="3266174"/>
            <a:ext cx="133200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7  8  9</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5" name="矩形 54"/>
          <p:cNvSpPr/>
          <p:nvPr/>
        </p:nvSpPr>
        <p:spPr>
          <a:xfrm>
            <a:off x="4683270" y="3254111"/>
            <a:ext cx="2163778"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11 13 </a:t>
            </a:r>
            <a:r>
              <a:rPr lang="en-US" altLang="zh-CN" sz="1800" b="1" dirty="0">
                <a:solidFill>
                  <a:srgbClr val="9900FF"/>
                </a:solidFill>
                <a:latin typeface="微软雅黑" panose="020B0503020204020204" pitchFamily="34" charset="-122"/>
                <a:ea typeface="微软雅黑" panose="020B0503020204020204" pitchFamily="34" charset="-122"/>
                <a:cs typeface="Consolas" panose="020B0609020204030204" pitchFamily="49" charset="0"/>
              </a:rPr>
              <a:t>16</a:t>
            </a:r>
            <a:r>
              <a:rPr lang="en-US" altLang="zh-CN" sz="1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17 </a:t>
            </a:r>
            <a:r>
              <a:rPr lang="en-US" altLang="zh-CN" sz="18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20</a:t>
            </a:r>
            <a:endParaRPr lang="zh-CN" altLang="en-US" sz="18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68"/>
          <p:cNvGrpSpPr/>
          <p:nvPr/>
        </p:nvGrpSpPr>
        <p:grpSpPr>
          <a:xfrm>
            <a:off x="3443424" y="4623496"/>
            <a:ext cx="5403888" cy="1643074"/>
            <a:chOff x="1785918" y="3500438"/>
            <a:chExt cx="5403888" cy="1643074"/>
          </a:xfrm>
        </p:grpSpPr>
        <p:sp>
          <p:nvSpPr>
            <p:cNvPr id="35" name="矩形 34"/>
            <p:cNvSpPr/>
            <p:nvPr/>
          </p:nvSpPr>
          <p:spPr>
            <a:xfrm>
              <a:off x="3786182" y="3500438"/>
              <a:ext cx="142876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6 10 16</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0" name="直接箭头连接符 39"/>
            <p:cNvCxnSpPr/>
            <p:nvPr/>
          </p:nvCxnSpPr>
          <p:spPr>
            <a:xfrm rot="10800000" flipV="1">
              <a:off x="2857488" y="3857628"/>
              <a:ext cx="1143008" cy="81433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rot="16200000" flipH="1">
              <a:off x="4483894" y="3983835"/>
              <a:ext cx="785817" cy="53340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rot="5400000">
              <a:off x="3640576" y="4097730"/>
              <a:ext cx="814336" cy="33413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1785918" y="4643446"/>
              <a:ext cx="133200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1 2 4 5</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8" name="矩形 57"/>
            <p:cNvSpPr/>
            <p:nvPr/>
          </p:nvSpPr>
          <p:spPr>
            <a:xfrm>
              <a:off x="3214678" y="4643446"/>
              <a:ext cx="133200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7  8  9</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9" name="矩形 58"/>
            <p:cNvSpPr/>
            <p:nvPr/>
          </p:nvSpPr>
          <p:spPr>
            <a:xfrm>
              <a:off x="4668838" y="4643446"/>
              <a:ext cx="118904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11  13</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0" name="矩形 59"/>
            <p:cNvSpPr/>
            <p:nvPr/>
          </p:nvSpPr>
          <p:spPr>
            <a:xfrm>
              <a:off x="6000760" y="4643446"/>
              <a:ext cx="118904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17</a:t>
              </a:r>
              <a:r>
                <a:rPr lang="en-US" altLang="zh-CN" sz="1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20</a:t>
              </a:r>
              <a:endParaRPr lang="zh-CN" altLang="en-US" sz="18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65" name="直接箭头连接符 64"/>
            <p:cNvCxnSpPr/>
            <p:nvPr/>
          </p:nvCxnSpPr>
          <p:spPr>
            <a:xfrm>
              <a:off x="5000628" y="3786190"/>
              <a:ext cx="1357322" cy="8572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66" name="右弧形箭头 65"/>
          <p:cNvSpPr/>
          <p:nvPr/>
        </p:nvSpPr>
        <p:spPr>
          <a:xfrm>
            <a:off x="6943886" y="3337612"/>
            <a:ext cx="357190" cy="1143008"/>
          </a:xfrm>
          <a:prstGeom prst="curvedLef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solidFill>
                <a:schemeClr val="tx1"/>
              </a:solidFill>
              <a:latin typeface="Consolas" panose="020B0609020204030204" pitchFamily="49" charset="0"/>
              <a:cs typeface="Consolas" panose="020B0609020204030204" pitchFamily="49" charset="0"/>
            </a:endParaRPr>
          </a:p>
        </p:txBody>
      </p:sp>
      <p:sp>
        <p:nvSpPr>
          <p:cNvPr id="24" name="TextBox 23"/>
          <p:cNvSpPr txBox="1"/>
          <p:nvPr/>
        </p:nvSpPr>
        <p:spPr>
          <a:xfrm>
            <a:off x="1703512" y="908720"/>
            <a:ext cx="1357322" cy="398780"/>
          </a:xfrm>
          <a:prstGeom prst="rect">
            <a:avLst/>
          </a:prstGeom>
          <a:noFill/>
        </p:spPr>
        <p:txBody>
          <a:bodyPr wrap="square" rtlCol="0">
            <a:spAutoFit/>
          </a:bodyPr>
          <a:lstStyle/>
          <a:p>
            <a:pPr algn="l"/>
            <a:r>
              <a:rPr lang="en-US" altLang="zh-CN"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Max</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5" name="TextBox 24"/>
          <p:cNvSpPr txBox="1"/>
          <p:nvPr/>
        </p:nvSpPr>
        <p:spPr>
          <a:xfrm>
            <a:off x="7418552" y="3694802"/>
            <a:ext cx="785818" cy="398780"/>
          </a:xfrm>
          <a:prstGeom prst="rect">
            <a:avLst/>
          </a:prstGeom>
          <a:noFill/>
        </p:spPr>
        <p:txBody>
          <a:bodyPr wrap="square" rtlCol="0">
            <a:spAutoFit/>
          </a:bodyPr>
          <a:lstStyle/>
          <a:p>
            <a:pPr algn="l"/>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分裂</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39779" y="1952051"/>
            <a:ext cx="5069997" cy="506999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25"/>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28" grpId="0" animBg="1"/>
      <p:bldP spid="37" grpId="0"/>
      <p:bldP spid="52" grpId="0" animBg="1"/>
      <p:bldP spid="53" grpId="0" animBg="1"/>
      <p:bldP spid="55" grpId="0" animBg="1"/>
      <p:bldP spid="66" grpId="0" animBg="1"/>
      <p:bldP spid="25"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p:cNvSpPr txBox="1"/>
          <p:nvPr/>
        </p:nvSpPr>
        <p:spPr>
          <a:xfrm>
            <a:off x="4441846" y="1237223"/>
            <a:ext cx="428628" cy="307340"/>
          </a:xfrm>
          <a:prstGeom prst="rect">
            <a:avLst/>
          </a:prstGeom>
          <a:noFill/>
        </p:spPr>
        <p:txBody>
          <a:bodyPr wrap="square" lIns="0" tIns="0" rIns="0" bIns="0" rtlCol="0">
            <a:spAutoFit/>
          </a:bodyP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6" name="TextBox 75"/>
          <p:cNvSpPr txBox="1"/>
          <p:nvPr/>
        </p:nvSpPr>
        <p:spPr>
          <a:xfrm>
            <a:off x="2298738" y="1165784"/>
            <a:ext cx="2214578" cy="398780"/>
          </a:xfrm>
          <a:prstGeom prst="rect">
            <a:avLst/>
          </a:prstGeom>
          <a:noFill/>
        </p:spPr>
        <p:txBody>
          <a:bodyPr wrap="square" rtlCol="0">
            <a:spAutoFit/>
          </a:bodyPr>
          <a:lstStyle/>
          <a:p>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关键字序列</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87" name="直接箭头连接符 86"/>
          <p:cNvCxnSpPr/>
          <p:nvPr/>
        </p:nvCxnSpPr>
        <p:spPr>
          <a:xfrm rot="5400000" flipH="1" flipV="1">
            <a:off x="4476771" y="1773007"/>
            <a:ext cx="357984" cy="79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6" name="右弧形箭头 65"/>
          <p:cNvSpPr/>
          <p:nvPr/>
        </p:nvSpPr>
        <p:spPr>
          <a:xfrm>
            <a:off x="7799432" y="3523238"/>
            <a:ext cx="357190" cy="1143008"/>
          </a:xfrm>
          <a:prstGeom prst="curvedLef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solidFill>
                <a:schemeClr val="tx1"/>
              </a:solidFill>
              <a:latin typeface="Consolas" panose="020B0609020204030204" pitchFamily="49" charset="0"/>
              <a:cs typeface="Consolas" panose="020B0609020204030204" pitchFamily="49" charset="0"/>
            </a:endParaRPr>
          </a:p>
        </p:txBody>
      </p:sp>
      <p:grpSp>
        <p:nvGrpSpPr>
          <p:cNvPr id="2" name="组合 72"/>
          <p:cNvGrpSpPr/>
          <p:nvPr/>
        </p:nvGrpSpPr>
        <p:grpSpPr>
          <a:xfrm>
            <a:off x="1630364" y="2237354"/>
            <a:ext cx="5811878" cy="2113292"/>
            <a:chOff x="285720" y="1428736"/>
            <a:chExt cx="5811878" cy="2113292"/>
          </a:xfrm>
        </p:grpSpPr>
        <p:sp>
          <p:nvSpPr>
            <p:cNvPr id="37" name="TextBox 36"/>
            <p:cNvSpPr txBox="1"/>
            <p:nvPr/>
          </p:nvSpPr>
          <p:spPr>
            <a:xfrm>
              <a:off x="285720" y="3143248"/>
              <a:ext cx="2143140" cy="39878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Consolas" panose="020B0609020204030204" pitchFamily="49" charset="0"/>
                </a:rPr>
                <a:t>关键字个数</a:t>
              </a:r>
              <a:r>
                <a:rPr lang="en-US" altLang="zh-CN" sz="2000" b="1" dirty="0">
                  <a:latin typeface="微软雅黑" panose="020B0503020204020204" pitchFamily="34" charset="-122"/>
                  <a:ea typeface="微软雅黑" panose="020B0503020204020204" pitchFamily="34" charset="-122"/>
                  <a:cs typeface="Consolas" panose="020B0609020204030204" pitchFamily="49" charset="0"/>
                </a:rPr>
                <a:t>&gt;4</a:t>
              </a:r>
              <a:endParaRPr lang="zh-CN" altLang="en-US" sz="2000" b="1"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33" name="矩形 32"/>
            <p:cNvSpPr/>
            <p:nvPr/>
          </p:nvSpPr>
          <p:spPr>
            <a:xfrm>
              <a:off x="2693974" y="1428736"/>
              <a:ext cx="142876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6 10 16</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4" name="直接箭头连接符 33"/>
            <p:cNvCxnSpPr/>
            <p:nvPr/>
          </p:nvCxnSpPr>
          <p:spPr>
            <a:xfrm rot="10800000" flipV="1">
              <a:off x="1765280" y="1785926"/>
              <a:ext cx="1143008" cy="81433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rot="16200000" flipH="1">
              <a:off x="3391686" y="1912133"/>
              <a:ext cx="785817" cy="53340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rot="5400000">
              <a:off x="2548368" y="2026028"/>
              <a:ext cx="814336" cy="33413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428596" y="2571744"/>
              <a:ext cx="159711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1 2 </a:t>
              </a:r>
              <a:r>
                <a:rPr lang="en-US" altLang="zh-CN" sz="18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3</a:t>
              </a:r>
              <a:r>
                <a:rPr lang="en-US" altLang="zh-CN" sz="1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4 5</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3" name="矩形 42"/>
            <p:cNvSpPr/>
            <p:nvPr/>
          </p:nvSpPr>
          <p:spPr>
            <a:xfrm>
              <a:off x="2122470" y="2571744"/>
              <a:ext cx="133200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7  8  9</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4" name="矩形 53"/>
            <p:cNvSpPr/>
            <p:nvPr/>
          </p:nvSpPr>
          <p:spPr>
            <a:xfrm>
              <a:off x="3576630" y="2571744"/>
              <a:ext cx="118904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11  13</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1" name="矩形 60"/>
            <p:cNvSpPr/>
            <p:nvPr/>
          </p:nvSpPr>
          <p:spPr>
            <a:xfrm>
              <a:off x="4908552" y="2571744"/>
              <a:ext cx="118904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17  20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62" name="直接箭头连接符 61"/>
            <p:cNvCxnSpPr/>
            <p:nvPr/>
          </p:nvCxnSpPr>
          <p:spPr>
            <a:xfrm>
              <a:off x="3908420" y="1714488"/>
              <a:ext cx="1357322" cy="8572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 name="组合 74"/>
          <p:cNvGrpSpPr/>
          <p:nvPr/>
        </p:nvGrpSpPr>
        <p:grpSpPr>
          <a:xfrm>
            <a:off x="3084524" y="4666246"/>
            <a:ext cx="5903954" cy="1643074"/>
            <a:chOff x="1739880" y="3857628"/>
            <a:chExt cx="5903954" cy="1643074"/>
          </a:xfrm>
        </p:grpSpPr>
        <p:sp>
          <p:nvSpPr>
            <p:cNvPr id="35" name="矩形 34"/>
            <p:cNvSpPr/>
            <p:nvPr/>
          </p:nvSpPr>
          <p:spPr>
            <a:xfrm>
              <a:off x="3786182" y="3857628"/>
              <a:ext cx="161767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3</a:t>
              </a:r>
              <a:r>
                <a:rPr lang="en-US" altLang="zh-CN" sz="1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6 10 16</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0" name="直接箭头连接符 39"/>
            <p:cNvCxnSpPr/>
            <p:nvPr/>
          </p:nvCxnSpPr>
          <p:spPr>
            <a:xfrm rot="10800000" flipV="1">
              <a:off x="2454261" y="4214818"/>
              <a:ext cx="1428761"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4778376" y="4214818"/>
              <a:ext cx="819158" cy="78582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rot="5400000">
              <a:off x="3987408" y="4516000"/>
              <a:ext cx="885774" cy="1405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2811450" y="5000636"/>
              <a:ext cx="85725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4  5</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8" name="矩形 57"/>
            <p:cNvSpPr/>
            <p:nvPr/>
          </p:nvSpPr>
          <p:spPr>
            <a:xfrm>
              <a:off x="3883020" y="5000636"/>
              <a:ext cx="107157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7 8 9</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9" name="矩形 58"/>
            <p:cNvSpPr/>
            <p:nvPr/>
          </p:nvSpPr>
          <p:spPr>
            <a:xfrm>
              <a:off x="5122866" y="5000636"/>
              <a:ext cx="118904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11  13</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0" name="矩形 59"/>
            <p:cNvSpPr/>
            <p:nvPr/>
          </p:nvSpPr>
          <p:spPr>
            <a:xfrm>
              <a:off x="6454788" y="5000636"/>
              <a:ext cx="118904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17  20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65" name="直接箭头连接符 64"/>
            <p:cNvCxnSpPr/>
            <p:nvPr/>
          </p:nvCxnSpPr>
          <p:spPr>
            <a:xfrm>
              <a:off x="5168904" y="4214818"/>
              <a:ext cx="1643074"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1739880" y="5000636"/>
              <a:ext cx="92869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1  2 </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70" name="直接箭头连接符 69"/>
            <p:cNvCxnSpPr>
              <a:endCxn id="57" idx="0"/>
            </p:cNvCxnSpPr>
            <p:nvPr/>
          </p:nvCxnSpPr>
          <p:spPr>
            <a:xfrm rot="10800000" flipV="1">
              <a:off x="3240078" y="4214818"/>
              <a:ext cx="974732"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1487488" y="880032"/>
            <a:ext cx="1357322" cy="398780"/>
          </a:xfrm>
          <a:prstGeom prst="rect">
            <a:avLst/>
          </a:prstGeom>
          <a:noFill/>
        </p:spPr>
        <p:txBody>
          <a:bodyPr wrap="square" rtlCol="0">
            <a:spAutoFit/>
          </a:bodyPr>
          <a:lstStyle/>
          <a:p>
            <a:pPr algn="l"/>
            <a:r>
              <a:rPr lang="en-US" altLang="zh-CN"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Max</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0" name="TextBox 29"/>
          <p:cNvSpPr txBox="1"/>
          <p:nvPr/>
        </p:nvSpPr>
        <p:spPr>
          <a:xfrm>
            <a:off x="8274098" y="3837508"/>
            <a:ext cx="785818" cy="398780"/>
          </a:xfrm>
          <a:prstGeom prst="rect">
            <a:avLst/>
          </a:prstGeom>
          <a:noFill/>
        </p:spPr>
        <p:txBody>
          <a:bodyPr wrap="square" rtlCol="0">
            <a:spAutoFit/>
          </a:bodyPr>
          <a:lstStyle/>
          <a:p>
            <a:pPr algn="l"/>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分裂</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419466" y="1355791"/>
            <a:ext cx="4334894" cy="433489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66" grpId="0" animBg="1"/>
      <p:bldP spid="3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p:cNvSpPr txBox="1"/>
          <p:nvPr/>
        </p:nvSpPr>
        <p:spPr>
          <a:xfrm>
            <a:off x="4170020" y="1508155"/>
            <a:ext cx="428628" cy="307340"/>
          </a:xfrm>
          <a:prstGeom prst="rect">
            <a:avLst/>
          </a:prstGeom>
          <a:noFill/>
        </p:spPr>
        <p:txBody>
          <a:bodyPr wrap="square" lIns="0" tIns="0" rIns="0" bIns="0" rtlCol="0">
            <a:spAutoFit/>
          </a:bodyP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12</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6" name="TextBox 75"/>
          <p:cNvSpPr txBox="1"/>
          <p:nvPr/>
        </p:nvSpPr>
        <p:spPr>
          <a:xfrm>
            <a:off x="2026912" y="1436716"/>
            <a:ext cx="2214578" cy="398780"/>
          </a:xfrm>
          <a:prstGeom prst="rect">
            <a:avLst/>
          </a:prstGeom>
          <a:noFill/>
        </p:spPr>
        <p:txBody>
          <a:bodyPr wrap="square" rtlCol="0">
            <a:spAutoFit/>
          </a:bodyPr>
          <a:lstStyle/>
          <a:p>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关键字序列</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87" name="直接箭头连接符 86"/>
          <p:cNvCxnSpPr/>
          <p:nvPr/>
        </p:nvCxnSpPr>
        <p:spPr>
          <a:xfrm rot="5400000" flipH="1" flipV="1">
            <a:off x="4204945" y="2043939"/>
            <a:ext cx="357984" cy="79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716124" y="1508155"/>
            <a:ext cx="428628" cy="307340"/>
          </a:xfrm>
          <a:prstGeom prst="rect">
            <a:avLst/>
          </a:prstGeom>
          <a:noFill/>
        </p:spPr>
        <p:txBody>
          <a:bodyPr wrap="square" lIns="0" tIns="0" rIns="0" bIns="0" rtlCol="0">
            <a:spAutoFit/>
          </a:bodyP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8" name="直接箭头连接符 27"/>
          <p:cNvCxnSpPr/>
          <p:nvPr/>
        </p:nvCxnSpPr>
        <p:spPr>
          <a:xfrm rot="5400000" flipH="1" flipV="1">
            <a:off x="4751049" y="2043939"/>
            <a:ext cx="357984" cy="79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216190" y="1508155"/>
            <a:ext cx="428628" cy="307340"/>
          </a:xfrm>
          <a:prstGeom prst="rect">
            <a:avLst/>
          </a:prstGeom>
          <a:noFill/>
        </p:spPr>
        <p:txBody>
          <a:bodyPr wrap="square" lIns="0" tIns="0" rIns="0" bIns="0" rtlCol="0">
            <a:spAutoFit/>
          </a:bodyP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0" name="直接箭头连接符 29"/>
          <p:cNvCxnSpPr/>
          <p:nvPr/>
        </p:nvCxnSpPr>
        <p:spPr>
          <a:xfrm rot="5400000" flipH="1" flipV="1">
            <a:off x="5251115" y="2043939"/>
            <a:ext cx="357984" cy="79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716256" y="1508155"/>
            <a:ext cx="428628" cy="307340"/>
          </a:xfrm>
          <a:prstGeom prst="rect">
            <a:avLst/>
          </a:prstGeom>
          <a:noFill/>
        </p:spPr>
        <p:txBody>
          <a:bodyPr wrap="square" lIns="0" tIns="0" rIns="0" bIns="0" rtlCol="0">
            <a:spAutoFit/>
          </a:bodyP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19</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2" name="直接箭头连接符 31"/>
          <p:cNvCxnSpPr/>
          <p:nvPr/>
        </p:nvCxnSpPr>
        <p:spPr>
          <a:xfrm rot="5400000" flipH="1" flipV="1">
            <a:off x="5751181" y="2043939"/>
            <a:ext cx="357984" cy="79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3811368" y="2734663"/>
            <a:ext cx="157163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3 6 10 16</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4" name="直接箭头连接符 43"/>
          <p:cNvCxnSpPr/>
          <p:nvPr/>
        </p:nvCxnSpPr>
        <p:spPr>
          <a:xfrm rot="10800000" flipV="1">
            <a:off x="2501548" y="3151228"/>
            <a:ext cx="1428761"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4825662" y="3151228"/>
            <a:ext cx="819158" cy="78582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rot="5400000">
            <a:off x="4000146" y="3558396"/>
            <a:ext cx="81433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858736" y="3937046"/>
            <a:ext cx="85725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4  5</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 name="矩形 47"/>
          <p:cNvSpPr/>
          <p:nvPr/>
        </p:nvSpPr>
        <p:spPr>
          <a:xfrm>
            <a:off x="3930306" y="3937046"/>
            <a:ext cx="107157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7 8 9</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 name="矩形 49"/>
          <p:cNvSpPr/>
          <p:nvPr/>
        </p:nvSpPr>
        <p:spPr>
          <a:xfrm>
            <a:off x="6813226" y="3937046"/>
            <a:ext cx="1189046" cy="50006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17  20</a:t>
            </a:r>
            <a:endParaRPr lang="en-US" altLang="zh-CN" sz="1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1" name="直接箭头连接符 50"/>
          <p:cNvCxnSpPr/>
          <p:nvPr/>
        </p:nvCxnSpPr>
        <p:spPr>
          <a:xfrm>
            <a:off x="5216190" y="3151228"/>
            <a:ext cx="1643074"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1787166" y="3937046"/>
            <a:ext cx="92869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1  2 </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3" name="直接箭头连接符 52"/>
          <p:cNvCxnSpPr>
            <a:endCxn id="47" idx="0"/>
          </p:cNvCxnSpPr>
          <p:nvPr/>
        </p:nvCxnSpPr>
        <p:spPr>
          <a:xfrm rot="10800000" flipV="1">
            <a:off x="3287364" y="3079790"/>
            <a:ext cx="928694" cy="8572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5073314" y="3937046"/>
            <a:ext cx="1357322" cy="50006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11 </a:t>
            </a:r>
            <a:r>
              <a:rPr lang="en-US" altLang="zh-CN" sz="18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12</a:t>
            </a:r>
            <a:r>
              <a:rPr lang="en-US" altLang="zh-CN" sz="1800" b="1" dirty="0">
                <a:solidFill>
                  <a:srgbClr val="99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13</a:t>
            </a:r>
            <a:endParaRPr lang="zh-CN" altLang="en-US" sz="1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4" name="矩形 63"/>
          <p:cNvSpPr/>
          <p:nvPr/>
        </p:nvSpPr>
        <p:spPr>
          <a:xfrm>
            <a:off x="5073314" y="3937046"/>
            <a:ext cx="164307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lIns="0" tIns="4680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11 12 13 </a:t>
            </a:r>
            <a:r>
              <a:rPr lang="en-US" altLang="zh-CN" sz="18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14</a:t>
            </a:r>
            <a:endParaRPr lang="zh-CN" altLang="en-US" sz="18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7" name="矩形 66"/>
          <p:cNvSpPr/>
          <p:nvPr/>
        </p:nvSpPr>
        <p:spPr>
          <a:xfrm>
            <a:off x="6787826" y="3937046"/>
            <a:ext cx="1428760" cy="50006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17 </a:t>
            </a:r>
            <a:r>
              <a:rPr lang="en-US" altLang="zh-CN" sz="18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18</a:t>
            </a:r>
            <a:r>
              <a:rPr lang="en-US" altLang="zh-CN" sz="1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20</a:t>
            </a:r>
            <a:endParaRPr lang="zh-CN" altLang="en-US" sz="1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8" name="矩形 67"/>
          <p:cNvSpPr/>
          <p:nvPr/>
        </p:nvSpPr>
        <p:spPr>
          <a:xfrm>
            <a:off x="6787826" y="3937046"/>
            <a:ext cx="192882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17 18 </a:t>
            </a:r>
            <a:r>
              <a:rPr lang="en-US" altLang="zh-CN" sz="18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19</a:t>
            </a:r>
            <a:r>
              <a:rPr lang="en-US" altLang="zh-CN" sz="1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20</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8" name="TextBox 37"/>
          <p:cNvSpPr txBox="1"/>
          <p:nvPr/>
        </p:nvSpPr>
        <p:spPr>
          <a:xfrm>
            <a:off x="1559496" y="1036606"/>
            <a:ext cx="1357322" cy="398780"/>
          </a:xfrm>
          <a:prstGeom prst="rect">
            <a:avLst/>
          </a:prstGeom>
          <a:noFill/>
        </p:spPr>
        <p:txBody>
          <a:bodyPr wrap="square" rtlCol="0">
            <a:spAutoFit/>
          </a:bodyPr>
          <a:lstStyle/>
          <a:p>
            <a:pPr algn="l"/>
            <a:r>
              <a:rPr lang="en-US" altLang="zh-CN"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Max</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34" name="图片 33" descr="乐高玩具&#10;&#10;低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703644" y="3717032"/>
            <a:ext cx="3313249" cy="301858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nodeType="clickEffect">
                                  <p:stCondLst>
                                    <p:cond delay="0"/>
                                  </p:stCondLst>
                                  <p:childTnLst>
                                    <p:animEffect transition="out" filter="wipe(down)">
                                      <p:cBhvr>
                                        <p:cTn id="36" dur="500"/>
                                        <p:tgtEl>
                                          <p:spTgt spid="87"/>
                                        </p:tgtEl>
                                      </p:cBhvr>
                                    </p:animEffect>
                                    <p:set>
                                      <p:cBhvr>
                                        <p:cTn id="37" dur="1" fill="hold">
                                          <p:stCondLst>
                                            <p:cond delay="499"/>
                                          </p:stCondLst>
                                        </p:cTn>
                                        <p:tgtEl>
                                          <p:spTgt spid="8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xit" presetSubtype="4" fill="hold" nodeType="clickEffect">
                                  <p:stCondLst>
                                    <p:cond delay="0"/>
                                  </p:stCondLst>
                                  <p:childTnLst>
                                    <p:animEffect transition="out" filter="wipe(down)">
                                      <p:cBhvr>
                                        <p:cTn id="51" dur="500"/>
                                        <p:tgtEl>
                                          <p:spTgt spid="28"/>
                                        </p:tgtEl>
                                      </p:cBhvr>
                                    </p:animEffect>
                                    <p:set>
                                      <p:cBhvr>
                                        <p:cTn id="52" dur="1" fill="hold">
                                          <p:stCondLst>
                                            <p:cond delay="499"/>
                                          </p:stCondLst>
                                        </p:cTn>
                                        <p:tgtEl>
                                          <p:spTgt spid="2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xit" presetSubtype="4" fill="hold" nodeType="clickEffect">
                                  <p:stCondLst>
                                    <p:cond delay="0"/>
                                  </p:stCondLst>
                                  <p:childTnLst>
                                    <p:animEffect transition="out" filter="wipe(down)">
                                      <p:cBhvr>
                                        <p:cTn id="66" dur="500"/>
                                        <p:tgtEl>
                                          <p:spTgt spid="30"/>
                                        </p:tgtEl>
                                      </p:cBhvr>
                                    </p:animEffect>
                                    <p:set>
                                      <p:cBhvr>
                                        <p:cTn id="67" dur="1" fill="hold">
                                          <p:stCondLst>
                                            <p:cond delay="499"/>
                                          </p:stCondLst>
                                        </p:cTn>
                                        <p:tgtEl>
                                          <p:spTgt spid="30"/>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31"/>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32"/>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27" grpId="0"/>
      <p:bldP spid="29" grpId="0"/>
      <p:bldP spid="31" grpId="0"/>
      <p:bldP spid="42" grpId="0" animBg="1"/>
      <p:bldP spid="47" grpId="0" animBg="1"/>
      <p:bldP spid="48" grpId="0" animBg="1"/>
      <p:bldP spid="50" grpId="0" animBg="1"/>
      <p:bldP spid="52" grpId="0" animBg="1"/>
      <p:bldP spid="55" grpId="0" animBg="1"/>
      <p:bldP spid="64" grpId="0" animBg="1"/>
      <p:bldP spid="67" grpId="0" animBg="1"/>
      <p:bldP spid="6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 Box 4"/>
          <p:cNvSpPr txBox="1">
            <a:spLocks noChangeArrowheads="1"/>
          </p:cNvSpPr>
          <p:nvPr/>
        </p:nvSpPr>
        <p:spPr bwMode="auto">
          <a:xfrm>
            <a:off x="3071664" y="2279509"/>
            <a:ext cx="5904656" cy="2297430"/>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6"/>
          </a:lnRef>
          <a:fillRef idx="1">
            <a:schemeClr val="lt1"/>
          </a:fillRef>
          <a:effectRef idx="0">
            <a:schemeClr val="accent6"/>
          </a:effectRef>
          <a:fontRef idx="minor">
            <a:schemeClr val="dk1"/>
          </a:fontRef>
        </p:style>
        <p:txBody>
          <a:bodyPr wrap="square" lIns="180000" tIns="144000" bIns="144000">
            <a:spAutoFit/>
          </a:bodyPr>
          <a:lstStyle/>
          <a:p>
            <a:pPr marL="457200" indent="-457200" algn="l">
              <a:lnSpc>
                <a:spcPts val="2800"/>
              </a:lnSpc>
              <a:spcBef>
                <a:spcPct val="50000"/>
              </a:spcBef>
              <a:buBlip>
                <a:blip r:embed="rId1"/>
              </a:buBlip>
            </a:pPr>
            <a:r>
              <a:rPr lang="zh-CN"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创建一棵二叉排序树是从一个空树开始</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=NULL</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2800"/>
              </a:lnSpc>
              <a:spcBef>
                <a:spcPct val="50000"/>
              </a:spcBef>
              <a:buBlip>
                <a:blip r:embed="rId1"/>
              </a:buBlip>
            </a:pPr>
            <a:r>
              <a:rPr lang="zh-CN"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每插入一个关键字</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，就调用一次</a:t>
            </a:r>
            <a:r>
              <a:rPr lang="en-US" altLang="zh-CN" sz="2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InsertBST</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bt,k</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算法将</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插入到当前已生成的二叉排序树中。</a:t>
            </a:r>
            <a:endPar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圆角矩形 4"/>
          <p:cNvSpPr/>
          <p:nvPr/>
        </p:nvSpPr>
        <p:spPr bwMode="auto">
          <a:xfrm>
            <a:off x="479377" y="1052736"/>
            <a:ext cx="3240359" cy="544194"/>
          </a:xfrm>
          <a:prstGeom prst="roundRect">
            <a:avLst>
              <a:gd name="adj" fmla="val 7848"/>
            </a:avLst>
          </a:prstGeom>
          <a:solidFill>
            <a:srgbClr val="F19903"/>
          </a:solidFill>
          <a:ln w="38100">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anchor="ctr"/>
          <a:lstStyle/>
          <a:p>
            <a:pPr marL="0" lvl="2" eaLnBrk="0" fontAlgn="ctr" hangingPunct="0">
              <a:spcBef>
                <a:spcPts val="0"/>
              </a:spcBef>
              <a:spcAft>
                <a:spcPts val="0"/>
              </a:spcAft>
              <a:buClr>
                <a:srgbClr val="FF0000"/>
              </a:buClr>
              <a:buSzPct val="70000"/>
              <a:tabLst>
                <a:tab pos="136525" algn="l"/>
              </a:tabLst>
              <a:defRPr/>
            </a:pPr>
            <a:r>
              <a:rPr lang="zh-CN" altLang="en-US" sz="3200" b="1" dirty="0">
                <a:solidFill>
                  <a:schemeClr val="tx1"/>
                </a:solidFill>
                <a:latin typeface="微软雅黑" panose="020B0503020204020204" pitchFamily="34" charset="-122"/>
                <a:ea typeface="微软雅黑" panose="020B0503020204020204" pitchFamily="34" charset="-122"/>
              </a:rPr>
              <a:t>创建二叉排序树</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436" y="836712"/>
            <a:ext cx="10153128" cy="685800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p:cNvSpPr txBox="1"/>
          <p:nvPr/>
        </p:nvSpPr>
        <p:spPr>
          <a:xfrm>
            <a:off x="5224056" y="1169205"/>
            <a:ext cx="428628" cy="307340"/>
          </a:xfrm>
          <a:prstGeom prst="rect">
            <a:avLst/>
          </a:prstGeom>
          <a:noFill/>
        </p:spPr>
        <p:txBody>
          <a:bodyPr wrap="square" lIns="0" tIns="0" rIns="0" bIns="0" rtlCol="0">
            <a:spAutoFit/>
          </a:bodyP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15</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6" name="TextBox 75"/>
          <p:cNvSpPr txBox="1"/>
          <p:nvPr/>
        </p:nvSpPr>
        <p:spPr>
          <a:xfrm>
            <a:off x="3080948" y="1097766"/>
            <a:ext cx="2214578" cy="398780"/>
          </a:xfrm>
          <a:prstGeom prst="rect">
            <a:avLst/>
          </a:prstGeom>
          <a:noFill/>
        </p:spPr>
        <p:txBody>
          <a:bodyPr wrap="square" rtlCol="0">
            <a:spAutoFit/>
          </a:bodyPr>
          <a:lstStyle/>
          <a:p>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关键字序列</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87" name="直接箭头连接符 86"/>
          <p:cNvCxnSpPr/>
          <p:nvPr/>
        </p:nvCxnSpPr>
        <p:spPr>
          <a:xfrm rot="5400000" flipH="1" flipV="1">
            <a:off x="5258981" y="1704989"/>
            <a:ext cx="357984" cy="79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4282025" y="2002522"/>
            <a:ext cx="164307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3 6 10 16</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5" name="直接箭头连接符 44"/>
          <p:cNvCxnSpPr/>
          <p:nvPr/>
        </p:nvCxnSpPr>
        <p:spPr>
          <a:xfrm>
            <a:off x="5308194" y="2383650"/>
            <a:ext cx="819158" cy="78582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rot="5400000">
            <a:off x="4482678" y="2790818"/>
            <a:ext cx="81433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3341268" y="3169468"/>
            <a:ext cx="85725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4  5</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 name="矩形 47"/>
          <p:cNvSpPr/>
          <p:nvPr/>
        </p:nvSpPr>
        <p:spPr>
          <a:xfrm>
            <a:off x="4269962" y="3169468"/>
            <a:ext cx="107157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7 8 9</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1" name="直接箭头连接符 50"/>
          <p:cNvCxnSpPr>
            <a:endCxn id="68" idx="0"/>
          </p:cNvCxnSpPr>
          <p:nvPr/>
        </p:nvCxnSpPr>
        <p:spPr>
          <a:xfrm>
            <a:off x="5698723" y="2383650"/>
            <a:ext cx="2678925"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2269698" y="3169468"/>
            <a:ext cx="92869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1  2 </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3" name="直接箭头连接符 52"/>
          <p:cNvCxnSpPr>
            <a:endCxn id="47" idx="0"/>
          </p:cNvCxnSpPr>
          <p:nvPr/>
        </p:nvCxnSpPr>
        <p:spPr>
          <a:xfrm rot="10800000" flipV="1">
            <a:off x="3769896" y="2312212"/>
            <a:ext cx="928694" cy="8572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5412970" y="3169468"/>
            <a:ext cx="2071702"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11 12 </a:t>
            </a:r>
            <a:r>
              <a:rPr lang="en-US" altLang="zh-CN" sz="1800" b="1" dirty="0">
                <a:solidFill>
                  <a:srgbClr val="9900FF"/>
                </a:solidFill>
                <a:latin typeface="微软雅黑" panose="020B0503020204020204" pitchFamily="34" charset="-122"/>
                <a:ea typeface="微软雅黑" panose="020B0503020204020204" pitchFamily="34" charset="-122"/>
                <a:cs typeface="Consolas" panose="020B0609020204030204" pitchFamily="49" charset="0"/>
              </a:rPr>
              <a:t>13</a:t>
            </a:r>
            <a:r>
              <a:rPr lang="en-US" altLang="zh-CN" sz="1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a:t>
            </a:r>
            <a:r>
              <a:rPr lang="en-US" altLang="zh-CN" sz="1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15</a:t>
            </a:r>
            <a:endParaRPr lang="zh-CN" altLang="en-US" sz="18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8" name="矩形 67"/>
          <p:cNvSpPr/>
          <p:nvPr/>
        </p:nvSpPr>
        <p:spPr>
          <a:xfrm>
            <a:off x="7556110" y="3169468"/>
            <a:ext cx="164307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17 18 19 20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8" name="TextBox 37"/>
          <p:cNvSpPr txBox="1"/>
          <p:nvPr/>
        </p:nvSpPr>
        <p:spPr>
          <a:xfrm>
            <a:off x="5270094" y="3698052"/>
            <a:ext cx="2143140" cy="39878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Consolas" panose="020B0609020204030204" pitchFamily="49" charset="0"/>
              </a:rPr>
              <a:t>关键字个数</a:t>
            </a:r>
            <a:r>
              <a:rPr lang="en-US" altLang="zh-CN" sz="2000" b="1" dirty="0">
                <a:latin typeface="微软雅黑" panose="020B0503020204020204" pitchFamily="34" charset="-122"/>
                <a:ea typeface="微软雅黑" panose="020B0503020204020204" pitchFamily="34" charset="-122"/>
                <a:cs typeface="Consolas" panose="020B0609020204030204" pitchFamily="49" charset="0"/>
              </a:rPr>
              <a:t>&gt;4</a:t>
            </a:r>
            <a:endParaRPr lang="zh-CN" altLang="en-US" sz="2000" b="1" dirty="0">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39"/>
          <p:cNvGrpSpPr/>
          <p:nvPr/>
        </p:nvGrpSpPr>
        <p:grpSpPr>
          <a:xfrm>
            <a:off x="2555450" y="4312476"/>
            <a:ext cx="7500990" cy="2428892"/>
            <a:chOff x="428596" y="3357562"/>
            <a:chExt cx="7500990" cy="2428892"/>
          </a:xfrm>
        </p:grpSpPr>
        <p:sp>
          <p:nvSpPr>
            <p:cNvPr id="39" name="矩形 38"/>
            <p:cNvSpPr/>
            <p:nvPr/>
          </p:nvSpPr>
          <p:spPr>
            <a:xfrm>
              <a:off x="3023738" y="4119630"/>
              <a:ext cx="1857388"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3 6 10 </a:t>
              </a:r>
              <a:r>
                <a:rPr lang="en-US" altLang="zh-CN" sz="1800" b="1" dirty="0">
                  <a:solidFill>
                    <a:srgbClr val="9900FF"/>
                  </a:solidFill>
                  <a:latin typeface="微软雅黑" panose="020B0503020204020204" pitchFamily="34" charset="-122"/>
                  <a:ea typeface="微软雅黑" panose="020B0503020204020204" pitchFamily="34" charset="-122"/>
                  <a:cs typeface="Consolas" panose="020B0609020204030204" pitchFamily="49" charset="0"/>
                </a:rPr>
                <a:t>13 </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3" name="直接箭头连接符 42"/>
            <p:cNvCxnSpPr>
              <a:endCxn id="71" idx="0"/>
            </p:cNvCxnSpPr>
            <p:nvPr/>
          </p:nvCxnSpPr>
          <p:spPr>
            <a:xfrm rot="10800000" flipV="1">
              <a:off x="892943" y="4479932"/>
              <a:ext cx="2199498" cy="8064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endCxn id="36" idx="0"/>
            </p:cNvCxnSpPr>
            <p:nvPr/>
          </p:nvCxnSpPr>
          <p:spPr>
            <a:xfrm>
              <a:off x="4429124" y="4500570"/>
              <a:ext cx="1178727"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62" idx="0"/>
            </p:cNvCxnSpPr>
            <p:nvPr/>
          </p:nvCxnSpPr>
          <p:spPr>
            <a:xfrm rot="5400000">
              <a:off x="2950756" y="4644636"/>
              <a:ext cx="798517" cy="48498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1500166" y="5286388"/>
              <a:ext cx="85725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Consolas" panose="020B0609020204030204" pitchFamily="49" charset="0"/>
                  <a:cs typeface="Consolas" panose="020B0609020204030204" pitchFamily="49" charset="0"/>
                </a:rPr>
                <a:t>4  5</a:t>
              </a:r>
              <a:endParaRPr lang="zh-CN" altLang="en-US" sz="1800" b="1" dirty="0">
                <a:solidFill>
                  <a:schemeClr val="tx1"/>
                </a:solidFill>
                <a:latin typeface="Consolas" panose="020B0609020204030204" pitchFamily="49" charset="0"/>
                <a:cs typeface="Consolas" panose="020B0609020204030204" pitchFamily="49" charset="0"/>
              </a:endParaRPr>
            </a:p>
          </p:txBody>
        </p:sp>
        <p:sp>
          <p:nvSpPr>
            <p:cNvPr id="62" name="矩形 61"/>
            <p:cNvSpPr/>
            <p:nvPr/>
          </p:nvSpPr>
          <p:spPr>
            <a:xfrm>
              <a:off x="2571736" y="5286388"/>
              <a:ext cx="107157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Consolas" panose="020B0609020204030204" pitchFamily="49" charset="0"/>
                  <a:cs typeface="Consolas" panose="020B0609020204030204" pitchFamily="49" charset="0"/>
                </a:rPr>
                <a:t>7  8  9</a:t>
              </a:r>
              <a:endParaRPr lang="zh-CN" altLang="en-US" sz="1800" b="1" dirty="0">
                <a:solidFill>
                  <a:schemeClr val="tx1"/>
                </a:solidFill>
                <a:latin typeface="Consolas" panose="020B0609020204030204" pitchFamily="49" charset="0"/>
                <a:cs typeface="Consolas" panose="020B0609020204030204" pitchFamily="49" charset="0"/>
              </a:endParaRPr>
            </a:p>
          </p:txBody>
        </p:sp>
        <p:cxnSp>
          <p:nvCxnSpPr>
            <p:cNvPr id="69" name="直接箭头连接符 68"/>
            <p:cNvCxnSpPr/>
            <p:nvPr/>
          </p:nvCxnSpPr>
          <p:spPr>
            <a:xfrm>
              <a:off x="4786314" y="4429132"/>
              <a:ext cx="2107421" cy="8572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矩形 70"/>
            <p:cNvSpPr/>
            <p:nvPr/>
          </p:nvSpPr>
          <p:spPr>
            <a:xfrm>
              <a:off x="428596" y="5286388"/>
              <a:ext cx="92869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Consolas" panose="020B0609020204030204" pitchFamily="49" charset="0"/>
                  <a:cs typeface="Consolas" panose="020B0609020204030204" pitchFamily="49" charset="0"/>
                </a:rPr>
                <a:t>1  2 </a:t>
              </a:r>
              <a:endParaRPr lang="zh-CN" altLang="en-US" sz="1800" b="1" dirty="0">
                <a:solidFill>
                  <a:schemeClr val="tx1"/>
                </a:solidFill>
                <a:latin typeface="Consolas" panose="020B0609020204030204" pitchFamily="49" charset="0"/>
                <a:cs typeface="Consolas" panose="020B0609020204030204" pitchFamily="49" charset="0"/>
              </a:endParaRPr>
            </a:p>
          </p:txBody>
        </p:sp>
        <p:cxnSp>
          <p:nvCxnSpPr>
            <p:cNvPr id="72" name="直接箭头连接符 71"/>
            <p:cNvCxnSpPr>
              <a:endCxn id="61" idx="0"/>
            </p:cNvCxnSpPr>
            <p:nvPr/>
          </p:nvCxnSpPr>
          <p:spPr>
            <a:xfrm rot="10800000" flipV="1">
              <a:off x="1928795" y="4475170"/>
              <a:ext cx="1408125" cy="8112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rot="16200000" flipH="1">
              <a:off x="3824711" y="4676355"/>
              <a:ext cx="785818" cy="43424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2" name="下箭头 91"/>
            <p:cNvSpPr/>
            <p:nvPr/>
          </p:nvSpPr>
          <p:spPr>
            <a:xfrm>
              <a:off x="3714744" y="3357562"/>
              <a:ext cx="357190" cy="500066"/>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1800">
                <a:latin typeface="Consolas" panose="020B0609020204030204" pitchFamily="49" charset="0"/>
                <a:cs typeface="Consolas" panose="020B0609020204030204" pitchFamily="49" charset="0"/>
              </a:endParaRPr>
            </a:p>
          </p:txBody>
        </p:sp>
        <p:sp>
          <p:nvSpPr>
            <p:cNvPr id="94" name="TextBox 93"/>
            <p:cNvSpPr txBox="1"/>
            <p:nvPr/>
          </p:nvSpPr>
          <p:spPr>
            <a:xfrm>
              <a:off x="4809688" y="4148148"/>
              <a:ext cx="2143140" cy="39878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Consolas" panose="020B0609020204030204" pitchFamily="49" charset="0"/>
                </a:rPr>
                <a:t>关键字个数</a:t>
              </a:r>
              <a:r>
                <a:rPr lang="en-US" altLang="zh-CN" sz="2000" b="1" dirty="0">
                  <a:latin typeface="微软雅黑" panose="020B0503020204020204" pitchFamily="34" charset="-122"/>
                  <a:ea typeface="微软雅黑" panose="020B0503020204020204" pitchFamily="34" charset="-122"/>
                  <a:cs typeface="Consolas" panose="020B0609020204030204" pitchFamily="49" charset="0"/>
                </a:rPr>
                <a:t>&gt;4</a:t>
              </a:r>
              <a:endParaRPr lang="zh-CN" altLang="en-US" sz="2000" b="1"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35" name="矩形 34"/>
            <p:cNvSpPr/>
            <p:nvPr/>
          </p:nvSpPr>
          <p:spPr>
            <a:xfrm>
              <a:off x="3929058" y="5286388"/>
              <a:ext cx="92869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Consolas" panose="020B0609020204030204" pitchFamily="49" charset="0"/>
                  <a:cs typeface="Consolas" panose="020B0609020204030204" pitchFamily="49" charset="0"/>
                </a:rPr>
                <a:t>11 12 </a:t>
              </a:r>
              <a:endParaRPr lang="zh-CN" altLang="en-US" sz="1800" b="1" dirty="0">
                <a:solidFill>
                  <a:schemeClr val="tx1"/>
                </a:solidFill>
                <a:latin typeface="Consolas" panose="020B0609020204030204" pitchFamily="49" charset="0"/>
                <a:cs typeface="Consolas" panose="020B0609020204030204" pitchFamily="49" charset="0"/>
              </a:endParaRPr>
            </a:p>
          </p:txBody>
        </p:sp>
        <p:sp>
          <p:nvSpPr>
            <p:cNvPr id="36" name="矩形 35"/>
            <p:cNvSpPr/>
            <p:nvPr/>
          </p:nvSpPr>
          <p:spPr>
            <a:xfrm>
              <a:off x="5143504" y="5286388"/>
              <a:ext cx="92869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Consolas" panose="020B0609020204030204" pitchFamily="49" charset="0"/>
                  <a:cs typeface="Consolas" panose="020B0609020204030204" pitchFamily="49" charset="0"/>
                </a:rPr>
                <a:t>14 15</a:t>
              </a:r>
              <a:endParaRPr lang="zh-CN" altLang="en-US" sz="1800" b="1" dirty="0">
                <a:solidFill>
                  <a:schemeClr val="tx1"/>
                </a:solidFill>
                <a:latin typeface="Consolas" panose="020B0609020204030204" pitchFamily="49" charset="0"/>
                <a:cs typeface="Consolas" panose="020B0609020204030204" pitchFamily="49" charset="0"/>
              </a:endParaRPr>
            </a:p>
          </p:txBody>
        </p:sp>
        <p:sp>
          <p:nvSpPr>
            <p:cNvPr id="37" name="矩形 36"/>
            <p:cNvSpPr/>
            <p:nvPr/>
          </p:nvSpPr>
          <p:spPr>
            <a:xfrm>
              <a:off x="6286512" y="5286388"/>
              <a:ext cx="164307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b="1" dirty="0">
                  <a:solidFill>
                    <a:schemeClr val="tx1"/>
                  </a:solidFill>
                  <a:latin typeface="Consolas" panose="020B0609020204030204" pitchFamily="49" charset="0"/>
                  <a:cs typeface="Consolas" panose="020B0609020204030204" pitchFamily="49" charset="0"/>
                </a:rPr>
                <a:t>17 18 19 20</a:t>
              </a:r>
              <a:endParaRPr lang="zh-CN" altLang="en-US" sz="1800" b="1" dirty="0">
                <a:solidFill>
                  <a:schemeClr val="tx1"/>
                </a:solidFill>
                <a:latin typeface="Consolas" panose="020B0609020204030204" pitchFamily="49" charset="0"/>
                <a:cs typeface="Consolas" panose="020B0609020204030204" pitchFamily="49" charset="0"/>
              </a:endParaRPr>
            </a:p>
          </p:txBody>
        </p:sp>
      </p:grpSp>
      <p:sp>
        <p:nvSpPr>
          <p:cNvPr id="33" name="TextBox 32"/>
          <p:cNvSpPr txBox="1"/>
          <p:nvPr/>
        </p:nvSpPr>
        <p:spPr>
          <a:xfrm>
            <a:off x="2055384" y="812014"/>
            <a:ext cx="1357322" cy="398780"/>
          </a:xfrm>
          <a:prstGeom prst="rect">
            <a:avLst/>
          </a:prstGeom>
          <a:noFill/>
        </p:spPr>
        <p:txBody>
          <a:bodyPr wrap="square" rtlCol="0">
            <a:spAutoFit/>
          </a:bodyPr>
          <a:lstStyle/>
          <a:p>
            <a:pPr algn="l"/>
            <a:r>
              <a:rPr lang="en-US" altLang="zh-CN"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Max</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4" name="TextBox 33"/>
          <p:cNvSpPr txBox="1"/>
          <p:nvPr/>
        </p:nvSpPr>
        <p:spPr>
          <a:xfrm>
            <a:off x="6198788" y="4312476"/>
            <a:ext cx="785818" cy="368300"/>
          </a:xfrm>
          <a:prstGeom prst="rect">
            <a:avLst/>
          </a:prstGeom>
          <a:noFill/>
        </p:spPr>
        <p:txBody>
          <a:bodyPr wrap="square" rtlCol="0">
            <a:spAutoFit/>
          </a:bodyPr>
          <a:lstStyle/>
          <a:p>
            <a:pPr algn="l"/>
            <a:r>
              <a:rPr lang="zh-CN" altLang="en-US" sz="1800" b="1">
                <a:solidFill>
                  <a:srgbClr val="3333FF"/>
                </a:solidFill>
                <a:latin typeface="微软雅黑" panose="020B0503020204020204" pitchFamily="34" charset="-122"/>
                <a:ea typeface="微软雅黑" panose="020B0503020204020204" pitchFamily="34" charset="-122"/>
                <a:cs typeface="Consolas" panose="020B0609020204030204" pitchFamily="49" charset="0"/>
              </a:rPr>
              <a:t>分裂</a:t>
            </a:r>
            <a:endParaRPr lang="zh-CN" altLang="en-US" sz="1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4" name="直接箭头连接符 43"/>
          <p:cNvCxnSpPr/>
          <p:nvPr/>
        </p:nvCxnSpPr>
        <p:spPr>
          <a:xfrm rot="10800000" flipV="1">
            <a:off x="2984080" y="2383650"/>
            <a:ext cx="1428761"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81"/>
          <p:cNvGrpSpPr/>
          <p:nvPr/>
        </p:nvGrpSpPr>
        <p:grpSpPr>
          <a:xfrm>
            <a:off x="2166910" y="3440872"/>
            <a:ext cx="7786742" cy="2571768"/>
            <a:chOff x="642910" y="3000372"/>
            <a:chExt cx="7786742" cy="2571768"/>
          </a:xfrm>
        </p:grpSpPr>
        <p:sp>
          <p:nvSpPr>
            <p:cNvPr id="32" name="矩形 31"/>
            <p:cNvSpPr/>
            <p:nvPr/>
          </p:nvSpPr>
          <p:spPr>
            <a:xfrm>
              <a:off x="2428860" y="3929066"/>
              <a:ext cx="785818"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3  6</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3" name="直接箭头连接符 32"/>
            <p:cNvCxnSpPr/>
            <p:nvPr/>
          </p:nvCxnSpPr>
          <p:spPr>
            <a:xfrm rot="10800000" flipV="1">
              <a:off x="1119958" y="4273556"/>
              <a:ext cx="1464479"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endCxn id="37" idx="0"/>
            </p:cNvCxnSpPr>
            <p:nvPr/>
          </p:nvCxnSpPr>
          <p:spPr>
            <a:xfrm rot="16200000" flipH="1">
              <a:off x="2801528" y="4551767"/>
              <a:ext cx="790580" cy="2500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714480" y="5072074"/>
              <a:ext cx="85725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4  5</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7" name="矩形 36"/>
            <p:cNvSpPr/>
            <p:nvPr/>
          </p:nvSpPr>
          <p:spPr>
            <a:xfrm>
              <a:off x="2786050" y="5072074"/>
              <a:ext cx="107157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7 8 9</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1" name="矩形 40"/>
            <p:cNvSpPr/>
            <p:nvPr/>
          </p:nvSpPr>
          <p:spPr>
            <a:xfrm>
              <a:off x="642910" y="5072074"/>
              <a:ext cx="92869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1  2 </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0" name="直接箭头连接符 49"/>
            <p:cNvCxnSpPr>
              <a:endCxn id="36" idx="0"/>
            </p:cNvCxnSpPr>
            <p:nvPr/>
          </p:nvCxnSpPr>
          <p:spPr>
            <a:xfrm rot="5400000">
              <a:off x="2091119" y="4341422"/>
              <a:ext cx="782641" cy="6786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4214810" y="5072074"/>
              <a:ext cx="92869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11 12 </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6" name="矩形 55"/>
            <p:cNvSpPr/>
            <p:nvPr/>
          </p:nvSpPr>
          <p:spPr>
            <a:xfrm>
              <a:off x="5429256" y="5072074"/>
              <a:ext cx="92869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14 15</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8" name="矩形 57"/>
            <p:cNvSpPr/>
            <p:nvPr/>
          </p:nvSpPr>
          <p:spPr>
            <a:xfrm>
              <a:off x="6643702" y="5072074"/>
              <a:ext cx="178595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17 18 19 20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0" name="矩形 59"/>
            <p:cNvSpPr/>
            <p:nvPr/>
          </p:nvSpPr>
          <p:spPr>
            <a:xfrm>
              <a:off x="3857620" y="3000372"/>
              <a:ext cx="85725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3" name="矩形 62"/>
            <p:cNvSpPr/>
            <p:nvPr/>
          </p:nvSpPr>
          <p:spPr>
            <a:xfrm>
              <a:off x="5143504" y="3929066"/>
              <a:ext cx="107157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13  16</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9" name="直接箭头连接符 58"/>
            <p:cNvCxnSpPr/>
            <p:nvPr/>
          </p:nvCxnSpPr>
          <p:spPr>
            <a:xfrm rot="5400000">
              <a:off x="4625610" y="4360504"/>
              <a:ext cx="785818" cy="63732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56" idx="0"/>
            </p:cNvCxnSpPr>
            <p:nvPr/>
          </p:nvCxnSpPr>
          <p:spPr>
            <a:xfrm rot="16200000" flipH="1">
              <a:off x="5385996" y="4564467"/>
              <a:ext cx="785818" cy="22939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endCxn id="58" idx="0"/>
            </p:cNvCxnSpPr>
            <p:nvPr/>
          </p:nvCxnSpPr>
          <p:spPr>
            <a:xfrm>
              <a:off x="6000760" y="4286256"/>
              <a:ext cx="1535917"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endCxn id="32" idx="0"/>
            </p:cNvCxnSpPr>
            <p:nvPr/>
          </p:nvCxnSpPr>
          <p:spPr>
            <a:xfrm rot="10800000" flipV="1">
              <a:off x="2821770" y="3357562"/>
              <a:ext cx="1178727" cy="571504"/>
            </a:xfrm>
            <a:prstGeom prst="straightConnector1">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endCxn id="63" idx="0"/>
            </p:cNvCxnSpPr>
            <p:nvPr/>
          </p:nvCxnSpPr>
          <p:spPr>
            <a:xfrm>
              <a:off x="4508500" y="3336924"/>
              <a:ext cx="1170789" cy="59214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94" name="Text Box 67"/>
          <p:cNvSpPr txBox="1">
            <a:spLocks noChangeArrowheads="1"/>
          </p:cNvSpPr>
          <p:nvPr/>
        </p:nvSpPr>
        <p:spPr bwMode="auto">
          <a:xfrm>
            <a:off x="4295775" y="6341258"/>
            <a:ext cx="3168650" cy="398780"/>
          </a:xfrm>
          <a:prstGeom prst="rect">
            <a:avLst/>
          </a:prstGeom>
          <a:noFill/>
          <a:ln w="28575" algn="ctr">
            <a:noFill/>
            <a:miter lim="800000"/>
          </a:ln>
        </p:spPr>
        <p:txBody>
          <a:bodyPr>
            <a:spAutoFit/>
          </a:bodyPr>
          <a:lstStyle/>
          <a:p>
            <a:pPr>
              <a:spcBef>
                <a:spcPct val="50000"/>
              </a:spcBef>
            </a:pPr>
            <a:r>
              <a:rPr kumimoji="0" lang="en-US" altLang="zh-CN"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B</a:t>
            </a:r>
            <a:r>
              <a:rPr kumimoji="0"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树构建完毕</a:t>
            </a:r>
            <a:endParaRPr kumimoji="0"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5" name="矩形 44"/>
          <p:cNvSpPr/>
          <p:nvPr/>
        </p:nvSpPr>
        <p:spPr>
          <a:xfrm>
            <a:off x="4547926" y="952605"/>
            <a:ext cx="200026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3 6 10 </a:t>
            </a:r>
            <a:r>
              <a:rPr lang="en-US" altLang="zh-CN" sz="1800" b="1" dirty="0">
                <a:solidFill>
                  <a:srgbClr val="9900FF"/>
                </a:solidFill>
                <a:latin typeface="微软雅黑" panose="020B0503020204020204" pitchFamily="34" charset="-122"/>
                <a:ea typeface="微软雅黑" panose="020B0503020204020204" pitchFamily="34" charset="-122"/>
                <a:cs typeface="Consolas" panose="020B0609020204030204" pitchFamily="49" charset="0"/>
              </a:rPr>
              <a:t>13</a:t>
            </a:r>
            <a:r>
              <a:rPr lang="en-US" altLang="zh-CN" sz="1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6" name="直接箭头连接符 45"/>
          <p:cNvCxnSpPr>
            <a:endCxn id="57" idx="0"/>
          </p:cNvCxnSpPr>
          <p:nvPr/>
        </p:nvCxnSpPr>
        <p:spPr>
          <a:xfrm rot="10800000" flipV="1">
            <a:off x="2488381" y="1348532"/>
            <a:ext cx="2199498" cy="8064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6024563" y="1297732"/>
            <a:ext cx="1393041" cy="8572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endCxn id="52" idx="0"/>
          </p:cNvCxnSpPr>
          <p:nvPr/>
        </p:nvCxnSpPr>
        <p:spPr>
          <a:xfrm rot="5400000">
            <a:off x="4546195" y="1513236"/>
            <a:ext cx="798517" cy="48498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3095604" y="2154988"/>
            <a:ext cx="85725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4  5</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 name="矩形 51"/>
          <p:cNvSpPr/>
          <p:nvPr/>
        </p:nvSpPr>
        <p:spPr>
          <a:xfrm>
            <a:off x="4167174" y="2154988"/>
            <a:ext cx="107157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7 8 9</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3" name="直接箭头连接符 52"/>
          <p:cNvCxnSpPr/>
          <p:nvPr/>
        </p:nvCxnSpPr>
        <p:spPr>
          <a:xfrm>
            <a:off x="6453191" y="1297732"/>
            <a:ext cx="2035983" cy="8572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2024034" y="2154988"/>
            <a:ext cx="92869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1  2 </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64" name="直接箭头连接符 63"/>
          <p:cNvCxnSpPr>
            <a:endCxn id="51" idx="0"/>
          </p:cNvCxnSpPr>
          <p:nvPr/>
        </p:nvCxnSpPr>
        <p:spPr>
          <a:xfrm rot="10800000" flipV="1">
            <a:off x="3524234" y="1343770"/>
            <a:ext cx="1408125" cy="8112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rot="16200000" flipH="1">
            <a:off x="5384430" y="1509236"/>
            <a:ext cx="857256" cy="43424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6524628" y="981123"/>
            <a:ext cx="2000264" cy="39878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Consolas" panose="020B0609020204030204" pitchFamily="49" charset="0"/>
              </a:rPr>
              <a:t>关键字个数</a:t>
            </a:r>
            <a:r>
              <a:rPr lang="en-US" altLang="zh-CN" sz="2000" b="1" dirty="0">
                <a:latin typeface="微软雅黑" panose="020B0503020204020204" pitchFamily="34" charset="-122"/>
                <a:ea typeface="微软雅黑" panose="020B0503020204020204" pitchFamily="34" charset="-122"/>
                <a:cs typeface="Consolas" panose="020B0609020204030204" pitchFamily="49" charset="0"/>
              </a:rPr>
              <a:t>&gt;4</a:t>
            </a:r>
            <a:endParaRPr lang="zh-CN" altLang="en-US" sz="2000" b="1"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68" name="矩形 67"/>
          <p:cNvSpPr/>
          <p:nvPr/>
        </p:nvSpPr>
        <p:spPr>
          <a:xfrm>
            <a:off x="5524496" y="2154988"/>
            <a:ext cx="92869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11 12 </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0" name="矩形 69"/>
          <p:cNvSpPr/>
          <p:nvPr/>
        </p:nvSpPr>
        <p:spPr>
          <a:xfrm>
            <a:off x="6738942" y="2154988"/>
            <a:ext cx="92869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14 15</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4" name="矩形 73"/>
          <p:cNvSpPr/>
          <p:nvPr/>
        </p:nvSpPr>
        <p:spPr>
          <a:xfrm>
            <a:off x="7953388" y="2154988"/>
            <a:ext cx="1857388"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17 18 19 20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 name="组合 80"/>
          <p:cNvGrpSpPr/>
          <p:nvPr/>
        </p:nvGrpSpPr>
        <p:grpSpPr>
          <a:xfrm>
            <a:off x="5595934" y="2869368"/>
            <a:ext cx="1785950" cy="500066"/>
            <a:chOff x="4071934" y="2428868"/>
            <a:chExt cx="1785950" cy="500066"/>
          </a:xfrm>
        </p:grpSpPr>
        <p:sp>
          <p:nvSpPr>
            <p:cNvPr id="92" name="下箭头 91"/>
            <p:cNvSpPr/>
            <p:nvPr/>
          </p:nvSpPr>
          <p:spPr>
            <a:xfrm>
              <a:off x="4071934" y="2428868"/>
              <a:ext cx="357190" cy="500066"/>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1800">
                <a:latin typeface="Consolas" panose="020B0609020204030204" pitchFamily="49" charset="0"/>
                <a:cs typeface="Consolas" panose="020B0609020204030204" pitchFamily="49" charset="0"/>
              </a:endParaRPr>
            </a:p>
          </p:txBody>
        </p:sp>
        <p:sp>
          <p:nvSpPr>
            <p:cNvPr id="79" name="TextBox 78"/>
            <p:cNvSpPr txBox="1"/>
            <p:nvPr/>
          </p:nvSpPr>
          <p:spPr>
            <a:xfrm>
              <a:off x="4500562" y="2428868"/>
              <a:ext cx="1357322" cy="398780"/>
            </a:xfrm>
            <a:prstGeom prst="rect">
              <a:avLst/>
            </a:prstGeom>
            <a:noFill/>
          </p:spPr>
          <p:txBody>
            <a:bodyPr wrap="square" rtlCol="0">
              <a:spAutoFit/>
            </a:bodyPr>
            <a:lstStyle/>
            <a:p>
              <a:pPr algn="l"/>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继续分裂</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38" name="TextBox 37"/>
          <p:cNvSpPr txBox="1"/>
          <p:nvPr/>
        </p:nvSpPr>
        <p:spPr>
          <a:xfrm>
            <a:off x="2381224" y="940542"/>
            <a:ext cx="1357322" cy="398780"/>
          </a:xfrm>
          <a:prstGeom prst="rect">
            <a:avLst/>
          </a:prstGeom>
          <a:noFill/>
        </p:spPr>
        <p:txBody>
          <a:bodyPr wrap="square" rtlCol="0">
            <a:spAutoFit/>
          </a:bodyPr>
          <a:lstStyle/>
          <a:p>
            <a:pPr algn="l"/>
            <a:r>
              <a:rPr lang="en-US" altLang="zh-CN"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Max</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45"/>
                                        </p:tgtEl>
                                      </p:cBhvr>
                                    </p:animEffect>
                                    <p:animScale>
                                      <p:cBhvr>
                                        <p:cTn id="7" dur="250" autoRev="1" fill="hold"/>
                                        <p:tgtEl>
                                          <p:spTgt spid="4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67"/>
                                        </p:tgtEl>
                                      </p:cBhvr>
                                    </p:animEffect>
                                    <p:animScale>
                                      <p:cBhvr>
                                        <p:cTn id="10" dur="250" autoRev="1" fill="hold"/>
                                        <p:tgtEl>
                                          <p:spTgt spid="67"/>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45" grpId="0" animBg="1"/>
      <p:bldP spid="67"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4"/>
          <p:cNvSpPr txBox="1">
            <a:spLocks noChangeArrowheads="1"/>
          </p:cNvSpPr>
          <p:nvPr/>
        </p:nvSpPr>
        <p:spPr bwMode="auto">
          <a:xfrm>
            <a:off x="1880340" y="3522036"/>
            <a:ext cx="9112204" cy="2133600"/>
          </a:xfrm>
          <a:prstGeom prst="rect">
            <a:avLst/>
          </a:prstGeom>
          <a:solidFill>
            <a:schemeClr val="bg1">
              <a:lumMod val="95000"/>
            </a:schemeClr>
          </a:solidFill>
          <a:ln>
            <a:solidFill>
              <a:srgbClr val="F19903"/>
            </a:solidFill>
          </a:ln>
          <a:scene3d>
            <a:camera prst="perspectiveAbove"/>
            <a:lightRig rig="threePt" dir="t"/>
          </a:scene3d>
        </p:spPr>
        <p:style>
          <a:lnRef idx="1">
            <a:schemeClr val="accent5"/>
          </a:lnRef>
          <a:fillRef idx="2">
            <a:schemeClr val="accent5"/>
          </a:fillRef>
          <a:effectRef idx="1">
            <a:schemeClr val="accent5"/>
          </a:effectRef>
          <a:fontRef idx="minor">
            <a:schemeClr val="dk1"/>
          </a:fontRef>
        </p:style>
        <p:txBody>
          <a:bodyPr wrap="square" lIns="180000" tIns="144000" bIns="144000">
            <a:spAutoFit/>
          </a:bodyPr>
          <a:lstStyle/>
          <a:p>
            <a:pPr algn="l">
              <a:spcBef>
                <a:spcPct val="50000"/>
              </a:spcBef>
            </a:pPr>
            <a:r>
              <a:rPr kumimoji="0" lang="zh-CN" altLang="en-US" sz="2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思考题</a:t>
            </a:r>
            <a:endParaRPr kumimoji="0" lang="zh-CN" altLang="en-US" sz="2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gn="l">
              <a:spcBef>
                <a:spcPct val="50000"/>
              </a:spcBef>
            </a:pPr>
            <a:r>
              <a:rPr kumimoji="0" lang="zh-CN" altLang="en-US" sz="24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kumimoji="0"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kumimoji="0"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a:t>
            </a:r>
            <a:r>
              <a:rPr kumimoji="0"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kumimoji="0"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树中每插入一个关键字，都要新建一个结点吗？</a:t>
            </a:r>
            <a:endParaRPr kumimoji="0"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ct val="50000"/>
              </a:spcBef>
            </a:pPr>
            <a:r>
              <a:rPr kumimoji="0"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 </a:t>
            </a:r>
            <a:r>
              <a:rPr kumimoji="0"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a:t>
            </a:r>
            <a:r>
              <a:rPr kumimoji="0"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kumimoji="0"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树中插入一个关键字，若引起分裂，树高一定会升高一层吗？</a:t>
            </a:r>
            <a:endParaRPr kumimoji="0"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65539" name="Picture 6" descr="u=3842077521,295159141&amp;fm=23&amp;gp=0"/>
          <p:cNvPicPr>
            <a:picLocks noChangeAspect="1" noChangeArrowheads="1" noCrop="1"/>
          </p:cNvPicPr>
          <p:nvPr/>
        </p:nvPicPr>
        <p:blipFill>
          <a:blip r:embed="rId1" cstate="print"/>
          <a:srcRect/>
          <a:stretch>
            <a:fillRect/>
          </a:stretch>
        </p:blipFill>
        <p:spPr bwMode="auto">
          <a:xfrm>
            <a:off x="4224338" y="1268760"/>
            <a:ext cx="2087562" cy="1912938"/>
          </a:xfrm>
          <a:prstGeom prst="rect">
            <a:avLst/>
          </a:prstGeom>
          <a:noFill/>
          <a:ln w="9525">
            <a:noFill/>
            <a:miter lim="800000"/>
            <a:headEnd/>
            <a:tailEnd/>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1364761" y="2055261"/>
            <a:ext cx="6675455" cy="497205"/>
          </a:xfrm>
          <a:prstGeom prst="rect">
            <a:avLst/>
          </a:prstGeom>
          <a:noFill/>
          <a:ln w="9525">
            <a:noFill/>
            <a:miter lim="800000"/>
          </a:ln>
        </p:spPr>
        <p:txBody>
          <a:bodyPr wrap="square">
            <a:spAutoFit/>
          </a:bodyPr>
          <a:lstStyle/>
          <a:p>
            <a:pPr algn="just" fontAlgn="ctr">
              <a:lnSpc>
                <a:spcPct val="110000"/>
              </a:lnSpc>
              <a:spcBef>
                <a:spcPct val="50000"/>
              </a:spcBef>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树上删除关键字</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的过程分两步完成：</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6563" name="Text Box 3"/>
          <p:cNvSpPr txBox="1">
            <a:spLocks noChangeArrowheads="1"/>
          </p:cNvSpPr>
          <p:nvPr/>
        </p:nvSpPr>
        <p:spPr bwMode="auto">
          <a:xfrm>
            <a:off x="695400" y="1174214"/>
            <a:ext cx="2392349" cy="1038860"/>
          </a:xfrm>
          <a:prstGeom prst="rect">
            <a:avLst/>
          </a:prstGeom>
          <a:solidFill>
            <a:srgbClr val="F19903"/>
          </a:solidFill>
          <a:ln w="28575" algn="ctr">
            <a:noFill/>
            <a:miter lim="800000"/>
          </a:ln>
        </p:spPr>
        <p:txBody>
          <a:bodyPr wrap="square">
            <a:spAutoFit/>
          </a:bodyPr>
          <a:lstStyle/>
          <a:p>
            <a:pPr fontAlgn="ctr">
              <a:lnSpc>
                <a:spcPct val="110000"/>
              </a:lnSpc>
              <a:spcBef>
                <a:spcPct val="50000"/>
              </a:spcBef>
            </a:pP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树的删除</a:t>
            </a:r>
            <a:endParaRPr kumimoji="0" lang="zh-CN" altLang="en-US" sz="28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TextBox 5"/>
          <p:cNvSpPr txBox="1"/>
          <p:nvPr/>
        </p:nvSpPr>
        <p:spPr>
          <a:xfrm>
            <a:off x="1622012" y="2770210"/>
            <a:ext cx="4786346" cy="1159510"/>
          </a:xfrm>
          <a:prstGeom prst="rect">
            <a:avLst/>
          </a:prstGeom>
          <a:ln>
            <a:solidFill>
              <a:srgbClr val="F19903"/>
            </a:solidFill>
          </a:ln>
          <a:effectLst/>
          <a:scene3d>
            <a:camera prst="orthographicFront">
              <a:rot lat="0" lon="0" rev="0"/>
            </a:camera>
            <a:lightRig rig="chilly" dir="t">
              <a:rot lat="0" lon="0" rev="18480000"/>
            </a:lightRig>
          </a:scene3d>
          <a:sp3d prstMaterial="clear">
            <a:bevelT h="63500"/>
          </a:sp3d>
        </p:spPr>
        <p:style>
          <a:lnRef idx="1">
            <a:schemeClr val="accent6"/>
          </a:lnRef>
          <a:fillRef idx="2">
            <a:schemeClr val="accent6"/>
          </a:fillRef>
          <a:effectRef idx="1">
            <a:schemeClr val="accent6"/>
          </a:effectRef>
          <a:fontRef idx="minor">
            <a:schemeClr val="dk1"/>
          </a:fontRef>
        </p:style>
        <p:txBody>
          <a:bodyPr wrap="square" tIns="108000" bIns="180000" rtlCol="0">
            <a:spAutoFit/>
          </a:bodyPr>
          <a:lstStyle/>
          <a:p>
            <a:pPr algn="just" fontAlgn="ctr">
              <a:lnSpc>
                <a:spcPts val="3400"/>
              </a:lnSpc>
              <a:spcBef>
                <a:spcPts val="0"/>
              </a:spcBef>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）查找关键字</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所在的结点</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fontAlgn="ctr">
              <a:lnSpc>
                <a:spcPts val="3400"/>
              </a:lnSpc>
              <a:spcBef>
                <a:spcPts val="0"/>
              </a:spcBef>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）在结点</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中删除关键字</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64152" y="3068960"/>
            <a:ext cx="4941168" cy="4221088"/>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3932539" y="1815584"/>
            <a:ext cx="3603621" cy="104648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a:spAutoFit/>
          </a:bodyPr>
          <a:lstStyle/>
          <a:p>
            <a:pPr marL="457200" indent="-457200" algn="just" fontAlgn="ctr">
              <a:lnSpc>
                <a:spcPct val="110000"/>
              </a:lnSpc>
              <a:spcBef>
                <a:spcPct val="50000"/>
              </a:spcBef>
              <a:buBlip>
                <a:blip r:embed="rId1"/>
              </a:buBlip>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为叶子结点。</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just" fontAlgn="ctr">
              <a:lnSpc>
                <a:spcPct val="110000"/>
              </a:lnSpc>
              <a:spcBef>
                <a:spcPct val="50000"/>
              </a:spcBef>
              <a:buBlip>
                <a:blip r:embed="rId1"/>
              </a:buBlip>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为非叶子结点。</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3"/>
          <p:cNvSpPr txBox="1"/>
          <p:nvPr/>
        </p:nvSpPr>
        <p:spPr>
          <a:xfrm>
            <a:off x="695400" y="1101204"/>
            <a:ext cx="6204088" cy="460375"/>
          </a:xfrm>
          <a:prstGeom prst="rect">
            <a:avLst/>
          </a:prstGeom>
          <a:noFill/>
        </p:spPr>
        <p:txBody>
          <a:bodyPr wrap="square" rtlCol="0">
            <a:spAutoFit/>
          </a:bodyPr>
          <a:lstStyle/>
          <a:p>
            <a:pPr algn="l"/>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在结点</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中删除关键字</a:t>
            </a:r>
            <a:r>
              <a:rPr lang="en-US" altLang="zh-CN" sz="2400" b="1" i="1" dirty="0">
                <a:latin typeface="微软雅黑" panose="020B0503020204020204" pitchFamily="34" charset="-122"/>
                <a:ea typeface="微软雅黑" panose="020B0503020204020204" pitchFamily="34" charset="-122"/>
                <a:cs typeface="Consolas" panose="020B0609020204030204" pitchFamily="49" charset="0"/>
              </a:rPr>
              <a:t>k</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分两种情况：</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Box 4"/>
          <p:cNvSpPr txBox="1"/>
          <p:nvPr/>
        </p:nvSpPr>
        <p:spPr>
          <a:xfrm>
            <a:off x="911424" y="3172906"/>
            <a:ext cx="7416824" cy="460375"/>
          </a:xfrm>
          <a:prstGeom prst="rect">
            <a:avLst/>
          </a:prstGeom>
          <a:noFill/>
        </p:spPr>
        <p:txBody>
          <a:bodyPr wrap="square" rtlCol="0">
            <a:spAutoFit/>
          </a:bodyPr>
          <a:lstStyle/>
          <a:p>
            <a:pPr algn="l"/>
            <a:r>
              <a:rPr kumimoji="0" lang="zh-CN" altLang="en-US" sz="2400" b="1" dirty="0">
                <a:latin typeface="微软雅黑" panose="020B0503020204020204" pitchFamily="34" charset="-122"/>
                <a:ea typeface="微软雅黑" panose="020B0503020204020204" pitchFamily="34" charset="-122"/>
                <a:cs typeface="Consolas" panose="020B0609020204030204" pitchFamily="49" charset="0"/>
              </a:rPr>
              <a:t>注意：</a:t>
            </a:r>
            <a:r>
              <a:rPr kumimoji="0"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一般结点的关键字最少个数</a:t>
            </a:r>
            <a:r>
              <a:rPr lang="en-US" altLang="zh-CN" sz="2400" b="1" dirty="0">
                <a:latin typeface="微软雅黑" panose="020B0503020204020204" pitchFamily="34" charset="-122"/>
                <a:ea typeface="微软雅黑" panose="020B0503020204020204" pitchFamily="34" charset="-122"/>
                <a:cs typeface="Consolas" panose="020B0609020204030204" pitchFamily="49" charset="0"/>
                <a:sym typeface="Symbol" panose="05050102010706020507" pitchFamily="18" charset="2"/>
              </a:rPr>
              <a:t>Min</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pitchFamily="18" charset="2"/>
              </a:rPr>
              <a:t>=</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pitchFamily="18" charset="2"/>
              </a:rPr>
              <a:t></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pitchFamily="18" charset="2"/>
              </a:rPr>
              <a:t>m</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pitchFamily="18" charset="2"/>
              </a:rPr>
              <a:t>/2</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7" name="图片 6" descr="乐高玩具&#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5027" y="3686052"/>
            <a:ext cx="4626623" cy="3117111"/>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7368" y="973149"/>
            <a:ext cx="10513168" cy="737235"/>
          </a:xfrm>
          <a:prstGeom prst="rect">
            <a:avLst/>
          </a:prstGeom>
          <a:noFill/>
        </p:spPr>
        <p:txBody>
          <a:bodyPr wrap="square" rtlCol="0">
            <a:spAutoFit/>
          </a:bodyPr>
          <a:lstStyle/>
          <a:p>
            <a:pPr algn="l">
              <a:lnSpc>
                <a:spcPct val="150000"/>
              </a:lnSpc>
            </a:pP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在非叶子结点上删除关键字</a:t>
            </a:r>
            <a:r>
              <a:rPr lang="en-US" altLang="zh-CN" sz="28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sz="28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zh-CN" altLang="en-US" sz="28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在叶子结点上删除关键字</a:t>
            </a:r>
            <a:r>
              <a:rPr lang="en-US" altLang="zh-CN" sz="28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sz="28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矩形 5"/>
          <p:cNvSpPr/>
          <p:nvPr/>
        </p:nvSpPr>
        <p:spPr>
          <a:xfrm>
            <a:off x="3920370" y="3187726"/>
            <a:ext cx="785818"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3  6</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7" name="直接箭头连接符 6"/>
          <p:cNvCxnSpPr/>
          <p:nvPr/>
        </p:nvCxnSpPr>
        <p:spPr>
          <a:xfrm rot="10800000" flipV="1">
            <a:off x="2611469" y="3532216"/>
            <a:ext cx="1464479"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endCxn id="10" idx="0"/>
          </p:cNvCxnSpPr>
          <p:nvPr/>
        </p:nvCxnSpPr>
        <p:spPr>
          <a:xfrm rot="16200000" flipH="1">
            <a:off x="4239459" y="3864005"/>
            <a:ext cx="790580" cy="14287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205990" y="4330734"/>
            <a:ext cx="85725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4  5</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矩形 9"/>
          <p:cNvSpPr/>
          <p:nvPr/>
        </p:nvSpPr>
        <p:spPr>
          <a:xfrm>
            <a:off x="4277560" y="4330734"/>
            <a:ext cx="85725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7  8 </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矩形 10"/>
          <p:cNvSpPr/>
          <p:nvPr/>
        </p:nvSpPr>
        <p:spPr>
          <a:xfrm>
            <a:off x="2134420" y="4330734"/>
            <a:ext cx="92869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1  2 </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2" name="直接箭头连接符 11"/>
          <p:cNvCxnSpPr>
            <a:endCxn id="9" idx="0"/>
          </p:cNvCxnSpPr>
          <p:nvPr/>
        </p:nvCxnSpPr>
        <p:spPr>
          <a:xfrm rot="5400000">
            <a:off x="3582630" y="3600082"/>
            <a:ext cx="782641" cy="6786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135080" y="4330734"/>
            <a:ext cx="92869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15 16</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 name="矩形 14"/>
          <p:cNvSpPr/>
          <p:nvPr/>
        </p:nvSpPr>
        <p:spPr>
          <a:xfrm>
            <a:off x="8135212" y="4330734"/>
            <a:ext cx="92869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19 20</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 name="矩形 15"/>
          <p:cNvSpPr/>
          <p:nvPr/>
        </p:nvSpPr>
        <p:spPr>
          <a:xfrm>
            <a:off x="5349130" y="2259032"/>
            <a:ext cx="85725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7" name="矩形 16"/>
          <p:cNvSpPr/>
          <p:nvPr/>
        </p:nvSpPr>
        <p:spPr>
          <a:xfrm>
            <a:off x="6635014" y="3187726"/>
            <a:ext cx="1071570" cy="50006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a:solidFill>
                  <a:srgbClr val="FF0000"/>
                </a:solidFill>
                <a:latin typeface="微软雅黑" panose="020B0503020204020204" pitchFamily="34" charset="-122"/>
                <a:ea typeface="微软雅黑" panose="020B0503020204020204" pitchFamily="34" charset="-122"/>
                <a:cs typeface="Consolas" panose="020B0609020204030204" pitchFamily="49" charset="0"/>
              </a:rPr>
              <a:t>13</a:t>
            </a:r>
            <a:r>
              <a:rPr lang="en-US" altLang="zh-CN" sz="2000" b="1">
                <a:solidFill>
                  <a:srgbClr val="3333FF"/>
                </a:solidFill>
                <a:latin typeface="微软雅黑" panose="020B0503020204020204" pitchFamily="34" charset="-122"/>
                <a:ea typeface="微软雅黑" panose="020B0503020204020204" pitchFamily="34" charset="-122"/>
                <a:cs typeface="Consolas" panose="020B0609020204030204" pitchFamily="49" charset="0"/>
              </a:rPr>
              <a:t>  17</a:t>
            </a:r>
            <a:endParaRPr lang="zh-CN" altLang="en-US" sz="20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1" name="直接箭头连接符 20"/>
          <p:cNvCxnSpPr>
            <a:endCxn id="6" idx="0"/>
          </p:cNvCxnSpPr>
          <p:nvPr/>
        </p:nvCxnSpPr>
        <p:spPr>
          <a:xfrm rot="10800000" flipV="1">
            <a:off x="4313281" y="2616222"/>
            <a:ext cx="1178727" cy="57150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17" idx="0"/>
          </p:cNvCxnSpPr>
          <p:nvPr/>
        </p:nvCxnSpPr>
        <p:spPr>
          <a:xfrm>
            <a:off x="6000011" y="2595584"/>
            <a:ext cx="1170789" cy="59214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849328" y="2259032"/>
            <a:ext cx="2143140" cy="398780"/>
          </a:xfrm>
          <a:prstGeom prst="rect">
            <a:avLst/>
          </a:prstGeom>
          <a:noFill/>
        </p:spPr>
        <p:txBody>
          <a:bodyPr wrap="square" rtlCol="0">
            <a:spAutoFit/>
          </a:bodyPr>
          <a:lstStyle/>
          <a:p>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删除关键字</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5" name="直接箭头连接符 24"/>
          <p:cNvCxnSpPr>
            <a:stCxn id="23" idx="2"/>
          </p:cNvCxnSpPr>
          <p:nvPr/>
        </p:nvCxnSpPr>
        <p:spPr>
          <a:xfrm rot="5400000">
            <a:off x="7156540" y="2564974"/>
            <a:ext cx="671460" cy="857256"/>
          </a:xfrm>
          <a:prstGeom prst="straightConnector1">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6635014" y="3187726"/>
            <a:ext cx="107157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12</a:t>
            </a:r>
            <a:r>
              <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17</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8" name="直接箭头连接符 17"/>
          <p:cNvCxnSpPr/>
          <p:nvPr/>
        </p:nvCxnSpPr>
        <p:spPr>
          <a:xfrm rot="5400000">
            <a:off x="6117120" y="3619164"/>
            <a:ext cx="785818" cy="63732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rot="16200000" flipH="1">
            <a:off x="6923544" y="3777090"/>
            <a:ext cx="785818" cy="32147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endCxn id="15" idx="0"/>
          </p:cNvCxnSpPr>
          <p:nvPr/>
        </p:nvCxnSpPr>
        <p:spPr>
          <a:xfrm>
            <a:off x="7492271" y="3544916"/>
            <a:ext cx="1107289"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rot="5400000" flipH="1" flipV="1">
            <a:off x="6506934" y="3843669"/>
            <a:ext cx="615146" cy="216109"/>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063378" y="5045114"/>
            <a:ext cx="3408886" cy="460375"/>
          </a:xfrm>
          <a:prstGeom prst="rect">
            <a:avLst/>
          </a:prstGeom>
          <a:noFill/>
        </p:spPr>
        <p:txBody>
          <a:bodyPr wrap="square" rtlCol="0">
            <a:spAutoFit/>
          </a:bodyPr>
          <a:lstStyle/>
          <a:p>
            <a:pPr algn="l"/>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删除叶子结点中的</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12</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矩形 12"/>
          <p:cNvSpPr/>
          <p:nvPr/>
        </p:nvSpPr>
        <p:spPr>
          <a:xfrm>
            <a:off x="5492006" y="4354484"/>
            <a:ext cx="1571636" cy="50006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a:solidFill>
                  <a:srgbClr val="3333FF"/>
                </a:solidFill>
                <a:latin typeface="微软雅黑" panose="020B0503020204020204" pitchFamily="34" charset="-122"/>
                <a:ea typeface="微软雅黑" panose="020B0503020204020204" pitchFamily="34" charset="-122"/>
                <a:cs typeface="Consolas" panose="020B0609020204030204" pitchFamily="49" charset="0"/>
              </a:rPr>
              <a:t>10 11 12</a:t>
            </a:r>
            <a:endPar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 name="椭圆 25"/>
          <p:cNvSpPr/>
          <p:nvPr/>
        </p:nvSpPr>
        <p:spPr>
          <a:xfrm>
            <a:off x="6492138" y="4187858"/>
            <a:ext cx="500066" cy="785818"/>
          </a:xfrm>
          <a:prstGeom prst="ellipse">
            <a:avLst/>
          </a:prstGeom>
          <a:solidFill>
            <a:schemeClr val="accent1">
              <a:alpha val="0"/>
            </a:schemeClr>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27" name="矩形 26"/>
          <p:cNvSpPr/>
          <p:nvPr/>
        </p:nvSpPr>
        <p:spPr>
          <a:xfrm>
            <a:off x="5492006" y="4330734"/>
            <a:ext cx="157163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10  11</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grpId="1" nodeType="afterEffect">
                                  <p:stCondLst>
                                    <p:cond delay="0"/>
                                  </p:stCondLst>
                                  <p:childTnLst>
                                    <p:animEffect transition="out" filter="fade">
                                      <p:cBhvr>
                                        <p:cTn id="9" dur="500" tmFilter="0, 0; .2, .5; .8, .5; 1, 0"/>
                                        <p:tgtEl>
                                          <p:spTgt spid="26"/>
                                        </p:tgtEl>
                                      </p:cBhvr>
                                    </p:animEffect>
                                    <p:animScale>
                                      <p:cBhvr>
                                        <p:cTn id="10" dur="250" autoRev="1" fill="hold"/>
                                        <p:tgtEl>
                                          <p:spTgt spid="26"/>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nodeType="clickEffect">
                                  <p:stCondLst>
                                    <p:cond delay="0"/>
                                  </p:stCondLst>
                                  <p:childTnLst>
                                    <p:animEffect transition="out" filter="wipe(down)">
                                      <p:cBhvr>
                                        <p:cTn id="21" dur="500"/>
                                        <p:tgtEl>
                                          <p:spTgt spid="32"/>
                                        </p:tgtEl>
                                      </p:cBhvr>
                                    </p:animEffect>
                                    <p:set>
                                      <p:cBhvr>
                                        <p:cTn id="22" dur="1" fill="hold">
                                          <p:stCondLst>
                                            <p:cond delay="499"/>
                                          </p:stCondLst>
                                        </p:cTn>
                                        <p:tgtEl>
                                          <p:spTgt spid="32"/>
                                        </p:tgtEl>
                                        <p:attrNameLst>
                                          <p:attrName>style.visibility</p:attrName>
                                        </p:attrNameLst>
                                      </p:cBhvr>
                                      <p:to>
                                        <p:strVal val="hidden"/>
                                      </p:to>
                                    </p:set>
                                  </p:childTnLst>
                                </p:cTn>
                              </p:par>
                            </p:childTnLst>
                          </p:cTn>
                        </p:par>
                        <p:par>
                          <p:cTn id="23" fill="hold">
                            <p:stCondLst>
                              <p:cond delay="500"/>
                            </p:stCondLst>
                            <p:childTnLst>
                              <p:par>
                                <p:cTn id="24" presetID="22" presetClass="exit" presetSubtype="4" fill="hold" grpId="2" nodeType="afterEffect">
                                  <p:stCondLst>
                                    <p:cond delay="0"/>
                                  </p:stCondLst>
                                  <p:childTnLst>
                                    <p:animEffect transition="out" filter="wipe(down)">
                                      <p:cBhvr>
                                        <p:cTn id="25" dur="500"/>
                                        <p:tgtEl>
                                          <p:spTgt spid="26"/>
                                        </p:tgtEl>
                                      </p:cBhvr>
                                    </p:animEffect>
                                    <p:set>
                                      <p:cBhvr>
                                        <p:cTn id="26" dur="1" fill="hold">
                                          <p:stCondLst>
                                            <p:cond delay="499"/>
                                          </p:stCondLst>
                                        </p:cTn>
                                        <p:tgtEl>
                                          <p:spTgt spid="2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3" grpId="0"/>
      <p:bldP spid="26" grpId="0" animBg="1"/>
      <p:bldP spid="26" grpId="1" animBg="1"/>
      <p:bldP spid="26" grpId="2" animBg="1"/>
      <p:bldP spid="2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695400" y="1849609"/>
            <a:ext cx="10441160" cy="85661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108000" bIns="108000">
            <a:spAutoFit/>
          </a:bodyPr>
          <a:lstStyle/>
          <a:p>
            <a:pPr algn="just" fontAlgn="ctr">
              <a:lnSpc>
                <a:spcPts val="2500"/>
              </a:lnSpc>
              <a:spcBef>
                <a:spcPts val="0"/>
              </a:spcBef>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假如</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结点的关键字个数大于</a:t>
            </a:r>
            <a:r>
              <a:rPr lang="en-US" altLang="zh-CN" sz="24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Min</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，说明删去该关键字后该结点仍满足</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树的定义，则可直接删去该关键字。     </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8611" name="Rectangle 3"/>
          <p:cNvSpPr>
            <a:spLocks noChangeArrowheads="1"/>
          </p:cNvSpPr>
          <p:nvPr/>
        </p:nvSpPr>
        <p:spPr bwMode="auto">
          <a:xfrm>
            <a:off x="3719513" y="3613182"/>
            <a:ext cx="1655762" cy="576263"/>
          </a:xfrm>
          <a:prstGeom prst="rect">
            <a:avLst/>
          </a:prstGeom>
          <a:solidFill>
            <a:srgbClr val="FFFFFF"/>
          </a:solidFill>
          <a:ln w="28575" algn="ctr">
            <a:solidFill>
              <a:srgbClr val="F19903"/>
            </a:solidFill>
            <a:miter lim="800000"/>
          </a:ln>
        </p:spPr>
        <p:txBody>
          <a:bodyPr wrap="none" anchor="ctr"/>
          <a:lstStyle/>
          <a:p>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a:t>
            </a:r>
            <a:r>
              <a:rPr lang="en-US" altLang="zh-CN" sz="24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4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8613" name="Text Box 5"/>
          <p:cNvSpPr txBox="1">
            <a:spLocks noChangeArrowheads="1"/>
          </p:cNvSpPr>
          <p:nvPr/>
        </p:nvSpPr>
        <p:spPr bwMode="auto">
          <a:xfrm>
            <a:off x="3305160" y="3248056"/>
            <a:ext cx="647700" cy="368935"/>
          </a:xfrm>
          <a:prstGeom prst="rect">
            <a:avLst/>
          </a:prstGeom>
          <a:noFill/>
          <a:ln w="28575" algn="ctr">
            <a:noFill/>
            <a:miter lim="800000"/>
          </a:ln>
        </p:spPr>
        <p:txBody>
          <a:bodyPr lIns="0" tIns="0" rIns="0" bIns="0">
            <a:spAutoFit/>
          </a:bodyPr>
          <a:lstStyle/>
          <a:p>
            <a:pPr>
              <a:spcBef>
                <a:spcPct val="50000"/>
              </a:spcBef>
            </a:pPr>
            <a:r>
              <a:rPr kumimoji="0" lang="en-US" altLang="zh-CN" sz="2400" b="1" i="1" dirty="0">
                <a:latin typeface="微软雅黑" panose="020B0503020204020204" pitchFamily="34" charset="-122"/>
                <a:ea typeface="微软雅黑" panose="020B0503020204020204" pitchFamily="34" charset="-122"/>
                <a:cs typeface="Consolas" panose="020B0609020204030204" pitchFamily="49" charset="0"/>
              </a:rPr>
              <a:t>b</a:t>
            </a:r>
            <a:endParaRPr kumimoji="0" lang="en-US" altLang="zh-CN" sz="2400" b="1" i="1" dirty="0">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10"/>
          <p:cNvGrpSpPr/>
          <p:nvPr/>
        </p:nvGrpSpPr>
        <p:grpSpPr>
          <a:xfrm>
            <a:off x="5664201" y="3452845"/>
            <a:ext cx="2663825" cy="738187"/>
            <a:chOff x="4140200" y="2979738"/>
            <a:chExt cx="2663825" cy="738187"/>
          </a:xfrm>
        </p:grpSpPr>
        <p:sp>
          <p:nvSpPr>
            <p:cNvPr id="68614" name="Freeform 6"/>
            <p:cNvSpPr/>
            <p:nvPr/>
          </p:nvSpPr>
          <p:spPr bwMode="auto">
            <a:xfrm>
              <a:off x="4140200" y="3479800"/>
              <a:ext cx="1295400" cy="1588"/>
            </a:xfrm>
            <a:custGeom>
              <a:avLst/>
              <a:gdLst>
                <a:gd name="T0" fmla="*/ 0 w 792"/>
                <a:gd name="T1" fmla="*/ 13 h 13"/>
                <a:gd name="T2" fmla="*/ 792 w 792"/>
                <a:gd name="T3" fmla="*/ 0 h 13"/>
                <a:gd name="T4" fmla="*/ 0 60000 65536"/>
                <a:gd name="T5" fmla="*/ 0 60000 65536"/>
                <a:gd name="T6" fmla="*/ 0 w 792"/>
                <a:gd name="T7" fmla="*/ 0 h 13"/>
                <a:gd name="T8" fmla="*/ 792 w 792"/>
                <a:gd name="T9" fmla="*/ 13 h 13"/>
              </a:gdLst>
              <a:ahLst/>
              <a:cxnLst>
                <a:cxn ang="T4">
                  <a:pos x="T0" y="T1"/>
                </a:cxn>
                <a:cxn ang="T5">
                  <a:pos x="T2" y="T3"/>
                </a:cxn>
              </a:cxnLst>
              <a:rect l="T6" t="T7" r="T8" b="T9"/>
              <a:pathLst>
                <a:path w="792" h="13">
                  <a:moveTo>
                    <a:pt x="0" y="13"/>
                  </a:moveTo>
                  <a:lnTo>
                    <a:pt x="792" y="0"/>
                  </a:lnTo>
                </a:path>
              </a:pathLst>
            </a:custGeom>
            <a:noFill/>
            <a:ln w="38100">
              <a:solidFill>
                <a:schemeClr val="tx1"/>
              </a:solidFill>
              <a:round/>
              <a:tailEnd type="triangle" w="med" len="me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68615" name="Text Box 7"/>
            <p:cNvSpPr txBox="1">
              <a:spLocks noChangeArrowheads="1"/>
            </p:cNvSpPr>
            <p:nvPr/>
          </p:nvSpPr>
          <p:spPr bwMode="auto">
            <a:xfrm>
              <a:off x="4140200" y="2979738"/>
              <a:ext cx="1223963" cy="276860"/>
            </a:xfrm>
            <a:prstGeom prst="rect">
              <a:avLst/>
            </a:prstGeom>
            <a:noFill/>
            <a:ln w="28575" algn="ctr">
              <a:noFill/>
              <a:miter lim="800000"/>
            </a:ln>
          </p:spPr>
          <p:txBody>
            <a:bodyPr lIns="0" tIns="0" rIns="0" bIns="0">
              <a:spAutoFit/>
            </a:bodyPr>
            <a:lstStyle/>
            <a:p>
              <a:pPr>
                <a:spcBef>
                  <a:spcPct val="50000"/>
                </a:spcBef>
              </a:pP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直接删除</a:t>
              </a:r>
              <a:endPar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8616" name="Rectangle 8"/>
            <p:cNvSpPr>
              <a:spLocks noChangeArrowheads="1"/>
            </p:cNvSpPr>
            <p:nvPr/>
          </p:nvSpPr>
          <p:spPr bwMode="auto">
            <a:xfrm>
              <a:off x="5651500" y="3141663"/>
              <a:ext cx="1152525" cy="576262"/>
            </a:xfrm>
            <a:prstGeom prst="rect">
              <a:avLst/>
            </a:prstGeom>
            <a:solidFill>
              <a:srgbClr val="FFFFFF"/>
            </a:solidFill>
            <a:ln w="28575" algn="ctr">
              <a:solidFill>
                <a:srgbClr val="F19903"/>
              </a:solidFill>
              <a:miter lim="800000"/>
            </a:ln>
          </p:spPr>
          <p:txBody>
            <a:bodyPr wrap="none" anchor="ctr"/>
            <a:lstStyle/>
            <a:p>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1  3</a:t>
              </a:r>
              <a:endPar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9" name="TextBox 8"/>
          <p:cNvSpPr txBox="1"/>
          <p:nvPr/>
        </p:nvSpPr>
        <p:spPr>
          <a:xfrm>
            <a:off x="695400" y="980728"/>
            <a:ext cx="9544004" cy="521970"/>
          </a:xfrm>
          <a:prstGeom prst="rect">
            <a:avLst/>
          </a:prstGeom>
          <a:noFill/>
        </p:spPr>
        <p:txBody>
          <a:bodyPr wrap="square" rtlCol="0">
            <a:spAutoFit/>
          </a:bodyPr>
          <a:lstStyle/>
          <a:p>
            <a:pPr algn="l"/>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树的叶子结点</a:t>
            </a:r>
            <a:r>
              <a:rPr lang="en-US" altLang="zh-CN" sz="2800" b="1" i="1" dirty="0">
                <a:latin typeface="微软雅黑" panose="020B0503020204020204" pitchFamily="34" charset="-122"/>
                <a:ea typeface="微软雅黑" panose="020B0503020204020204" pitchFamily="34" charset="-122"/>
                <a:cs typeface="Consolas" panose="020B0609020204030204" pitchFamily="49" charset="0"/>
              </a:rPr>
              <a:t>b</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上删除关键字共有以下</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种情况：</a:t>
            </a:r>
            <a:endPar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TextBox 9"/>
          <p:cNvSpPr txBox="1"/>
          <p:nvPr/>
        </p:nvSpPr>
        <p:spPr>
          <a:xfrm>
            <a:off x="4952992" y="5045114"/>
            <a:ext cx="2000264" cy="398780"/>
          </a:xfrm>
          <a:prstGeom prst="rect">
            <a:avLst/>
          </a:prstGeom>
          <a:noFill/>
        </p:spPr>
        <p:txBody>
          <a:bodyPr wrap="square" rtlCol="0">
            <a:spAutoFit/>
          </a:bodyPr>
          <a:lstStyle/>
          <a:p>
            <a:r>
              <a:rPr lang="zh-CN" altLang="en-US" sz="2000" b="1">
                <a:solidFill>
                  <a:srgbClr val="FF00FF"/>
                </a:solidFill>
                <a:latin typeface="微软雅黑" panose="020B0503020204020204" pitchFamily="34" charset="-122"/>
                <a:ea typeface="微软雅黑" panose="020B0503020204020204" pitchFamily="34" charset="-122"/>
                <a:cs typeface="Consolas" panose="020B0609020204030204" pitchFamily="49" charset="0"/>
              </a:rPr>
              <a:t>删除完成</a:t>
            </a:r>
            <a:endParaRPr lang="zh-CN" altLang="en-US" sz="20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 name="Text Box 7"/>
          <p:cNvSpPr txBox="1">
            <a:spLocks noChangeArrowheads="1"/>
          </p:cNvSpPr>
          <p:nvPr/>
        </p:nvSpPr>
        <p:spPr bwMode="auto">
          <a:xfrm>
            <a:off x="3881423" y="4473611"/>
            <a:ext cx="1223963" cy="276860"/>
          </a:xfrm>
          <a:prstGeom prst="rect">
            <a:avLst/>
          </a:prstGeom>
          <a:noFill/>
          <a:ln w="28575" algn="ctr">
            <a:noFill/>
            <a:miter lim="800000"/>
          </a:ln>
        </p:spPr>
        <p:txBody>
          <a:bodyPr lIns="0" tIns="0" rIns="0" bIns="0">
            <a:spAutoFit/>
          </a:bodyPr>
          <a:lstStyle/>
          <a:p>
            <a:pPr>
              <a:spcBef>
                <a:spcPct val="50000"/>
              </a:spcBef>
            </a:pP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删除</a:t>
            </a:r>
            <a:r>
              <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3" name="直接箭头连接符 12"/>
          <p:cNvCxnSpPr/>
          <p:nvPr/>
        </p:nvCxnSpPr>
        <p:spPr>
          <a:xfrm rot="16200000" flipV="1">
            <a:off x="4398950" y="4330734"/>
            <a:ext cx="28575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881158" y="3654756"/>
            <a:ext cx="1285884" cy="460375"/>
          </a:xfrm>
          <a:prstGeom prst="rect">
            <a:avLst/>
          </a:prstGeom>
          <a:noFill/>
        </p:spPr>
        <p:txBody>
          <a:bodyPr wrap="square" rtlCol="0">
            <a:spAutoFit/>
          </a:bodyPr>
          <a:lstStyle/>
          <a:p>
            <a:r>
              <a:rPr lang="en-US" altLang="zh-CN" sz="2400" b="1">
                <a:solidFill>
                  <a:srgbClr val="FF00FF"/>
                </a:solidFill>
                <a:latin typeface="微软雅黑" panose="020B0503020204020204" pitchFamily="34" charset="-122"/>
                <a:ea typeface="微软雅黑" panose="020B0503020204020204" pitchFamily="34" charset="-122"/>
                <a:cs typeface="Consolas" panose="020B0609020204030204" pitchFamily="49" charset="0"/>
              </a:rPr>
              <a:t>Min=2</a:t>
            </a:r>
            <a:endParaRPr lang="en-US" altLang="zh-CN" sz="24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28026" y="2852936"/>
            <a:ext cx="4005064" cy="40050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191344" y="1101958"/>
            <a:ext cx="11737304" cy="85661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a:spAutoFit/>
          </a:bodyPr>
          <a:lstStyle/>
          <a:p>
            <a:pPr algn="just" fontAlgn="ctr">
              <a:lnSpc>
                <a:spcPts val="2500"/>
              </a:lnSpc>
              <a:spcBef>
                <a:spcPts val="0"/>
              </a:spcBef>
            </a:pPr>
            <a:r>
              <a:rPr lang="zh-CN" altLang="en-US" sz="2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假如</a:t>
            </a:r>
            <a:r>
              <a:rPr lang="en-US" altLang="zh-CN" sz="28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结点的关键字个数等于</a:t>
            </a:r>
            <a:r>
              <a:rPr lang="en-US" altLang="zh-CN" sz="28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Min</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，说明删去关键字后该结点将不满足</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树的定义。若</a:t>
            </a:r>
            <a:r>
              <a:rPr lang="zh-CN" altLang="en-US" sz="2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可以从兄弟结点借</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9635" name="Rectangle 3"/>
          <p:cNvSpPr>
            <a:spLocks noChangeArrowheads="1"/>
          </p:cNvSpPr>
          <p:nvPr/>
        </p:nvSpPr>
        <p:spPr bwMode="auto">
          <a:xfrm>
            <a:off x="1775719" y="3981607"/>
            <a:ext cx="1152525" cy="503238"/>
          </a:xfrm>
          <a:prstGeom prst="rect">
            <a:avLst/>
          </a:prstGeo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ln>
            <a:solidFill>
              <a:srgbClr val="F19903"/>
            </a:solidFill>
          </a:ln>
        </p:spPr>
        <p:style>
          <a:lnRef idx="1">
            <a:schemeClr val="accent5"/>
          </a:lnRef>
          <a:fillRef idx="2">
            <a:schemeClr val="accent5"/>
          </a:fillRef>
          <a:effectRef idx="1">
            <a:schemeClr val="accent5"/>
          </a:effectRef>
          <a:fontRef idx="minor">
            <a:schemeClr val="dk1"/>
          </a:fontRef>
        </p:style>
        <p:txBody>
          <a:bodyPr wrap="none" anchor="ctr"/>
          <a:lstStyle/>
          <a:p>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 </a:t>
            </a:r>
            <a:r>
              <a:rPr kumimoji="0"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kumimoji="0" lang="en-US" altLang="zh-CN" sz="20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15</a:t>
            </a:r>
            <a:endParaRPr kumimoji="0" lang="en-US" altLang="zh-CN" sz="20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9636" name="Text Box 5"/>
          <p:cNvSpPr txBox="1">
            <a:spLocks noChangeArrowheads="1"/>
          </p:cNvSpPr>
          <p:nvPr/>
        </p:nvSpPr>
        <p:spPr bwMode="auto">
          <a:xfrm>
            <a:off x="1199456" y="4038757"/>
            <a:ext cx="647700" cy="368935"/>
          </a:xfrm>
          <a:prstGeom prst="rect">
            <a:avLst/>
          </a:prstGeom>
          <a:noFill/>
          <a:ln w="28575" algn="ctr">
            <a:noFill/>
            <a:miter lim="800000"/>
          </a:ln>
        </p:spPr>
        <p:txBody>
          <a:bodyPr wrap="square" lIns="0" tIns="0" rIns="0" bIns="0">
            <a:spAutoFit/>
          </a:bodyPr>
          <a:lstStyle/>
          <a:p>
            <a:pPr>
              <a:spcBef>
                <a:spcPct val="50000"/>
              </a:spcBef>
            </a:pPr>
            <a:r>
              <a:rPr kumimoji="0" lang="en-US" altLang="zh-CN" sz="2400" b="1" i="1">
                <a:latin typeface="微软雅黑" panose="020B0503020204020204" pitchFamily="34" charset="-122"/>
                <a:ea typeface="微软雅黑" panose="020B0503020204020204" pitchFamily="34" charset="-122"/>
                <a:cs typeface="Consolas" panose="020B0609020204030204" pitchFamily="49" charset="0"/>
              </a:rPr>
              <a:t>b</a:t>
            </a:r>
            <a:endParaRPr kumimoji="0" lang="en-US" altLang="zh-CN" sz="2400" b="1" i="1">
              <a:latin typeface="微软雅黑" panose="020B0503020204020204" pitchFamily="34" charset="-122"/>
              <a:ea typeface="微软雅黑" panose="020B0503020204020204" pitchFamily="34" charset="-122"/>
              <a:cs typeface="Consolas" panose="020B0609020204030204" pitchFamily="49" charset="0"/>
            </a:endParaRPr>
          </a:p>
        </p:txBody>
      </p:sp>
      <p:sp>
        <p:nvSpPr>
          <p:cNvPr id="69638" name="Text Box 7"/>
          <p:cNvSpPr txBox="1">
            <a:spLocks noChangeArrowheads="1"/>
          </p:cNvSpPr>
          <p:nvPr/>
        </p:nvSpPr>
        <p:spPr bwMode="auto">
          <a:xfrm>
            <a:off x="1875707" y="4832510"/>
            <a:ext cx="1223963" cy="307340"/>
          </a:xfrm>
          <a:prstGeom prst="rect">
            <a:avLst/>
          </a:prstGeom>
          <a:noFill/>
          <a:ln w="28575" algn="ctr">
            <a:noFill/>
            <a:miter lim="800000"/>
          </a:ln>
        </p:spPr>
        <p:txBody>
          <a:bodyPr wrap="square" lIns="0" tIns="0" rIns="0" bIns="0">
            <a:spAutoFit/>
          </a:bodyPr>
          <a:lstStyle/>
          <a:p>
            <a:pPr>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删除</a:t>
            </a: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15</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9639" name="Rectangle 9"/>
          <p:cNvSpPr>
            <a:spLocks noChangeArrowheads="1"/>
          </p:cNvSpPr>
          <p:nvPr/>
        </p:nvSpPr>
        <p:spPr bwMode="auto">
          <a:xfrm>
            <a:off x="2366256" y="3035457"/>
            <a:ext cx="1152525" cy="503238"/>
          </a:xfrm>
          <a:prstGeom prst="rect">
            <a:avLst/>
          </a:prstGeo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ln>
            <a:solidFill>
              <a:srgbClr val="F19903"/>
            </a:solidFill>
          </a:ln>
        </p:spPr>
        <p:style>
          <a:lnRef idx="1">
            <a:schemeClr val="accent5"/>
          </a:lnRef>
          <a:fillRef idx="2">
            <a:schemeClr val="accent5"/>
          </a:fillRef>
          <a:effectRef idx="1">
            <a:schemeClr val="accent5"/>
          </a:effectRef>
          <a:fontRef idx="minor">
            <a:schemeClr val="dk1"/>
          </a:fontRef>
        </p:style>
        <p:txBody>
          <a:bodyPr wrap="none" anchor="ctr"/>
          <a:lstStyle/>
          <a:p>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13       </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9640" name="Rectangle 10"/>
          <p:cNvSpPr>
            <a:spLocks noChangeArrowheads="1"/>
          </p:cNvSpPr>
          <p:nvPr/>
        </p:nvSpPr>
        <p:spPr bwMode="auto">
          <a:xfrm>
            <a:off x="3090152" y="3984782"/>
            <a:ext cx="1643074" cy="503238"/>
          </a:xfrm>
          <a:prstGeom prst="rect">
            <a:avLst/>
          </a:prstGeo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ln>
            <a:solidFill>
              <a:srgbClr val="F19903"/>
            </a:solidFill>
          </a:ln>
        </p:spPr>
        <p:style>
          <a:lnRef idx="1">
            <a:schemeClr val="accent5"/>
          </a:lnRef>
          <a:fillRef idx="2">
            <a:schemeClr val="accent5"/>
          </a:fillRef>
          <a:effectRef idx="1">
            <a:schemeClr val="accent5"/>
          </a:effectRef>
          <a:fontRef idx="minor">
            <a:schemeClr val="dk1"/>
          </a:fontRef>
        </p:style>
        <p:txBody>
          <a:bodyPr wrap="none" anchor="ctr"/>
          <a:lstStyle/>
          <a:p>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19 20</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9641" name="Line 11"/>
          <p:cNvSpPr>
            <a:spLocks noChangeShapeType="1"/>
          </p:cNvSpPr>
          <p:nvPr/>
        </p:nvSpPr>
        <p:spPr bwMode="auto">
          <a:xfrm flipH="1">
            <a:off x="2593281" y="3395820"/>
            <a:ext cx="360362" cy="576262"/>
          </a:xfrm>
          <a:prstGeom prst="line">
            <a:avLst/>
          </a:prstGeom>
          <a:noFill/>
          <a:ln w="28575">
            <a:solidFill>
              <a:srgbClr val="9900FF"/>
            </a:solidFill>
            <a:round/>
            <a:tailEnd type="triangle" w="med" len="me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69651" name="Text Box 23"/>
          <p:cNvSpPr txBox="1">
            <a:spLocks noChangeArrowheads="1"/>
          </p:cNvSpPr>
          <p:nvPr/>
        </p:nvSpPr>
        <p:spPr bwMode="auto">
          <a:xfrm>
            <a:off x="1518517" y="2403618"/>
            <a:ext cx="1152525" cy="368935"/>
          </a:xfrm>
          <a:prstGeom prst="rect">
            <a:avLst/>
          </a:prstGeom>
          <a:noFill/>
          <a:ln w="28575" algn="ctr">
            <a:noFill/>
            <a:miter lim="800000"/>
          </a:ln>
        </p:spPr>
        <p:txBody>
          <a:bodyPr wrap="square" lIns="0" tIns="0" rIns="0" bIns="0">
            <a:spAutoFit/>
          </a:bodyPr>
          <a:lstStyle/>
          <a:p>
            <a:pPr>
              <a:spcBef>
                <a:spcPct val="50000"/>
              </a:spcBef>
            </a:pPr>
            <a:r>
              <a:rPr lang="en-US" altLang="zh-CN" sz="24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Min=2</a:t>
            </a:r>
            <a:endParaRPr lang="en-US" altLang="zh-CN" sz="24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9652" name="Line 24"/>
          <p:cNvSpPr>
            <a:spLocks noChangeShapeType="1"/>
          </p:cNvSpPr>
          <p:nvPr/>
        </p:nvSpPr>
        <p:spPr bwMode="auto">
          <a:xfrm flipH="1">
            <a:off x="2015410" y="3370421"/>
            <a:ext cx="431800" cy="142875"/>
          </a:xfrm>
          <a:prstGeom prst="line">
            <a:avLst/>
          </a:prstGeom>
          <a:noFill/>
          <a:ln w="28575">
            <a:solidFill>
              <a:srgbClr val="9900FF"/>
            </a:solidFill>
            <a:round/>
            <a:tailEnd type="triangle" w="med" len="me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23" name="TextBox 22"/>
          <p:cNvSpPr txBox="1"/>
          <p:nvPr/>
        </p:nvSpPr>
        <p:spPr>
          <a:xfrm>
            <a:off x="2901238" y="3084660"/>
            <a:ext cx="468000" cy="706755"/>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17</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4" name="TextBox 23"/>
          <p:cNvSpPr txBox="1"/>
          <p:nvPr/>
        </p:nvSpPr>
        <p:spPr>
          <a:xfrm>
            <a:off x="3194928" y="4041872"/>
            <a:ext cx="500066" cy="398780"/>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9642" name="Line 12"/>
          <p:cNvSpPr>
            <a:spLocks noChangeShapeType="1"/>
          </p:cNvSpPr>
          <p:nvPr/>
        </p:nvSpPr>
        <p:spPr bwMode="auto">
          <a:xfrm>
            <a:off x="3233029" y="3403750"/>
            <a:ext cx="342915" cy="568332"/>
          </a:xfrm>
          <a:prstGeom prst="line">
            <a:avLst/>
          </a:prstGeom>
          <a:noFill/>
          <a:ln w="28575">
            <a:solidFill>
              <a:srgbClr val="9900FF"/>
            </a:solidFill>
            <a:round/>
            <a:tailEnd type="triangle" w="med" len="med"/>
          </a:ln>
        </p:spPr>
        <p:txBody>
          <a:bodyPr wrap="none" anchor="ctr"/>
          <a:lstStyle/>
          <a:p>
            <a:endParaRPr lang="zh-CN" altLang="en-US">
              <a:latin typeface="Consolas" panose="020B0609020204030204" pitchFamily="49" charset="0"/>
              <a:cs typeface="Consolas" panose="020B0609020204030204" pitchFamily="49" charset="0"/>
            </a:endParaRPr>
          </a:p>
        </p:txBody>
      </p:sp>
      <p:cxnSp>
        <p:nvCxnSpPr>
          <p:cNvPr id="26" name="直接箭头连接符 25"/>
          <p:cNvCxnSpPr/>
          <p:nvPr/>
        </p:nvCxnSpPr>
        <p:spPr>
          <a:xfrm rot="16200000" flipV="1">
            <a:off x="2393234" y="4689634"/>
            <a:ext cx="28575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 name="组合 27"/>
          <p:cNvGrpSpPr/>
          <p:nvPr/>
        </p:nvGrpSpPr>
        <p:grpSpPr>
          <a:xfrm>
            <a:off x="5090416" y="3035458"/>
            <a:ext cx="4286280" cy="1439863"/>
            <a:chOff x="4286248" y="2489203"/>
            <a:chExt cx="4286280" cy="1439863"/>
          </a:xfrm>
        </p:grpSpPr>
        <p:sp>
          <p:nvSpPr>
            <p:cNvPr id="69645" name="Rectangle 15"/>
            <p:cNvSpPr>
              <a:spLocks noChangeArrowheads="1"/>
            </p:cNvSpPr>
            <p:nvPr/>
          </p:nvSpPr>
          <p:spPr bwMode="auto">
            <a:xfrm>
              <a:off x="6011863" y="3422653"/>
              <a:ext cx="1152525" cy="503238"/>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wrap="none" anchor="ctr"/>
            <a:lstStyle/>
            <a:p>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14 17</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9646" name="Text Box 16"/>
            <p:cNvSpPr txBox="1">
              <a:spLocks noChangeArrowheads="1"/>
            </p:cNvSpPr>
            <p:nvPr/>
          </p:nvSpPr>
          <p:spPr bwMode="auto">
            <a:xfrm>
              <a:off x="5435600" y="3497266"/>
              <a:ext cx="647700" cy="368935"/>
            </a:xfrm>
            <a:prstGeom prst="rect">
              <a:avLst/>
            </a:prstGeom>
            <a:noFill/>
            <a:ln w="28575" algn="ctr">
              <a:noFill/>
              <a:miter lim="800000"/>
            </a:ln>
          </p:spPr>
          <p:txBody>
            <a:bodyPr lIns="0" tIns="0" rIns="0" bIns="0">
              <a:spAutoFit/>
            </a:bodyPr>
            <a:lstStyle/>
            <a:p>
              <a:pPr>
                <a:spcBef>
                  <a:spcPct val="50000"/>
                </a:spcBef>
              </a:pPr>
              <a:r>
                <a:rPr kumimoji="0" lang="en-US" altLang="zh-CN" sz="2400" b="1" i="1">
                  <a:latin typeface="微软雅黑" panose="020B0503020204020204" pitchFamily="34" charset="-122"/>
                  <a:ea typeface="微软雅黑" panose="020B0503020204020204" pitchFamily="34" charset="-122"/>
                  <a:cs typeface="Consolas" panose="020B0609020204030204" pitchFamily="49" charset="0"/>
                </a:rPr>
                <a:t>b</a:t>
              </a:r>
              <a:endParaRPr kumimoji="0" lang="en-US" altLang="zh-CN" sz="2400" b="1" i="1">
                <a:latin typeface="微软雅黑" panose="020B0503020204020204" pitchFamily="34" charset="-122"/>
                <a:ea typeface="微软雅黑" panose="020B0503020204020204" pitchFamily="34" charset="-122"/>
                <a:cs typeface="Consolas" panose="020B0609020204030204" pitchFamily="49" charset="0"/>
              </a:endParaRPr>
            </a:p>
          </p:txBody>
        </p:sp>
        <p:sp>
          <p:nvSpPr>
            <p:cNvPr id="69647" name="Rectangle 17"/>
            <p:cNvSpPr>
              <a:spLocks noChangeArrowheads="1"/>
            </p:cNvSpPr>
            <p:nvPr/>
          </p:nvSpPr>
          <p:spPr bwMode="auto">
            <a:xfrm>
              <a:off x="6589713" y="2489203"/>
              <a:ext cx="1152525" cy="503238"/>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wrap="none" anchor="ctr"/>
            <a:lstStyle/>
            <a:p>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13 18</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9648" name="Rectangle 18"/>
            <p:cNvSpPr>
              <a:spLocks noChangeArrowheads="1"/>
            </p:cNvSpPr>
            <p:nvPr/>
          </p:nvSpPr>
          <p:spPr bwMode="auto">
            <a:xfrm>
              <a:off x="7456488" y="3425828"/>
              <a:ext cx="1116040" cy="503238"/>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wrap="none" anchor="ctr"/>
            <a:lstStyle/>
            <a:p>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19 20</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9649" name="Line 19"/>
            <p:cNvSpPr>
              <a:spLocks noChangeShapeType="1"/>
            </p:cNvSpPr>
            <p:nvPr/>
          </p:nvSpPr>
          <p:spPr bwMode="auto">
            <a:xfrm flipH="1">
              <a:off x="6804025" y="2849566"/>
              <a:ext cx="360363" cy="576262"/>
            </a:xfrm>
            <a:prstGeom prst="line">
              <a:avLst/>
            </a:prstGeom>
            <a:noFill/>
            <a:ln w="28575">
              <a:solidFill>
                <a:srgbClr val="9900FF"/>
              </a:solidFill>
              <a:round/>
              <a:tailEnd type="triangle" w="med" len="me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69650" name="Line 20"/>
            <p:cNvSpPr>
              <a:spLocks noChangeShapeType="1"/>
            </p:cNvSpPr>
            <p:nvPr/>
          </p:nvSpPr>
          <p:spPr bwMode="auto">
            <a:xfrm>
              <a:off x="7491412" y="2849566"/>
              <a:ext cx="328635" cy="579434"/>
            </a:xfrm>
            <a:prstGeom prst="line">
              <a:avLst/>
            </a:prstGeom>
            <a:noFill/>
            <a:ln w="28575">
              <a:solidFill>
                <a:srgbClr val="9900FF"/>
              </a:solidFill>
              <a:round/>
              <a:tailEnd type="triangle" w="med" len="me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69653" name="Line 25"/>
            <p:cNvSpPr>
              <a:spLocks noChangeShapeType="1"/>
            </p:cNvSpPr>
            <p:nvPr/>
          </p:nvSpPr>
          <p:spPr bwMode="auto">
            <a:xfrm flipH="1">
              <a:off x="6376988" y="2836866"/>
              <a:ext cx="431800" cy="142875"/>
            </a:xfrm>
            <a:prstGeom prst="line">
              <a:avLst/>
            </a:prstGeom>
            <a:noFill/>
            <a:ln w="28575">
              <a:solidFill>
                <a:srgbClr val="9900FF"/>
              </a:solidFill>
              <a:round/>
              <a:tailEnd type="triangle" w="med" len="me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27" name="右箭头 26"/>
            <p:cNvSpPr/>
            <p:nvPr/>
          </p:nvSpPr>
          <p:spPr>
            <a:xfrm>
              <a:off x="4286248" y="3000372"/>
              <a:ext cx="928694" cy="35719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grpSp>
      <p:sp>
        <p:nvSpPr>
          <p:cNvPr id="25" name="TextBox 24"/>
          <p:cNvSpPr txBox="1"/>
          <p:nvPr/>
        </p:nvSpPr>
        <p:spPr>
          <a:xfrm>
            <a:off x="4590350" y="5261138"/>
            <a:ext cx="2000264" cy="398780"/>
          </a:xfrm>
          <a:prstGeom prst="rect">
            <a:avLst/>
          </a:prstGeom>
          <a:noFill/>
        </p:spPr>
        <p:txBody>
          <a:bodyPr wrap="square" rtlCol="0">
            <a:spAutoFit/>
          </a:bodyPr>
          <a:lstStyle/>
          <a:p>
            <a:r>
              <a:rPr lang="zh-CN" altLang="en-US" sz="20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删除完成</a:t>
            </a:r>
            <a:endParaRPr lang="zh-CN" altLang="en-US" sz="20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132192" y="3571875"/>
            <a:ext cx="3286125" cy="3286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45833E-6 -0.00047 C -0.00169 -0.0044 -0.00325 -0.00834 -0.01211 -0.00047 C -0.02096 0.0074 -0.04583 0.02361 -0.05377 0.04699 C -0.06185 0.07037 -0.05898 0.12037 -0.06042 0.13958 " pathEditMode="relative" rAng="0" ptsTypes="AAAA">
                                      <p:cBhvr>
                                        <p:cTn id="6" dur="2000" fill="hold"/>
                                        <p:tgtEl>
                                          <p:spTgt spid="23"/>
                                        </p:tgtEl>
                                        <p:attrNameLst>
                                          <p:attrName>ppt_x</p:attrName>
                                          <p:attrName>ppt_y</p:attrName>
                                        </p:attrNameLst>
                                      </p:cBhvr>
                                      <p:rCtr x="-3021" y="6759"/>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08333E-6 1.48148E-6 C -0.00143 -0.03935 -0.00273 -0.07871 -0.00833 -0.10185 C -0.01393 -0.125 -0.02357 -0.13195 -0.03333 -0.13889 " pathEditMode="relative" rAng="0" ptsTypes="AAA">
                                      <p:cBhvr>
                                        <p:cTn id="10" dur="2000" fill="hold"/>
                                        <p:tgtEl>
                                          <p:spTgt spid="24"/>
                                        </p:tgtEl>
                                        <p:attrNameLst>
                                          <p:attrName>ppt_x</p:attrName>
                                          <p:attrName>ppt_y</p:attrName>
                                        </p:attrNameLst>
                                      </p:cBhvr>
                                      <p:rCtr x="-1667" y="-6944"/>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4" grpId="0" bldLvl="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0"/>
          <p:cNvSpPr>
            <a:spLocks noChangeArrowheads="1"/>
          </p:cNvSpPr>
          <p:nvPr/>
        </p:nvSpPr>
        <p:spPr bwMode="auto">
          <a:xfrm>
            <a:off x="2821016" y="3444340"/>
            <a:ext cx="1152525" cy="503238"/>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wrap="none" anchor="ctr"/>
          <a:lstStyle/>
          <a:p>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 </a:t>
            </a:r>
            <a:r>
              <a:rPr kumimoji="0"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kumimoji="0" lang="en-US" altLang="zh-CN" sz="20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15</a:t>
            </a:r>
            <a:endParaRPr kumimoji="0" lang="en-US" altLang="zh-CN" sz="20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0660" name="Text Box 21"/>
          <p:cNvSpPr txBox="1">
            <a:spLocks noChangeArrowheads="1"/>
          </p:cNvSpPr>
          <p:nvPr/>
        </p:nvSpPr>
        <p:spPr bwMode="auto">
          <a:xfrm>
            <a:off x="2244753" y="3514190"/>
            <a:ext cx="647700" cy="368935"/>
          </a:xfrm>
          <a:prstGeom prst="rect">
            <a:avLst/>
          </a:prstGeom>
          <a:noFill/>
          <a:ln w="28575" algn="ctr">
            <a:noFill/>
            <a:miter lim="800000"/>
          </a:ln>
        </p:spPr>
        <p:txBody>
          <a:bodyPr lIns="0" tIns="0" rIns="0" bIns="0">
            <a:spAutoFit/>
          </a:bodyPr>
          <a:lstStyle/>
          <a:p>
            <a:pPr>
              <a:spcBef>
                <a:spcPct val="50000"/>
              </a:spcBef>
            </a:pPr>
            <a:r>
              <a:rPr kumimoji="0" lang="en-US" altLang="zh-CN" sz="2400" b="1" i="1">
                <a:latin typeface="微软雅黑" panose="020B0503020204020204" pitchFamily="34" charset="-122"/>
                <a:ea typeface="微软雅黑" panose="020B0503020204020204" pitchFamily="34" charset="-122"/>
                <a:cs typeface="Consolas" panose="020B0609020204030204" pitchFamily="49" charset="0"/>
              </a:rPr>
              <a:t>b</a:t>
            </a:r>
            <a:endParaRPr kumimoji="0" lang="en-US" altLang="zh-CN" sz="2400" b="1" i="1">
              <a:latin typeface="微软雅黑" panose="020B0503020204020204" pitchFamily="34" charset="-122"/>
              <a:ea typeface="微软雅黑" panose="020B0503020204020204" pitchFamily="34" charset="-122"/>
              <a:cs typeface="Consolas" panose="020B0609020204030204" pitchFamily="49" charset="0"/>
            </a:endParaRPr>
          </a:p>
        </p:txBody>
      </p:sp>
      <p:sp>
        <p:nvSpPr>
          <p:cNvPr id="70663" name="Rectangle 24"/>
          <p:cNvSpPr>
            <a:spLocks noChangeArrowheads="1"/>
          </p:cNvSpPr>
          <p:nvPr/>
        </p:nvSpPr>
        <p:spPr bwMode="auto">
          <a:xfrm>
            <a:off x="3528990" y="2501351"/>
            <a:ext cx="1152525" cy="503238"/>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wrap="none" anchor="ctr"/>
          <a:lstStyle/>
          <a:p>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13 17</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0664" name="Rectangle 25"/>
          <p:cNvSpPr>
            <a:spLocks noChangeArrowheads="1"/>
          </p:cNvSpPr>
          <p:nvPr/>
        </p:nvSpPr>
        <p:spPr bwMode="auto">
          <a:xfrm>
            <a:off x="4260879" y="3447515"/>
            <a:ext cx="1152525" cy="503238"/>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wrap="none" anchor="ctr"/>
          <a:lstStyle/>
          <a:p>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18 19</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0665" name="Line 26"/>
          <p:cNvSpPr>
            <a:spLocks noChangeShapeType="1"/>
          </p:cNvSpPr>
          <p:nvPr/>
        </p:nvSpPr>
        <p:spPr bwMode="auto">
          <a:xfrm flipH="1">
            <a:off x="3702078" y="2871253"/>
            <a:ext cx="360362" cy="576262"/>
          </a:xfrm>
          <a:prstGeom prst="line">
            <a:avLst/>
          </a:prstGeom>
          <a:noFill/>
          <a:ln w="28575">
            <a:solidFill>
              <a:srgbClr val="9900FF"/>
            </a:solidFill>
            <a:round/>
            <a:tailEnd type="triangle" w="med" len="me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70666" name="Line 27"/>
          <p:cNvSpPr>
            <a:spLocks noChangeShapeType="1"/>
          </p:cNvSpPr>
          <p:nvPr/>
        </p:nvSpPr>
        <p:spPr bwMode="auto">
          <a:xfrm>
            <a:off x="4405340" y="2871253"/>
            <a:ext cx="215900" cy="576262"/>
          </a:xfrm>
          <a:prstGeom prst="line">
            <a:avLst/>
          </a:prstGeom>
          <a:noFill/>
          <a:ln w="28575">
            <a:solidFill>
              <a:srgbClr val="9900FF"/>
            </a:solidFill>
            <a:round/>
            <a:tailEnd type="triangle" w="med" len="me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70671" name="Text Box 36"/>
          <p:cNvSpPr txBox="1">
            <a:spLocks noChangeArrowheads="1"/>
          </p:cNvSpPr>
          <p:nvPr/>
        </p:nvSpPr>
        <p:spPr bwMode="auto">
          <a:xfrm>
            <a:off x="2244754" y="2150528"/>
            <a:ext cx="1152525" cy="368935"/>
          </a:xfrm>
          <a:prstGeom prst="rect">
            <a:avLst/>
          </a:prstGeom>
          <a:noFill/>
          <a:ln w="28575" algn="ctr">
            <a:noFill/>
            <a:miter lim="800000"/>
          </a:ln>
        </p:spPr>
        <p:txBody>
          <a:bodyPr lIns="0" tIns="0" rIns="0" bIns="0">
            <a:spAutoFit/>
          </a:bodyPr>
          <a:lstStyle/>
          <a:p>
            <a:pPr>
              <a:spcBef>
                <a:spcPct val="50000"/>
              </a:spcBef>
            </a:pPr>
            <a:r>
              <a:rPr lang="en-US" altLang="zh-CN" sz="2400" b="1">
                <a:solidFill>
                  <a:srgbClr val="FF00FF"/>
                </a:solidFill>
                <a:latin typeface="微软雅黑" panose="020B0503020204020204" pitchFamily="34" charset="-122"/>
                <a:ea typeface="微软雅黑" panose="020B0503020204020204" pitchFamily="34" charset="-122"/>
                <a:cs typeface="Consolas" panose="020B0609020204030204" pitchFamily="49" charset="0"/>
              </a:rPr>
              <a:t>Min=2</a:t>
            </a:r>
            <a:endParaRPr lang="en-US" altLang="zh-CN" sz="2400" b="1">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0672" name="Line 37"/>
          <p:cNvSpPr>
            <a:spLocks noChangeShapeType="1"/>
          </p:cNvSpPr>
          <p:nvPr/>
        </p:nvSpPr>
        <p:spPr bwMode="auto">
          <a:xfrm flipH="1">
            <a:off x="3181378" y="2829967"/>
            <a:ext cx="557168" cy="184162"/>
          </a:xfrm>
          <a:prstGeom prst="line">
            <a:avLst/>
          </a:prstGeom>
          <a:noFill/>
          <a:ln w="28575">
            <a:solidFill>
              <a:srgbClr val="9900FF"/>
            </a:solidFill>
            <a:round/>
            <a:tailEnd type="triangle" w="med" len="med"/>
          </a:ln>
        </p:spPr>
        <p:txBody>
          <a:bodyPr wrap="none" anchor="ctr"/>
          <a:lstStyle/>
          <a:p>
            <a:endParaRPr lang="zh-CN" altLang="en-US">
              <a:latin typeface="Consolas" panose="020B0609020204030204" pitchFamily="49" charset="0"/>
              <a:cs typeface="Consolas" panose="020B0609020204030204" pitchFamily="49" charset="0"/>
            </a:endParaRPr>
          </a:p>
        </p:txBody>
      </p:sp>
      <p:grpSp>
        <p:nvGrpSpPr>
          <p:cNvPr id="2" name="组合 27"/>
          <p:cNvGrpSpPr/>
          <p:nvPr/>
        </p:nvGrpSpPr>
        <p:grpSpPr>
          <a:xfrm>
            <a:off x="2738415" y="2492896"/>
            <a:ext cx="3538589" cy="1649412"/>
            <a:chOff x="1214414" y="3119452"/>
            <a:chExt cx="3538589" cy="1649412"/>
          </a:xfrm>
        </p:grpSpPr>
        <p:sp>
          <p:nvSpPr>
            <p:cNvPr id="70674" name="Freeform 40"/>
            <p:cNvSpPr/>
            <p:nvPr/>
          </p:nvSpPr>
          <p:spPr bwMode="auto">
            <a:xfrm>
              <a:off x="1214414" y="3119452"/>
              <a:ext cx="3019425" cy="1649412"/>
            </a:xfrm>
            <a:custGeom>
              <a:avLst/>
              <a:gdLst>
                <a:gd name="T0" fmla="*/ 427 w 1902"/>
                <a:gd name="T1" fmla="*/ 1013 h 1039"/>
                <a:gd name="T2" fmla="*/ 1418 w 1902"/>
                <a:gd name="T3" fmla="*/ 1017 h 1039"/>
                <a:gd name="T4" fmla="*/ 1827 w 1902"/>
                <a:gd name="T5" fmla="*/ 880 h 1039"/>
                <a:gd name="T6" fmla="*/ 1871 w 1902"/>
                <a:gd name="T7" fmla="*/ 833 h 1039"/>
                <a:gd name="T8" fmla="*/ 1895 w 1902"/>
                <a:gd name="T9" fmla="*/ 761 h 1039"/>
                <a:gd name="T10" fmla="*/ 1879 w 1902"/>
                <a:gd name="T11" fmla="*/ 681 h 1039"/>
                <a:gd name="T12" fmla="*/ 1771 w 1902"/>
                <a:gd name="T13" fmla="*/ 541 h 1039"/>
                <a:gd name="T14" fmla="*/ 1835 w 1902"/>
                <a:gd name="T15" fmla="*/ 589 h 1039"/>
                <a:gd name="T16" fmla="*/ 1667 w 1902"/>
                <a:gd name="T17" fmla="*/ 453 h 1039"/>
                <a:gd name="T18" fmla="*/ 1831 w 1902"/>
                <a:gd name="T19" fmla="*/ 577 h 1039"/>
                <a:gd name="T20" fmla="*/ 1328 w 1902"/>
                <a:gd name="T21" fmla="*/ 200 h 1039"/>
                <a:gd name="T22" fmla="*/ 1056 w 1902"/>
                <a:gd name="T23" fmla="*/ 19 h 1039"/>
                <a:gd name="T24" fmla="*/ 891 w 1902"/>
                <a:gd name="T25" fmla="*/ 85 h 1039"/>
                <a:gd name="T26" fmla="*/ 691 w 1902"/>
                <a:gd name="T27" fmla="*/ 345 h 1039"/>
                <a:gd name="T28" fmla="*/ 239 w 1902"/>
                <a:gd name="T29" fmla="*/ 472 h 1039"/>
                <a:gd name="T30" fmla="*/ 55 w 1902"/>
                <a:gd name="T31" fmla="*/ 573 h 1039"/>
                <a:gd name="T32" fmla="*/ 3 w 1902"/>
                <a:gd name="T33" fmla="*/ 785 h 1039"/>
                <a:gd name="T34" fmla="*/ 71 w 1902"/>
                <a:gd name="T35" fmla="*/ 969 h 1039"/>
                <a:gd name="T36" fmla="*/ 247 w 1902"/>
                <a:gd name="T37" fmla="*/ 989 h 1039"/>
                <a:gd name="T38" fmla="*/ 427 w 1902"/>
                <a:gd name="T39" fmla="*/ 1013 h 103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02"/>
                <a:gd name="T61" fmla="*/ 0 h 1039"/>
                <a:gd name="T62" fmla="*/ 1902 w 1902"/>
                <a:gd name="T63" fmla="*/ 1039 h 103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02" h="1039">
                  <a:moveTo>
                    <a:pt x="427" y="1013"/>
                  </a:moveTo>
                  <a:cubicBezTo>
                    <a:pt x="622" y="1018"/>
                    <a:pt x="1185" y="1039"/>
                    <a:pt x="1418" y="1017"/>
                  </a:cubicBezTo>
                  <a:cubicBezTo>
                    <a:pt x="1651" y="995"/>
                    <a:pt x="1752" y="911"/>
                    <a:pt x="1827" y="880"/>
                  </a:cubicBezTo>
                  <a:cubicBezTo>
                    <a:pt x="1902" y="849"/>
                    <a:pt x="1860" y="853"/>
                    <a:pt x="1871" y="833"/>
                  </a:cubicBezTo>
                  <a:cubicBezTo>
                    <a:pt x="1882" y="813"/>
                    <a:pt x="1894" y="786"/>
                    <a:pt x="1895" y="761"/>
                  </a:cubicBezTo>
                  <a:cubicBezTo>
                    <a:pt x="1896" y="736"/>
                    <a:pt x="1900" y="718"/>
                    <a:pt x="1879" y="681"/>
                  </a:cubicBezTo>
                  <a:cubicBezTo>
                    <a:pt x="1858" y="644"/>
                    <a:pt x="1859" y="645"/>
                    <a:pt x="1771" y="541"/>
                  </a:cubicBezTo>
                  <a:cubicBezTo>
                    <a:pt x="1683" y="437"/>
                    <a:pt x="1852" y="604"/>
                    <a:pt x="1835" y="589"/>
                  </a:cubicBezTo>
                  <a:cubicBezTo>
                    <a:pt x="1818" y="574"/>
                    <a:pt x="1668" y="455"/>
                    <a:pt x="1667" y="453"/>
                  </a:cubicBezTo>
                  <a:cubicBezTo>
                    <a:pt x="1666" y="451"/>
                    <a:pt x="1888" y="619"/>
                    <a:pt x="1831" y="577"/>
                  </a:cubicBezTo>
                  <a:cubicBezTo>
                    <a:pt x="1774" y="535"/>
                    <a:pt x="1457" y="293"/>
                    <a:pt x="1328" y="200"/>
                  </a:cubicBezTo>
                  <a:cubicBezTo>
                    <a:pt x="1199" y="107"/>
                    <a:pt x="1129" y="38"/>
                    <a:pt x="1056" y="19"/>
                  </a:cubicBezTo>
                  <a:cubicBezTo>
                    <a:pt x="983" y="0"/>
                    <a:pt x="952" y="31"/>
                    <a:pt x="891" y="85"/>
                  </a:cubicBezTo>
                  <a:cubicBezTo>
                    <a:pt x="830" y="139"/>
                    <a:pt x="800" y="281"/>
                    <a:pt x="691" y="345"/>
                  </a:cubicBezTo>
                  <a:cubicBezTo>
                    <a:pt x="582" y="409"/>
                    <a:pt x="345" y="434"/>
                    <a:pt x="239" y="472"/>
                  </a:cubicBezTo>
                  <a:cubicBezTo>
                    <a:pt x="133" y="510"/>
                    <a:pt x="94" y="521"/>
                    <a:pt x="55" y="573"/>
                  </a:cubicBezTo>
                  <a:cubicBezTo>
                    <a:pt x="16" y="625"/>
                    <a:pt x="0" y="719"/>
                    <a:pt x="3" y="785"/>
                  </a:cubicBezTo>
                  <a:cubicBezTo>
                    <a:pt x="6" y="851"/>
                    <a:pt x="30" y="935"/>
                    <a:pt x="71" y="969"/>
                  </a:cubicBezTo>
                  <a:cubicBezTo>
                    <a:pt x="112" y="1003"/>
                    <a:pt x="188" y="982"/>
                    <a:pt x="247" y="989"/>
                  </a:cubicBezTo>
                  <a:cubicBezTo>
                    <a:pt x="306" y="996"/>
                    <a:pt x="232" y="1008"/>
                    <a:pt x="427" y="1013"/>
                  </a:cubicBezTo>
                  <a:close/>
                </a:path>
              </a:pathLst>
            </a:custGeom>
            <a:solidFill>
              <a:srgbClr val="FFFFFF">
                <a:alpha val="0"/>
              </a:srgbClr>
            </a:solidFill>
            <a:ln w="28575">
              <a:solidFill>
                <a:srgbClr val="9900FF"/>
              </a:solidFill>
              <a:prstDash val="sysDot"/>
              <a:round/>
            </a:ln>
          </p:spPr>
          <p:txBody>
            <a:bodyPr wrap="none" anchor="ctr"/>
            <a:lstStyle/>
            <a:p>
              <a:endParaRPr lang="zh-CN" altLang="en-US" dirty="0">
                <a:latin typeface="Consolas" panose="020B0609020204030204" pitchFamily="49" charset="0"/>
                <a:cs typeface="Consolas" panose="020B0609020204030204" pitchFamily="49" charset="0"/>
              </a:endParaRPr>
            </a:p>
          </p:txBody>
        </p:sp>
        <p:sp>
          <p:nvSpPr>
            <p:cNvPr id="70675" name="Line 41"/>
            <p:cNvSpPr>
              <a:spLocks noChangeShapeType="1"/>
            </p:cNvSpPr>
            <p:nvPr/>
          </p:nvSpPr>
          <p:spPr bwMode="auto">
            <a:xfrm flipH="1">
              <a:off x="3889402" y="3599398"/>
              <a:ext cx="182531" cy="166158"/>
            </a:xfrm>
            <a:prstGeom prst="line">
              <a:avLst/>
            </a:prstGeom>
            <a:noFill/>
            <a:ln w="28575">
              <a:solidFill>
                <a:schemeClr val="tx2"/>
              </a:solidFill>
              <a:round/>
              <a:tailEnd type="triangle" w="med" len="me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70676" name="Text Box 42"/>
            <p:cNvSpPr txBox="1">
              <a:spLocks noChangeArrowheads="1"/>
            </p:cNvSpPr>
            <p:nvPr/>
          </p:nvSpPr>
          <p:spPr bwMode="auto">
            <a:xfrm>
              <a:off x="3960840" y="3313646"/>
              <a:ext cx="792163" cy="307340"/>
            </a:xfrm>
            <a:prstGeom prst="rect">
              <a:avLst/>
            </a:prstGeom>
            <a:noFill/>
            <a:ln w="28575" algn="ctr">
              <a:noFill/>
              <a:miter lim="800000"/>
            </a:ln>
          </p:spPr>
          <p:txBody>
            <a:bodyPr lIns="0" tIns="0" rIns="0" bIns="0">
              <a:spAutoFit/>
            </a:bodyPr>
            <a:lstStyle/>
            <a:p>
              <a:pPr>
                <a:spcBef>
                  <a:spcPct val="50000"/>
                </a:spcBef>
              </a:pPr>
              <a:r>
                <a:rPr kumimoji="0" lang="zh-CN" altLang="en-US" sz="2000" b="1" dirty="0">
                  <a:latin typeface="微软雅黑" panose="020B0503020204020204" pitchFamily="34" charset="-122"/>
                  <a:ea typeface="微软雅黑" panose="020B0503020204020204" pitchFamily="34" charset="-122"/>
                  <a:cs typeface="Consolas" panose="020B0609020204030204" pitchFamily="49" charset="0"/>
                </a:rPr>
                <a:t>合并</a:t>
              </a:r>
              <a:endParaRPr kumimoji="0" lang="zh-CN" altLang="en-US" sz="2000" b="1" dirty="0">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22" name="Text Box 2"/>
          <p:cNvSpPr txBox="1">
            <a:spLocks noChangeArrowheads="1"/>
          </p:cNvSpPr>
          <p:nvPr/>
        </p:nvSpPr>
        <p:spPr bwMode="auto">
          <a:xfrm>
            <a:off x="263352" y="1029950"/>
            <a:ext cx="11521280" cy="85661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a:spAutoFit/>
          </a:bodyPr>
          <a:lstStyle/>
          <a:p>
            <a:pPr algn="just" fontAlgn="ctr">
              <a:lnSpc>
                <a:spcPts val="2500"/>
              </a:lnSpc>
              <a:spcBef>
                <a:spcPts val="0"/>
              </a:spcBef>
            </a:pPr>
            <a:r>
              <a:rPr lang="zh-CN" altLang="en-US" sz="2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假如</a:t>
            </a:r>
            <a:r>
              <a:rPr lang="en-US" altLang="zh-CN" sz="28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结点的关键字个数等于</a:t>
            </a:r>
            <a:r>
              <a:rPr lang="en-US" altLang="zh-CN" sz="28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Min</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，说明删去关键字后该结点将不满足</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树的定义。若</a:t>
            </a:r>
            <a:r>
              <a:rPr lang="zh-CN" altLang="en-US" sz="2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不能从兄弟结点借</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3" name="Text Box 7"/>
          <p:cNvSpPr txBox="1">
            <a:spLocks noChangeArrowheads="1"/>
          </p:cNvSpPr>
          <p:nvPr/>
        </p:nvSpPr>
        <p:spPr bwMode="auto">
          <a:xfrm>
            <a:off x="3006712" y="4258727"/>
            <a:ext cx="1223963" cy="276860"/>
          </a:xfrm>
          <a:prstGeom prst="rect">
            <a:avLst/>
          </a:prstGeom>
          <a:noFill/>
          <a:ln w="28575" algn="ctr">
            <a:noFill/>
            <a:miter lim="800000"/>
          </a:ln>
        </p:spPr>
        <p:txBody>
          <a:bodyPr lIns="0" tIns="0" rIns="0" bIns="0">
            <a:spAutoFit/>
          </a:bodyPr>
          <a:lstStyle/>
          <a:p>
            <a:pPr>
              <a:spcBef>
                <a:spcPct val="50000"/>
              </a:spcBef>
            </a:pP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删除</a:t>
            </a:r>
            <a:r>
              <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15</a:t>
            </a:r>
            <a:endPar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4" name="直接箭头连接符 23"/>
          <p:cNvCxnSpPr/>
          <p:nvPr/>
        </p:nvCxnSpPr>
        <p:spPr>
          <a:xfrm rot="16200000" flipV="1">
            <a:off x="3524239" y="4115850"/>
            <a:ext cx="28575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 name="组合 29"/>
          <p:cNvGrpSpPr/>
          <p:nvPr/>
        </p:nvGrpSpPr>
        <p:grpSpPr>
          <a:xfrm>
            <a:off x="7381884" y="2352120"/>
            <a:ext cx="2786082" cy="2049482"/>
            <a:chOff x="5857884" y="2093898"/>
            <a:chExt cx="2786082" cy="2049482"/>
          </a:xfrm>
        </p:grpSpPr>
        <p:sp>
          <p:nvSpPr>
            <p:cNvPr id="70667" name="Text Box 31"/>
            <p:cNvSpPr txBox="1">
              <a:spLocks noChangeArrowheads="1"/>
            </p:cNvSpPr>
            <p:nvPr/>
          </p:nvSpPr>
          <p:spPr bwMode="auto">
            <a:xfrm>
              <a:off x="6289684" y="3711580"/>
              <a:ext cx="647700" cy="368935"/>
            </a:xfrm>
            <a:prstGeom prst="rect">
              <a:avLst/>
            </a:prstGeom>
            <a:noFill/>
            <a:ln w="28575" algn="ctr">
              <a:noFill/>
              <a:miter lim="800000"/>
            </a:ln>
          </p:spPr>
          <p:txBody>
            <a:bodyPr lIns="0" tIns="0" rIns="0" bIns="0">
              <a:spAutoFit/>
            </a:bodyPr>
            <a:lstStyle/>
            <a:p>
              <a:pPr>
                <a:spcBef>
                  <a:spcPct val="50000"/>
                </a:spcBef>
              </a:pPr>
              <a:r>
                <a:rPr kumimoji="0" lang="en-US" altLang="zh-CN" sz="2400" b="1" i="1">
                  <a:latin typeface="微软雅黑" panose="020B0503020204020204" pitchFamily="34" charset="-122"/>
                  <a:ea typeface="微软雅黑" panose="020B0503020204020204" pitchFamily="34" charset="-122"/>
                  <a:cs typeface="Consolas" panose="020B0609020204030204" pitchFamily="49" charset="0"/>
                </a:rPr>
                <a:t>b</a:t>
              </a:r>
              <a:endParaRPr kumimoji="0" lang="en-US" altLang="zh-CN" sz="2400" b="1" i="1">
                <a:latin typeface="微软雅黑" panose="020B0503020204020204" pitchFamily="34" charset="-122"/>
                <a:ea typeface="微软雅黑" panose="020B0503020204020204" pitchFamily="34" charset="-122"/>
                <a:cs typeface="Consolas" panose="020B0609020204030204" pitchFamily="49" charset="0"/>
              </a:endParaRPr>
            </a:p>
          </p:txBody>
        </p:sp>
        <p:sp>
          <p:nvSpPr>
            <p:cNvPr id="70668" name="Rectangle 32"/>
            <p:cNvSpPr>
              <a:spLocks noChangeArrowheads="1"/>
            </p:cNvSpPr>
            <p:nvPr/>
          </p:nvSpPr>
          <p:spPr bwMode="auto">
            <a:xfrm>
              <a:off x="6146809" y="2703517"/>
              <a:ext cx="1152525" cy="503238"/>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wrap="none" anchor="ctr"/>
            <a:lstStyle/>
            <a:p>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  </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0669" name="Rectangle 33"/>
            <p:cNvSpPr>
              <a:spLocks noChangeArrowheads="1"/>
            </p:cNvSpPr>
            <p:nvPr/>
          </p:nvSpPr>
          <p:spPr bwMode="auto">
            <a:xfrm>
              <a:off x="6865946" y="3640142"/>
              <a:ext cx="1778020" cy="503238"/>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wrap="none" anchor="ctr"/>
            <a:lstStyle/>
            <a:p>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14 17 19 20</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0670" name="Line 35"/>
            <p:cNvSpPr>
              <a:spLocks noChangeShapeType="1"/>
            </p:cNvSpPr>
            <p:nvPr/>
          </p:nvSpPr>
          <p:spPr bwMode="auto">
            <a:xfrm>
              <a:off x="6881810" y="3094030"/>
              <a:ext cx="420699" cy="546112"/>
            </a:xfrm>
            <a:prstGeom prst="line">
              <a:avLst/>
            </a:prstGeom>
            <a:noFill/>
            <a:ln w="28575">
              <a:solidFill>
                <a:srgbClr val="9900FF"/>
              </a:solidFill>
              <a:round/>
              <a:tailEnd type="triangle" w="med" len="me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70673" name="Line 38"/>
            <p:cNvSpPr>
              <a:spLocks noChangeShapeType="1"/>
            </p:cNvSpPr>
            <p:nvPr/>
          </p:nvSpPr>
          <p:spPr bwMode="auto">
            <a:xfrm flipH="1">
              <a:off x="5857884" y="3000372"/>
              <a:ext cx="571504" cy="231783"/>
            </a:xfrm>
            <a:prstGeom prst="line">
              <a:avLst/>
            </a:prstGeom>
            <a:noFill/>
            <a:ln w="28575">
              <a:solidFill>
                <a:srgbClr val="9900FF"/>
              </a:solidFill>
              <a:round/>
              <a:tailEnd type="triangle" w="med" len="me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25" name="TextBox 24"/>
            <p:cNvSpPr txBox="1"/>
            <p:nvPr/>
          </p:nvSpPr>
          <p:spPr>
            <a:xfrm>
              <a:off x="6596058" y="2093898"/>
              <a:ext cx="2000264" cy="368300"/>
            </a:xfrm>
            <a:prstGeom prst="rect">
              <a:avLst/>
            </a:prstGeom>
            <a:noFill/>
          </p:spPr>
          <p:txBody>
            <a:bodyPr wrap="square" rtlCol="0">
              <a:spAutoFit/>
            </a:bodyPr>
            <a:lstStyle/>
            <a:p>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减少</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个关键字</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7" name="直接箭头连接符 26"/>
            <p:cNvCxnSpPr>
              <a:stCxn id="25" idx="2"/>
            </p:cNvCxnSpPr>
            <p:nvPr/>
          </p:nvCxnSpPr>
          <p:spPr>
            <a:xfrm rot="5400000">
              <a:off x="7351593" y="2420170"/>
              <a:ext cx="202172" cy="28575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9" name="右箭头 28"/>
          <p:cNvSpPr/>
          <p:nvPr/>
        </p:nvSpPr>
        <p:spPr>
          <a:xfrm>
            <a:off x="6381752" y="3258594"/>
            <a:ext cx="714380" cy="28575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26" name="TextBox 25"/>
          <p:cNvSpPr txBox="1"/>
          <p:nvPr/>
        </p:nvSpPr>
        <p:spPr>
          <a:xfrm>
            <a:off x="5310182" y="4973106"/>
            <a:ext cx="2000264" cy="398780"/>
          </a:xfrm>
          <a:prstGeom prst="rect">
            <a:avLst/>
          </a:prstGeom>
          <a:noFill/>
        </p:spPr>
        <p:txBody>
          <a:bodyPr wrap="square" rtlCol="0">
            <a:spAutoFit/>
          </a:bodyPr>
          <a:lstStyle/>
          <a:p>
            <a:r>
              <a:rPr lang="zh-CN" altLang="en-US" sz="2000" b="1">
                <a:solidFill>
                  <a:srgbClr val="FF00FF"/>
                </a:solidFill>
                <a:latin typeface="微软雅黑" panose="020B0503020204020204" pitchFamily="34" charset="-122"/>
                <a:ea typeface="微软雅黑" panose="020B0503020204020204" pitchFamily="34" charset="-122"/>
                <a:cs typeface="Consolas" panose="020B0609020204030204" pitchFamily="49" charset="0"/>
              </a:rPr>
              <a:t>删除完成</a:t>
            </a:r>
            <a:endParaRPr lang="zh-CN" altLang="en-US" sz="20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6" name="Text Box 47"/>
          <p:cNvSpPr txBox="1">
            <a:spLocks noChangeArrowheads="1"/>
          </p:cNvSpPr>
          <p:nvPr/>
        </p:nvSpPr>
        <p:spPr bwMode="auto">
          <a:xfrm>
            <a:off x="335360" y="945201"/>
            <a:ext cx="11665296" cy="1210945"/>
          </a:xfrm>
          <a:prstGeom prst="rect">
            <a:avLst/>
          </a:prstGeom>
          <a:noFill/>
          <a:ln w="9525">
            <a:noFill/>
            <a:miter lim="800000"/>
          </a:ln>
        </p:spPr>
        <p:txBody>
          <a:bodyPr wrap="square">
            <a:spAutoFit/>
          </a:bodyPr>
          <a:lstStyle/>
          <a:p>
            <a:pPr algn="just" fontAlgn="ctr">
              <a:lnSpc>
                <a:spcPct val="130000"/>
              </a:lnSpc>
              <a:spcBef>
                <a:spcPct val="50000"/>
              </a:spcBef>
            </a:pPr>
            <a:r>
              <a:rPr lang="en-US" altLang="zh-CN" sz="2800" b="1" dirty="0">
                <a:latin typeface="微软雅黑" panose="020B0503020204020204" pitchFamily="34" charset="-122"/>
                <a:ea typeface="微软雅黑" panose="020B0503020204020204" pitchFamily="34" charset="-122"/>
                <a:cs typeface="Consolas" panose="020B0609020204030204" pitchFamily="49" charset="0"/>
              </a:rPr>
              <a:t>【</a:t>
            </a:r>
            <a:r>
              <a:rPr lang="zh-CN" altLang="en-US" sz="2800" b="1" dirty="0">
                <a:latin typeface="微软雅黑" panose="020B0503020204020204" pitchFamily="34" charset="-122"/>
                <a:ea typeface="微软雅黑" panose="020B0503020204020204" pitchFamily="34" charset="-122"/>
                <a:cs typeface="Consolas" panose="020B0609020204030204" pitchFamily="49" charset="0"/>
              </a:rPr>
              <a:t>例</a:t>
            </a:r>
            <a:r>
              <a:rPr lang="en-US" altLang="zh-CN" sz="2800" b="1" dirty="0">
                <a:latin typeface="微软雅黑" panose="020B0503020204020204" pitchFamily="34" charset="-122"/>
                <a:ea typeface="微软雅黑" panose="020B0503020204020204" pitchFamily="34" charset="-122"/>
                <a:cs typeface="Consolas" panose="020B0609020204030204" pitchFamily="49" charset="0"/>
              </a:rPr>
              <a:t>9.8】</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对于前例生成的</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树，给出删除</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15</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等</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个关键字的过程。</a:t>
            </a:r>
            <a:endPar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1727" name="Text Box 48"/>
          <p:cNvSpPr txBox="1">
            <a:spLocks noChangeArrowheads="1"/>
          </p:cNvSpPr>
          <p:nvPr/>
        </p:nvSpPr>
        <p:spPr bwMode="auto">
          <a:xfrm>
            <a:off x="1846389" y="2305943"/>
            <a:ext cx="1152525" cy="307340"/>
          </a:xfrm>
          <a:prstGeom prst="rect">
            <a:avLst/>
          </a:prstGeom>
          <a:noFill/>
          <a:ln w="28575" algn="ctr">
            <a:noFill/>
            <a:miter lim="800000"/>
          </a:ln>
        </p:spPr>
        <p:txBody>
          <a:bodyPr lIns="0" tIns="0" rIns="0" bIns="0">
            <a:spAutoFit/>
          </a:bodyPr>
          <a:lstStyle/>
          <a:p>
            <a:pPr>
              <a:spcBef>
                <a:spcPct val="50000"/>
              </a:spcBef>
            </a:pPr>
            <a:r>
              <a:rPr lang="en-US" altLang="zh-CN" sz="20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Min=2</a:t>
            </a:r>
            <a:endParaRPr lang="en-US" altLang="zh-CN" sz="20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8" name="TextBox 67"/>
          <p:cNvSpPr txBox="1"/>
          <p:nvPr/>
        </p:nvSpPr>
        <p:spPr>
          <a:xfrm>
            <a:off x="3489462" y="2305942"/>
            <a:ext cx="857256" cy="368300"/>
          </a:xfrm>
          <a:prstGeom prst="rect">
            <a:avLst/>
          </a:prstGeom>
          <a:noFill/>
        </p:spPr>
        <p:txBody>
          <a:bodyPr wrap="square" rtlCol="0">
            <a:spAutoFit/>
          </a:bodyPr>
          <a:lstStyle/>
          <a:p>
            <a:pPr algn="l"/>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删除：</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9" name="TextBox 68"/>
          <p:cNvSpPr txBox="1"/>
          <p:nvPr/>
        </p:nvSpPr>
        <p:spPr>
          <a:xfrm>
            <a:off x="4561032" y="2305148"/>
            <a:ext cx="428628" cy="368935"/>
          </a:xfrm>
          <a:prstGeom prst="rect">
            <a:avLst/>
          </a:prstGeom>
          <a:noFill/>
        </p:spPr>
        <p:txBody>
          <a:bodyPr wrap="square" lIns="0" tIns="0" rIns="0" bIns="0" rtlCol="0">
            <a:spAutoFit/>
          </a:bodyPr>
          <a:lstStyle/>
          <a:p>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a:t>
            </a:r>
            <a:endPar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70" name="直接箭头连接符 69"/>
          <p:cNvCxnSpPr/>
          <p:nvPr/>
        </p:nvCxnSpPr>
        <p:spPr>
          <a:xfrm rot="5400000" flipH="1" flipV="1">
            <a:off x="4609451" y="2853633"/>
            <a:ext cx="357984" cy="794"/>
          </a:xfrm>
          <a:prstGeom prst="straightConnector1">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3489462" y="4306206"/>
            <a:ext cx="785818"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3  6</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7" name="直接箭头连接符 26"/>
          <p:cNvCxnSpPr/>
          <p:nvPr/>
        </p:nvCxnSpPr>
        <p:spPr>
          <a:xfrm rot="10800000" flipV="1">
            <a:off x="2180561" y="4650696"/>
            <a:ext cx="1464479"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30" idx="0"/>
          </p:cNvCxnSpPr>
          <p:nvPr/>
        </p:nvCxnSpPr>
        <p:spPr>
          <a:xfrm rot="16200000" flipH="1">
            <a:off x="3862130" y="4928907"/>
            <a:ext cx="790580" cy="2500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2775082" y="5449214"/>
            <a:ext cx="85725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4  5</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0" name="矩形 29"/>
          <p:cNvSpPr/>
          <p:nvPr/>
        </p:nvSpPr>
        <p:spPr>
          <a:xfrm>
            <a:off x="3846652" y="5449214"/>
            <a:ext cx="1071570" cy="50006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a:solidFill>
                  <a:srgbClr val="3333FF"/>
                </a:solidFill>
                <a:latin typeface="微软雅黑" panose="020B0503020204020204" pitchFamily="34" charset="-122"/>
                <a:ea typeface="微软雅黑" panose="020B0503020204020204" pitchFamily="34" charset="-122"/>
                <a:cs typeface="Consolas" panose="020B0609020204030204" pitchFamily="49" charset="0"/>
              </a:rPr>
              <a:t>7 </a:t>
            </a:r>
            <a:r>
              <a:rPr lang="en-US" altLang="zh-CN" sz="2000" b="1">
                <a:solidFill>
                  <a:srgbClr val="FF0000"/>
                </a:solidFill>
                <a:latin typeface="微软雅黑" panose="020B0503020204020204" pitchFamily="34" charset="-122"/>
                <a:ea typeface="微软雅黑" panose="020B0503020204020204" pitchFamily="34" charset="-122"/>
                <a:cs typeface="Consolas" panose="020B0609020204030204" pitchFamily="49" charset="0"/>
              </a:rPr>
              <a:t>8</a:t>
            </a:r>
            <a:r>
              <a:rPr lang="en-US" altLang="zh-CN" sz="2000" b="1">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9</a:t>
            </a:r>
            <a:endParaRPr lang="zh-CN" altLang="en-US"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1" name="矩形 30"/>
          <p:cNvSpPr/>
          <p:nvPr/>
        </p:nvSpPr>
        <p:spPr>
          <a:xfrm>
            <a:off x="1703512" y="5449214"/>
            <a:ext cx="92869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1  2 </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2" name="直接箭头连接符 31"/>
          <p:cNvCxnSpPr>
            <a:endCxn id="29" idx="0"/>
          </p:cNvCxnSpPr>
          <p:nvPr/>
        </p:nvCxnSpPr>
        <p:spPr>
          <a:xfrm rot="5400000">
            <a:off x="3151722" y="4718562"/>
            <a:ext cx="782641" cy="6786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275412" y="5449214"/>
            <a:ext cx="92869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11 12 </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4" name="矩形 33"/>
          <p:cNvSpPr/>
          <p:nvPr/>
        </p:nvSpPr>
        <p:spPr>
          <a:xfrm>
            <a:off x="6489858" y="5449214"/>
            <a:ext cx="92869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14 15</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 name="矩形 34"/>
          <p:cNvSpPr/>
          <p:nvPr/>
        </p:nvSpPr>
        <p:spPr>
          <a:xfrm>
            <a:off x="7704304" y="5449214"/>
            <a:ext cx="164307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17 18 19 20</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6" name="矩形 35"/>
          <p:cNvSpPr/>
          <p:nvPr/>
        </p:nvSpPr>
        <p:spPr>
          <a:xfrm>
            <a:off x="4918222" y="3377512"/>
            <a:ext cx="85725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7" name="矩形 36"/>
          <p:cNvSpPr/>
          <p:nvPr/>
        </p:nvSpPr>
        <p:spPr>
          <a:xfrm>
            <a:off x="6204106" y="4306206"/>
            <a:ext cx="107157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13  16</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8" name="直接箭头连接符 37"/>
          <p:cNvCxnSpPr/>
          <p:nvPr/>
        </p:nvCxnSpPr>
        <p:spPr>
          <a:xfrm rot="5400000">
            <a:off x="5686212" y="4737644"/>
            <a:ext cx="785818" cy="63732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34" idx="0"/>
          </p:cNvCxnSpPr>
          <p:nvPr/>
        </p:nvCxnSpPr>
        <p:spPr>
          <a:xfrm rot="16200000" flipH="1">
            <a:off x="6446598" y="4941607"/>
            <a:ext cx="785818" cy="22939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endCxn id="35" idx="0"/>
          </p:cNvCxnSpPr>
          <p:nvPr/>
        </p:nvCxnSpPr>
        <p:spPr>
          <a:xfrm>
            <a:off x="7061363" y="4663396"/>
            <a:ext cx="1464479"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endCxn id="26" idx="0"/>
          </p:cNvCxnSpPr>
          <p:nvPr/>
        </p:nvCxnSpPr>
        <p:spPr>
          <a:xfrm rot="10800000" flipV="1">
            <a:off x="3882373" y="3734702"/>
            <a:ext cx="1178727" cy="57150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endCxn id="37" idx="0"/>
          </p:cNvCxnSpPr>
          <p:nvPr/>
        </p:nvCxnSpPr>
        <p:spPr>
          <a:xfrm>
            <a:off x="5569103" y="3714064"/>
            <a:ext cx="1170789" cy="59214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3846652" y="5449214"/>
            <a:ext cx="107157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7   9</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89244" y="1654356"/>
            <a:ext cx="4119415" cy="411941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grpId="0" nodeType="clickEffect">
                                  <p:stCondLst>
                                    <p:cond delay="0"/>
                                  </p:stCondLst>
                                  <p:childTnLst>
                                    <p:animEffect transition="out" filter="fade">
                                      <p:cBhvr>
                                        <p:cTn id="12" dur="500" tmFilter="0, 0; .2, .5; .8, .5; 1, 0"/>
                                        <p:tgtEl>
                                          <p:spTgt spid="30"/>
                                        </p:tgtEl>
                                      </p:cBhvr>
                                    </p:animEffect>
                                    <p:animScale>
                                      <p:cBhvr>
                                        <p:cTn id="13" dur="250" autoRev="1" fill="hold"/>
                                        <p:tgtEl>
                                          <p:spTgt spid="30"/>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30" grpId="0" animBg="1"/>
      <p:bldP spid="4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335360" y="2365452"/>
            <a:ext cx="8684469" cy="3439160"/>
          </a:xfrm>
          <a:prstGeom prst="rect">
            <a:avLst/>
          </a:prstGeom>
          <a:solidFill>
            <a:schemeClr val="accent6">
              <a:lumMod val="20000"/>
              <a:lumOff val="80000"/>
            </a:schemeClr>
          </a:solidFill>
          <a:ln>
            <a:noFill/>
          </a:ln>
          <a:effectLst/>
          <a:scene3d>
            <a:camera prst="orthographicFront">
              <a:rot lat="0" lon="0" rev="0"/>
            </a:camera>
            <a:lightRig rig="chilly" dir="t">
              <a:rot lat="0" lon="0" rev="18480000"/>
            </a:lightRig>
          </a:scene3d>
          <a:sp3d prstMaterial="clear">
            <a:bevelT h="63500"/>
          </a:sp3d>
        </p:spPr>
        <p:style>
          <a:lnRef idx="1">
            <a:schemeClr val="accent3"/>
          </a:lnRef>
          <a:fillRef idx="2">
            <a:schemeClr val="accent3"/>
          </a:fillRef>
          <a:effectRef idx="1">
            <a:schemeClr val="accent3"/>
          </a:effectRef>
          <a:fontRef idx="minor">
            <a:schemeClr val="dk1"/>
          </a:fontRef>
        </p:style>
        <p:txBody>
          <a:bodyPr wrap="square" lIns="180000" tIns="180000" bIns="144000">
            <a:spAutoFit/>
          </a:bodyPr>
          <a:lstStyle/>
          <a:p>
            <a:pPr algn="just">
              <a:lnSpc>
                <a:spcPts val="2700"/>
              </a:lnSpc>
              <a:spcBef>
                <a:spcPts val="0"/>
              </a:spcBef>
            </a:pP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BSTNode</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rgbClr val="FF0000"/>
                </a:solidFill>
                <a:latin typeface="微软雅黑" panose="020B0503020204020204" pitchFamily="34" charset="-122"/>
                <a:ea typeface="微软雅黑" panose="020B0503020204020204" pitchFamily="34" charset="-122"/>
                <a:cs typeface="Consolas" panose="020B0609020204030204" pitchFamily="49" charset="0"/>
              </a:rPr>
              <a:t>CreatBST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KeyType</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n) </a:t>
            </a:r>
            <a:r>
              <a:rPr lang="en-US" altLang="zh-CN" sz="2000" b="1" dirty="0">
                <a:solidFill>
                  <a:srgbClr val="00B05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b="1" dirty="0">
                <a:solidFill>
                  <a:srgbClr val="00B050"/>
                </a:solidFill>
                <a:latin typeface="微软雅黑" panose="020B0503020204020204" pitchFamily="34" charset="-122"/>
                <a:ea typeface="微软雅黑" panose="020B0503020204020204" pitchFamily="34" charset="-122"/>
                <a:cs typeface="Consolas" panose="020B0609020204030204" pitchFamily="49" charset="0"/>
              </a:rPr>
              <a:t>返回树根指针</a:t>
            </a:r>
            <a:endParaRPr lang="zh-CN" altLang="en-US" sz="2000" b="1" dirty="0">
              <a:solidFill>
                <a:srgbClr val="00B050"/>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700"/>
              </a:lnSpc>
              <a:spcBef>
                <a:spcPts val="0"/>
              </a:spcBef>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BSTNode</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=NULL;    		 </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初始时</a:t>
            </a:r>
            <a:r>
              <a:rPr lang="en-US" altLang="zh-CN" sz="2000" b="1" dirty="0" err="1">
                <a:solidFill>
                  <a:srgbClr val="F19903"/>
                </a:solidFill>
                <a:latin typeface="微软雅黑" panose="020B0503020204020204" pitchFamily="34" charset="-122"/>
                <a:ea typeface="微软雅黑" panose="020B0503020204020204" pitchFamily="34" charset="-122"/>
                <a:cs typeface="Consolas" panose="020B0609020204030204" pitchFamily="49" charset="0"/>
              </a:rPr>
              <a:t>bt</a:t>
            </a:r>
            <a:r>
              <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为空树</a:t>
            </a:r>
            <a:endPar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700"/>
              </a:lnSpc>
              <a:spcBef>
                <a:spcPts val="0"/>
              </a:spcBef>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700"/>
              </a:lnSpc>
              <a:spcBef>
                <a:spcPts val="0"/>
              </a:spcBef>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while (</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&lt;n) </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700"/>
              </a:lnSpc>
              <a:spcBef>
                <a:spcPts val="0"/>
              </a:spcBef>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InsertBST</a:t>
            </a:r>
            <a:r>
              <a:rPr lang="en-US" altLang="zh-CN"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bt</a:t>
            </a:r>
            <a:r>
              <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1"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将</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1" dirty="0" err="1">
                <a:solidFill>
                  <a:srgbClr val="F19903"/>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插入到</a:t>
            </a:r>
            <a:r>
              <a:rPr lang="en-US" altLang="zh-CN" sz="2000" b="1" dirty="0" err="1">
                <a:solidFill>
                  <a:srgbClr val="F19903"/>
                </a:solidFill>
                <a:latin typeface="微软雅黑" panose="020B0503020204020204" pitchFamily="34" charset="-122"/>
                <a:ea typeface="微软雅黑" panose="020B0503020204020204" pitchFamily="34" charset="-122"/>
                <a:cs typeface="Consolas" panose="020B0609020204030204" pitchFamily="49" charset="0"/>
              </a:rPr>
              <a:t>bt</a:t>
            </a:r>
            <a:r>
              <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中</a:t>
            </a:r>
            <a:endPar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700"/>
              </a:lnSpc>
              <a:spcBef>
                <a:spcPts val="0"/>
              </a:spcBef>
            </a:pPr>
            <a:r>
              <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rgbClr val="F19903"/>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700"/>
              </a:lnSpc>
              <a:spcBef>
                <a:spcPts val="0"/>
              </a:spcBef>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700"/>
              </a:lnSpc>
              <a:spcBef>
                <a:spcPts val="0"/>
              </a:spcBef>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返回新二叉排序树的根结点地址</a:t>
            </a:r>
            <a:endPar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700"/>
              </a:lnSpc>
              <a:spcBef>
                <a:spcPts val="0"/>
              </a:spcBef>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9459" name="Text Box 3"/>
          <p:cNvSpPr txBox="1">
            <a:spLocks noChangeArrowheads="1"/>
          </p:cNvSpPr>
          <p:nvPr/>
        </p:nvSpPr>
        <p:spPr bwMode="auto">
          <a:xfrm>
            <a:off x="551384" y="6165304"/>
            <a:ext cx="8468445" cy="460375"/>
          </a:xfrm>
          <a:prstGeom prst="rect">
            <a:avLst/>
          </a:prstGeom>
          <a:noFill/>
          <a:ln w="9525">
            <a:noFill/>
            <a:miter lim="800000"/>
          </a:ln>
        </p:spPr>
        <p:txBody>
          <a:bodyPr wrap="square">
            <a:spAutoFit/>
          </a:bodyPr>
          <a:lstStyle/>
          <a:p>
            <a:pPr algn="l">
              <a:spcBef>
                <a:spcPct val="50000"/>
              </a:spcBef>
            </a:pPr>
            <a:r>
              <a:rPr kumimoji="0" lang="zh-CN" altLang="en-US" sz="2400" b="1" dirty="0">
                <a:latin typeface="微软雅黑" panose="020B0503020204020204" pitchFamily="34" charset="-122"/>
                <a:ea typeface="微软雅黑" panose="020B0503020204020204" pitchFamily="34" charset="-122"/>
                <a:cs typeface="Consolas" panose="020B0609020204030204" pitchFamily="49" charset="0"/>
              </a:rPr>
              <a:t>注意：</a:t>
            </a:r>
            <a:r>
              <a:rPr kumimoji="0"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任何结点插入到二叉排序树时，都是以</a:t>
            </a:r>
            <a:r>
              <a:rPr kumimoji="0" lang="zh-CN" altLang="en-US" sz="24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叶结点</a:t>
            </a:r>
            <a:r>
              <a:rPr kumimoji="0"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插入的。</a:t>
            </a:r>
            <a:endParaRPr kumimoji="0"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Box 4"/>
          <p:cNvSpPr txBox="1"/>
          <p:nvPr/>
        </p:nvSpPr>
        <p:spPr>
          <a:xfrm>
            <a:off x="982863" y="1093946"/>
            <a:ext cx="1928826" cy="829945"/>
          </a:xfrm>
          <a:prstGeom prst="rect">
            <a:avLst/>
          </a:prstGeom>
          <a:noFill/>
        </p:spPr>
        <p:txBody>
          <a:bodyPr wrap="square" rtlCol="0">
            <a:spAutoFit/>
          </a:bodyPr>
          <a:lstStyle/>
          <a:p>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关键字数组</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a[0..</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右箭头 5"/>
          <p:cNvSpPr/>
          <p:nvPr/>
        </p:nvSpPr>
        <p:spPr>
          <a:xfrm>
            <a:off x="3126003" y="1308260"/>
            <a:ext cx="714380" cy="35719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pSp>
        <p:nvGrpSpPr>
          <p:cNvPr id="2" name="组合 10"/>
          <p:cNvGrpSpPr/>
          <p:nvPr/>
        </p:nvGrpSpPr>
        <p:grpSpPr>
          <a:xfrm>
            <a:off x="4197573" y="836712"/>
            <a:ext cx="1571636" cy="1400242"/>
            <a:chOff x="4929190" y="99932"/>
            <a:chExt cx="1857388" cy="1471680"/>
          </a:xfrm>
        </p:grpSpPr>
        <p:sp>
          <p:nvSpPr>
            <p:cNvPr id="7" name="等腰三角形 6"/>
            <p:cNvSpPr/>
            <p:nvPr/>
          </p:nvSpPr>
          <p:spPr>
            <a:xfrm>
              <a:off x="4929190" y="500042"/>
              <a:ext cx="1714512" cy="1071570"/>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9" name="直接箭头连接符 8"/>
            <p:cNvCxnSpPr>
              <a:endCxn id="7" idx="0"/>
            </p:cNvCxnSpPr>
            <p:nvPr/>
          </p:nvCxnSpPr>
          <p:spPr>
            <a:xfrm rot="10800000" flipV="1">
              <a:off x="5786446" y="214290"/>
              <a:ext cx="357190" cy="285752"/>
            </a:xfrm>
            <a:prstGeom prst="straightConnector1">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000760" y="99932"/>
              <a:ext cx="785818" cy="387090"/>
            </a:xfrm>
            <a:prstGeom prst="rect">
              <a:avLst/>
            </a:prstGeom>
            <a:noFill/>
          </p:spPr>
          <p:txBody>
            <a:bodyPr wrap="square" rtlCol="0">
              <a:spAutoFit/>
            </a:bodyPr>
            <a:lstStyle/>
            <a:p>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endPar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095571" y="2236953"/>
            <a:ext cx="3096429" cy="46710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7" name="Text Box 48"/>
          <p:cNvSpPr txBox="1">
            <a:spLocks noChangeArrowheads="1"/>
          </p:cNvSpPr>
          <p:nvPr/>
        </p:nvSpPr>
        <p:spPr bwMode="auto">
          <a:xfrm>
            <a:off x="2166911" y="1162935"/>
            <a:ext cx="1152525" cy="307340"/>
          </a:xfrm>
          <a:prstGeom prst="rect">
            <a:avLst/>
          </a:prstGeom>
          <a:noFill/>
          <a:ln w="28575" algn="ctr">
            <a:noFill/>
            <a:miter lim="800000"/>
          </a:ln>
        </p:spPr>
        <p:txBody>
          <a:bodyPr lIns="0" tIns="0" rIns="0" bIns="0">
            <a:spAutoFit/>
          </a:bodyPr>
          <a:lstStyle/>
          <a:p>
            <a:pPr>
              <a:spcBef>
                <a:spcPct val="50000"/>
              </a:spcBef>
            </a:pPr>
            <a:r>
              <a:rPr lang="en-US" altLang="zh-CN" sz="20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Min=2</a:t>
            </a:r>
            <a:endParaRPr lang="en-US" altLang="zh-CN" sz="20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8" name="TextBox 67"/>
          <p:cNvSpPr txBox="1"/>
          <p:nvPr/>
        </p:nvSpPr>
        <p:spPr>
          <a:xfrm>
            <a:off x="3809984" y="1150792"/>
            <a:ext cx="1143008" cy="368300"/>
          </a:xfrm>
          <a:prstGeom prst="rect">
            <a:avLst/>
          </a:prstGeom>
          <a:noFill/>
        </p:spPr>
        <p:txBody>
          <a:bodyPr wrap="square" rtlCol="0">
            <a:spAutoFit/>
          </a:bodyPr>
          <a:lstStyle/>
          <a:p>
            <a:pPr algn="l"/>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删除：</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9" name="TextBox 68"/>
          <p:cNvSpPr txBox="1"/>
          <p:nvPr/>
        </p:nvSpPr>
        <p:spPr>
          <a:xfrm>
            <a:off x="4881554" y="1162140"/>
            <a:ext cx="428628" cy="368935"/>
          </a:xfrm>
          <a:prstGeom prst="rect">
            <a:avLst/>
          </a:prstGeom>
          <a:noFill/>
        </p:spPr>
        <p:txBody>
          <a:bodyPr wrap="square" lIns="0" tIns="0" rIns="0" bIns="0" rtlCol="0">
            <a:spAutoFit/>
          </a:bodyPr>
          <a:lstStyle/>
          <a:p>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70" name="直接箭头连接符 69"/>
          <p:cNvCxnSpPr/>
          <p:nvPr/>
        </p:nvCxnSpPr>
        <p:spPr>
          <a:xfrm rot="5400000" flipH="1" flipV="1">
            <a:off x="4929973" y="1710625"/>
            <a:ext cx="357984" cy="794"/>
          </a:xfrm>
          <a:prstGeom prst="straightConnector1">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952860" y="2948884"/>
            <a:ext cx="785818"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3  6</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5" name="直接箭头连接符 24"/>
          <p:cNvCxnSpPr/>
          <p:nvPr/>
        </p:nvCxnSpPr>
        <p:spPr>
          <a:xfrm rot="10800000" flipV="1">
            <a:off x="2643961" y="3306074"/>
            <a:ext cx="1380339" cy="7731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rot="16200000" flipH="1">
            <a:off x="4325528" y="3571585"/>
            <a:ext cx="790580" cy="2500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3238480" y="4091892"/>
            <a:ext cx="85725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4  5</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9" name="矩形 28"/>
          <p:cNvSpPr/>
          <p:nvPr/>
        </p:nvSpPr>
        <p:spPr>
          <a:xfrm>
            <a:off x="2166910" y="4091892"/>
            <a:ext cx="92869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1  2 </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0" name="直接箭头连接符 29"/>
          <p:cNvCxnSpPr>
            <a:endCxn id="27" idx="0"/>
          </p:cNvCxnSpPr>
          <p:nvPr/>
        </p:nvCxnSpPr>
        <p:spPr>
          <a:xfrm rot="5400000">
            <a:off x="3615119" y="3361241"/>
            <a:ext cx="782642" cy="67866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5738810" y="4091892"/>
            <a:ext cx="92869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11 12 </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2" name="矩形 31"/>
          <p:cNvSpPr/>
          <p:nvPr/>
        </p:nvSpPr>
        <p:spPr>
          <a:xfrm>
            <a:off x="6953256" y="4091892"/>
            <a:ext cx="92869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14 15</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3" name="矩形 32"/>
          <p:cNvSpPr/>
          <p:nvPr/>
        </p:nvSpPr>
        <p:spPr>
          <a:xfrm>
            <a:off x="8167702" y="4091892"/>
            <a:ext cx="192882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18 19 20</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4" name="矩形 33"/>
          <p:cNvSpPr/>
          <p:nvPr/>
        </p:nvSpPr>
        <p:spPr>
          <a:xfrm>
            <a:off x="5381620" y="2020190"/>
            <a:ext cx="85725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 name="矩形 34"/>
          <p:cNvSpPr/>
          <p:nvPr/>
        </p:nvSpPr>
        <p:spPr>
          <a:xfrm>
            <a:off x="6667504" y="2948884"/>
            <a:ext cx="1071570" cy="50006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13  </a:t>
            </a:r>
            <a:r>
              <a:rPr lang="en-US" altLang="zh-CN" sz="20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16</a:t>
            </a:r>
            <a:endParaRPr lang="zh-CN" altLang="en-US" sz="20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9" name="直接箭头连接符 38"/>
          <p:cNvCxnSpPr>
            <a:endCxn id="24" idx="0"/>
          </p:cNvCxnSpPr>
          <p:nvPr/>
        </p:nvCxnSpPr>
        <p:spPr>
          <a:xfrm rot="10800000" flipV="1">
            <a:off x="4345771" y="2377380"/>
            <a:ext cx="1178727" cy="57150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endCxn id="35" idx="0"/>
          </p:cNvCxnSpPr>
          <p:nvPr/>
        </p:nvCxnSpPr>
        <p:spPr>
          <a:xfrm>
            <a:off x="6032501" y="2356742"/>
            <a:ext cx="1170789" cy="59214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4310050" y="4091892"/>
            <a:ext cx="107157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7   9</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2" name="TextBox 41"/>
          <p:cNvSpPr txBox="1"/>
          <p:nvPr/>
        </p:nvSpPr>
        <p:spPr>
          <a:xfrm>
            <a:off x="8180402" y="4153748"/>
            <a:ext cx="468000" cy="706755"/>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17</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8" name="矩形 27"/>
          <p:cNvSpPr/>
          <p:nvPr/>
        </p:nvSpPr>
        <p:spPr>
          <a:xfrm>
            <a:off x="6667504" y="2948884"/>
            <a:ext cx="107157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a:t>
            </a:r>
            <a:r>
              <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17</a:t>
            </a:r>
            <a:endParaRPr lang="zh-CN" altLang="en-US" sz="20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44"/>
          <p:cNvGrpSpPr/>
          <p:nvPr/>
        </p:nvGrpSpPr>
        <p:grpSpPr>
          <a:xfrm>
            <a:off x="8024826" y="3585556"/>
            <a:ext cx="2214578" cy="2506609"/>
            <a:chOff x="6429388" y="2938054"/>
            <a:chExt cx="2214578" cy="2506609"/>
          </a:xfrm>
        </p:grpSpPr>
        <p:sp>
          <p:nvSpPr>
            <p:cNvPr id="43" name="椭圆 42"/>
            <p:cNvSpPr/>
            <p:nvPr/>
          </p:nvSpPr>
          <p:spPr>
            <a:xfrm>
              <a:off x="6429388" y="2938054"/>
              <a:ext cx="2214578" cy="1571636"/>
            </a:xfrm>
            <a:prstGeom prst="ellipse">
              <a:avLst/>
            </a:prstGeom>
            <a:solidFill>
              <a:schemeClr val="accent1">
                <a:alpha val="0"/>
              </a:schemeClr>
            </a:solidFill>
            <a:ln>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Consolas" panose="020B0609020204030204" pitchFamily="49" charset="0"/>
                <a:cs typeface="Consolas" panose="020B0609020204030204" pitchFamily="49" charset="0"/>
              </a:endParaRPr>
            </a:p>
          </p:txBody>
        </p:sp>
        <p:sp>
          <p:nvSpPr>
            <p:cNvPr id="44" name="TextBox 43"/>
            <p:cNvSpPr txBox="1"/>
            <p:nvPr/>
          </p:nvSpPr>
          <p:spPr>
            <a:xfrm>
              <a:off x="6715140" y="4737908"/>
              <a:ext cx="1785950" cy="706755"/>
            </a:xfrm>
            <a:prstGeom prst="rect">
              <a:avLst/>
            </a:prstGeom>
            <a:noFill/>
          </p:spPr>
          <p:txBody>
            <a:bodyPr wrap="square" rtlCol="0">
              <a:spAutoFit/>
            </a:bodyPr>
            <a:lstStyle/>
            <a:p>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右边子树找最小关键字</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cxnSp>
        <p:nvCxnSpPr>
          <p:cNvPr id="37" name="直接箭头连接符 36"/>
          <p:cNvCxnSpPr>
            <a:endCxn id="32" idx="0"/>
          </p:cNvCxnSpPr>
          <p:nvPr/>
        </p:nvCxnSpPr>
        <p:spPr>
          <a:xfrm rot="16200000" flipH="1">
            <a:off x="6909996" y="3584285"/>
            <a:ext cx="785818" cy="22939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rot="5400000">
            <a:off x="6088491" y="3441441"/>
            <a:ext cx="785818" cy="51508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endCxn id="33" idx="0"/>
          </p:cNvCxnSpPr>
          <p:nvPr/>
        </p:nvCxnSpPr>
        <p:spPr>
          <a:xfrm>
            <a:off x="7596199" y="3306074"/>
            <a:ext cx="1535917"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grpId="0" nodeType="clickEffect">
                                  <p:stCondLst>
                                    <p:cond delay="0"/>
                                  </p:stCondLst>
                                  <p:childTnLst>
                                    <p:animEffect transition="out" filter="fade">
                                      <p:cBhvr>
                                        <p:cTn id="12" dur="500" tmFilter="0, 0; .2, .5; .8, .5; 1, 0"/>
                                        <p:tgtEl>
                                          <p:spTgt spid="35"/>
                                        </p:tgtEl>
                                      </p:cBhvr>
                                    </p:animEffect>
                                    <p:animScale>
                                      <p:cBhvr>
                                        <p:cTn id="13" dur="250" autoRev="1" fill="hold"/>
                                        <p:tgtEl>
                                          <p:spTgt spid="35"/>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42"/>
                                        </p:tgtEl>
                                      </p:cBhvr>
                                    </p:animEffect>
                                    <p:animScale>
                                      <p:cBhvr>
                                        <p:cTn id="22" dur="250" autoRev="1" fill="hold"/>
                                        <p:tgtEl>
                                          <p:spTgt spid="42"/>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1" nodeType="clickEffect">
                                  <p:stCondLst>
                                    <p:cond delay="0"/>
                                  </p:stCondLst>
                                  <p:childTnLst>
                                    <p:animEffect transition="out" filter="wipe(down)">
                                      <p:cBhvr>
                                        <p:cTn id="26" dur="500"/>
                                        <p:tgtEl>
                                          <p:spTgt spid="42"/>
                                        </p:tgtEl>
                                      </p:cBhvr>
                                    </p:animEffect>
                                    <p:set>
                                      <p:cBhvr>
                                        <p:cTn id="27" dur="1" fill="hold">
                                          <p:stCondLst>
                                            <p:cond delay="499"/>
                                          </p:stCondLst>
                                        </p:cTn>
                                        <p:tgtEl>
                                          <p:spTgt spid="4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35" grpId="0" animBg="1"/>
      <p:bldP spid="42" grpId="0" bldLvl="0" animBg="1"/>
      <p:bldP spid="42" grpId="1" bldLvl="0" animBg="1"/>
      <p:bldP spid="28"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7" name="Text Box 48"/>
          <p:cNvSpPr txBox="1">
            <a:spLocks noChangeArrowheads="1"/>
          </p:cNvSpPr>
          <p:nvPr/>
        </p:nvSpPr>
        <p:spPr bwMode="auto">
          <a:xfrm>
            <a:off x="2095473" y="1436717"/>
            <a:ext cx="1152525" cy="307340"/>
          </a:xfrm>
          <a:prstGeom prst="rect">
            <a:avLst/>
          </a:prstGeom>
          <a:noFill/>
          <a:ln w="28575" algn="ctr">
            <a:noFill/>
            <a:miter lim="800000"/>
          </a:ln>
        </p:spPr>
        <p:txBody>
          <a:bodyPr lIns="0" tIns="0" rIns="0" bIns="0">
            <a:spAutoFit/>
          </a:bodyPr>
          <a:lstStyle/>
          <a:p>
            <a:pPr>
              <a:spcBef>
                <a:spcPct val="50000"/>
              </a:spcBef>
            </a:pPr>
            <a:r>
              <a:rPr lang="en-US" altLang="zh-CN" sz="20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Min=2</a:t>
            </a:r>
            <a:endParaRPr lang="en-US" altLang="zh-CN" sz="20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8" name="TextBox 67"/>
          <p:cNvSpPr txBox="1"/>
          <p:nvPr/>
        </p:nvSpPr>
        <p:spPr>
          <a:xfrm>
            <a:off x="3747877" y="1446047"/>
            <a:ext cx="857256" cy="368300"/>
          </a:xfrm>
          <a:prstGeom prst="rect">
            <a:avLst/>
          </a:prstGeom>
          <a:noFill/>
        </p:spPr>
        <p:txBody>
          <a:bodyPr wrap="square" rtlCol="0">
            <a:spAutoFit/>
          </a:bodyPr>
          <a:lstStyle/>
          <a:p>
            <a:pPr algn="l"/>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删除：</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9" name="TextBox 68"/>
          <p:cNvSpPr txBox="1"/>
          <p:nvPr/>
        </p:nvSpPr>
        <p:spPr>
          <a:xfrm>
            <a:off x="4810116" y="1435922"/>
            <a:ext cx="428628" cy="368935"/>
          </a:xfrm>
          <a:prstGeom prst="rect">
            <a:avLst/>
          </a:prstGeom>
          <a:noFill/>
        </p:spPr>
        <p:txBody>
          <a:bodyPr wrap="square" lIns="0" tIns="0" rIns="0" bIns="0" rtlCol="0">
            <a:spAutoFit/>
          </a:bodyPr>
          <a:lstStyle/>
          <a:p>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15</a:t>
            </a:r>
            <a:endPar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70" name="直接箭头连接符 69"/>
          <p:cNvCxnSpPr/>
          <p:nvPr/>
        </p:nvCxnSpPr>
        <p:spPr>
          <a:xfrm rot="5400000" flipH="1" flipV="1">
            <a:off x="4858535" y="1984407"/>
            <a:ext cx="357984" cy="794"/>
          </a:xfrm>
          <a:prstGeom prst="straightConnector1">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167174" y="2794038"/>
            <a:ext cx="785818"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3  6</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5" name="直接箭头连接符 24"/>
          <p:cNvCxnSpPr/>
          <p:nvPr/>
        </p:nvCxnSpPr>
        <p:spPr>
          <a:xfrm rot="10800000" flipV="1">
            <a:off x="2858273" y="3138528"/>
            <a:ext cx="1464479"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rot="16200000" flipH="1">
            <a:off x="4539842" y="3416739"/>
            <a:ext cx="790580" cy="2500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3452794" y="3937046"/>
            <a:ext cx="85725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4  5</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9" name="矩形 28"/>
          <p:cNvSpPr/>
          <p:nvPr/>
        </p:nvSpPr>
        <p:spPr>
          <a:xfrm>
            <a:off x="2381224" y="3937046"/>
            <a:ext cx="92869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1  2 </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0" name="直接箭头连接符 29"/>
          <p:cNvCxnSpPr>
            <a:endCxn id="27" idx="0"/>
          </p:cNvCxnSpPr>
          <p:nvPr/>
        </p:nvCxnSpPr>
        <p:spPr>
          <a:xfrm rot="5400000">
            <a:off x="3829433" y="3206395"/>
            <a:ext cx="782642" cy="67866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5953124" y="3937046"/>
            <a:ext cx="92869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11 12 </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2" name="矩形 31"/>
          <p:cNvSpPr/>
          <p:nvPr/>
        </p:nvSpPr>
        <p:spPr>
          <a:xfrm>
            <a:off x="7071080" y="3937046"/>
            <a:ext cx="107157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a:t>
            </a:r>
            <a:r>
              <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15</a:t>
            </a:r>
            <a:endParaRPr lang="zh-CN" altLang="en-US" sz="20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3" name="矩形 32"/>
          <p:cNvSpPr/>
          <p:nvPr/>
        </p:nvSpPr>
        <p:spPr>
          <a:xfrm>
            <a:off x="8382016" y="3937046"/>
            <a:ext cx="157163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19 20</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4" name="矩形 33"/>
          <p:cNvSpPr/>
          <p:nvPr/>
        </p:nvSpPr>
        <p:spPr>
          <a:xfrm>
            <a:off x="5595934" y="1865344"/>
            <a:ext cx="85725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 name="矩形 34"/>
          <p:cNvSpPr/>
          <p:nvPr/>
        </p:nvSpPr>
        <p:spPr>
          <a:xfrm>
            <a:off x="6881818" y="2794038"/>
            <a:ext cx="107157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l"/>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13</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6" name="直接箭头连接符 35"/>
          <p:cNvCxnSpPr/>
          <p:nvPr/>
        </p:nvCxnSpPr>
        <p:spPr>
          <a:xfrm rot="5400000">
            <a:off x="6363924" y="3225476"/>
            <a:ext cx="785818" cy="63732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32" idx="0"/>
          </p:cNvCxnSpPr>
          <p:nvPr/>
        </p:nvCxnSpPr>
        <p:spPr>
          <a:xfrm rot="16200000" flipH="1">
            <a:off x="7099257" y="3429438"/>
            <a:ext cx="785818" cy="22939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endCxn id="33" idx="0"/>
          </p:cNvCxnSpPr>
          <p:nvPr/>
        </p:nvCxnSpPr>
        <p:spPr>
          <a:xfrm>
            <a:off x="7881950" y="3151228"/>
            <a:ext cx="1285884"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24" idx="0"/>
          </p:cNvCxnSpPr>
          <p:nvPr/>
        </p:nvCxnSpPr>
        <p:spPr>
          <a:xfrm rot="10800000" flipV="1">
            <a:off x="4560085" y="2222534"/>
            <a:ext cx="1178727" cy="57150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endCxn id="35" idx="0"/>
          </p:cNvCxnSpPr>
          <p:nvPr/>
        </p:nvCxnSpPr>
        <p:spPr>
          <a:xfrm>
            <a:off x="6246815" y="2201896"/>
            <a:ext cx="1170789" cy="59214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4524364" y="3937046"/>
            <a:ext cx="107157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7   9</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8" name="TextBox 27"/>
          <p:cNvSpPr txBox="1"/>
          <p:nvPr/>
        </p:nvSpPr>
        <p:spPr>
          <a:xfrm>
            <a:off x="8426782" y="3990964"/>
            <a:ext cx="468000" cy="706755"/>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3" name="TextBox 42"/>
          <p:cNvSpPr txBox="1"/>
          <p:nvPr/>
        </p:nvSpPr>
        <p:spPr>
          <a:xfrm>
            <a:off x="7459988" y="2847956"/>
            <a:ext cx="468000" cy="706755"/>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17</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grpId="0" nodeType="clickEffect">
                                  <p:stCondLst>
                                    <p:cond delay="0"/>
                                  </p:stCondLst>
                                  <p:childTnLst>
                                    <p:animEffect transition="out" filter="fade">
                                      <p:cBhvr>
                                        <p:cTn id="12" dur="500" tmFilter="0, 0; .2, .5; .8, .5; 1, 0"/>
                                        <p:tgtEl>
                                          <p:spTgt spid="32"/>
                                        </p:tgtEl>
                                      </p:cBhvr>
                                    </p:animEffect>
                                    <p:animScale>
                                      <p:cBhvr>
                                        <p:cTn id="13" dur="250" autoRev="1" fill="hold"/>
                                        <p:tgtEl>
                                          <p:spTgt spid="32"/>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grpId="0" nodeType="clickEffect">
                                  <p:stCondLst>
                                    <p:cond delay="0"/>
                                  </p:stCondLst>
                                  <p:childTnLst>
                                    <p:animMotion origin="layout" path="M -0.00382 -0.00995 C -0.00347 -0.00625 -0.00538 -0.01481 -0.00139 0.01482 C 0.00261 0.04445 0.01545 0.13588 0.01979 0.16783 " pathEditMode="relative" rAng="0" ptsTypes="AAA">
                                      <p:cBhvr>
                                        <p:cTn id="17" dur="2000" fill="hold"/>
                                        <p:tgtEl>
                                          <p:spTgt spid="43"/>
                                        </p:tgtEl>
                                        <p:attrNameLst>
                                          <p:attrName>ppt_x</p:attrName>
                                          <p:attrName>ppt_y</p:attrName>
                                        </p:attrNameLst>
                                      </p:cBhvr>
                                      <p:rCtr x="1163" y="8889"/>
                                    </p:animMotion>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grpId="0" nodeType="clickEffect">
                                  <p:stCondLst>
                                    <p:cond delay="0"/>
                                  </p:stCondLst>
                                  <p:childTnLst>
                                    <p:animMotion origin="layout" path="M -0.01215 -0.01319 C -0.01493 -0.03542 -0.01823 -0.05764 -0.03437 -0.08356 C -0.05052 -0.10949 -0.09392 -0.15139 -0.10955 -0.16921 " pathEditMode="relative" rAng="0" ptsTypes="AAA">
                                      <p:cBhvr>
                                        <p:cTn id="21" dur="2000" fill="hold"/>
                                        <p:tgtEl>
                                          <p:spTgt spid="28"/>
                                        </p:tgtEl>
                                        <p:attrNameLst>
                                          <p:attrName>ppt_x</p:attrName>
                                          <p:attrName>ppt_y</p:attrName>
                                        </p:attrNameLst>
                                      </p:cBhvr>
                                      <p:rCtr x="-4878" y="-78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32" grpId="0" animBg="1"/>
      <p:bldP spid="28" grpId="0" bldLvl="0" animBg="1"/>
      <p:bldP spid="43" grpId="0" bldLvl="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7" name="Text Box 48"/>
          <p:cNvSpPr txBox="1">
            <a:spLocks noChangeArrowheads="1"/>
          </p:cNvSpPr>
          <p:nvPr/>
        </p:nvSpPr>
        <p:spPr bwMode="auto">
          <a:xfrm>
            <a:off x="1952597" y="142853"/>
            <a:ext cx="1152525" cy="307340"/>
          </a:xfrm>
          <a:prstGeom prst="rect">
            <a:avLst/>
          </a:prstGeom>
          <a:noFill/>
          <a:ln w="28575" algn="ctr">
            <a:noFill/>
            <a:miter lim="800000"/>
          </a:ln>
        </p:spPr>
        <p:txBody>
          <a:bodyPr lIns="0" tIns="0" rIns="0" bIns="0">
            <a:spAutoFit/>
          </a:bodyPr>
          <a:lstStyle/>
          <a:p>
            <a:pPr>
              <a:spcBef>
                <a:spcPct val="50000"/>
              </a:spcBef>
            </a:pPr>
            <a:r>
              <a:rPr lang="en-US" altLang="zh-CN" sz="20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Min=2</a:t>
            </a:r>
            <a:endParaRPr lang="en-US" altLang="zh-CN" sz="20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8" name="TextBox 67"/>
          <p:cNvSpPr txBox="1"/>
          <p:nvPr/>
        </p:nvSpPr>
        <p:spPr>
          <a:xfrm>
            <a:off x="3667108" y="142852"/>
            <a:ext cx="928694" cy="368300"/>
          </a:xfrm>
          <a:prstGeom prst="rect">
            <a:avLst/>
          </a:prstGeom>
          <a:noFill/>
        </p:spPr>
        <p:txBody>
          <a:bodyPr wrap="square" rtlCol="0">
            <a:spAutoFit/>
          </a:bodyPr>
          <a:lstStyle/>
          <a:p>
            <a:pPr algn="l"/>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删除：</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9" name="TextBox 68"/>
          <p:cNvSpPr txBox="1"/>
          <p:nvPr/>
        </p:nvSpPr>
        <p:spPr>
          <a:xfrm>
            <a:off x="4667240" y="142058"/>
            <a:ext cx="428628" cy="368935"/>
          </a:xfrm>
          <a:prstGeom prst="rect">
            <a:avLst/>
          </a:prstGeom>
          <a:noFill/>
        </p:spPr>
        <p:txBody>
          <a:bodyPr wrap="square" lIns="0" tIns="0" rIns="0" bIns="0" rtlCol="0">
            <a:spAutoFit/>
          </a:bodyPr>
          <a:lstStyle/>
          <a:p>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70" name="直接箭头连接符 69"/>
          <p:cNvCxnSpPr/>
          <p:nvPr/>
        </p:nvCxnSpPr>
        <p:spPr>
          <a:xfrm rot="5400000" flipH="1" flipV="1">
            <a:off x="4715659" y="690543"/>
            <a:ext cx="357984" cy="794"/>
          </a:xfrm>
          <a:prstGeom prst="straightConnector1">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024298" y="1500174"/>
            <a:ext cx="785818"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3  6</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5" name="直接箭头连接符 24"/>
          <p:cNvCxnSpPr/>
          <p:nvPr/>
        </p:nvCxnSpPr>
        <p:spPr>
          <a:xfrm rot="10800000" flipV="1">
            <a:off x="2715397" y="1844664"/>
            <a:ext cx="1464479"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rot="16200000" flipH="1">
            <a:off x="4396966" y="2122875"/>
            <a:ext cx="790580" cy="2500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3309918" y="2643182"/>
            <a:ext cx="85725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4</a:t>
            </a:r>
            <a:r>
              <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9" name="矩形 28"/>
          <p:cNvSpPr/>
          <p:nvPr/>
        </p:nvSpPr>
        <p:spPr>
          <a:xfrm>
            <a:off x="2238348" y="2643182"/>
            <a:ext cx="92869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1  2 </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0" name="直接箭头连接符 29"/>
          <p:cNvCxnSpPr>
            <a:endCxn id="27" idx="0"/>
          </p:cNvCxnSpPr>
          <p:nvPr/>
        </p:nvCxnSpPr>
        <p:spPr>
          <a:xfrm rot="5400000">
            <a:off x="3686557" y="1912531"/>
            <a:ext cx="782642" cy="67866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5810248" y="2643182"/>
            <a:ext cx="92869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11 12 </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2" name="矩形 31"/>
          <p:cNvSpPr/>
          <p:nvPr/>
        </p:nvSpPr>
        <p:spPr>
          <a:xfrm>
            <a:off x="7024694" y="2643182"/>
            <a:ext cx="107157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14 17</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3" name="矩形 32"/>
          <p:cNvSpPr/>
          <p:nvPr/>
        </p:nvSpPr>
        <p:spPr>
          <a:xfrm>
            <a:off x="8310578" y="2643182"/>
            <a:ext cx="121444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19 20</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4" name="矩形 33"/>
          <p:cNvSpPr/>
          <p:nvPr/>
        </p:nvSpPr>
        <p:spPr>
          <a:xfrm>
            <a:off x="5453058" y="571480"/>
            <a:ext cx="85725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 name="矩形 34"/>
          <p:cNvSpPr/>
          <p:nvPr/>
        </p:nvSpPr>
        <p:spPr>
          <a:xfrm>
            <a:off x="6738942" y="1500174"/>
            <a:ext cx="1143008"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l"/>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13 18</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6" name="直接箭头连接符 35"/>
          <p:cNvCxnSpPr/>
          <p:nvPr/>
        </p:nvCxnSpPr>
        <p:spPr>
          <a:xfrm rot="5400000">
            <a:off x="6221048" y="1931612"/>
            <a:ext cx="785818" cy="63732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rot="16200000" flipH="1">
            <a:off x="7044064" y="2135575"/>
            <a:ext cx="785818" cy="22939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endCxn id="33" idx="0"/>
          </p:cNvCxnSpPr>
          <p:nvPr/>
        </p:nvCxnSpPr>
        <p:spPr>
          <a:xfrm>
            <a:off x="7810513" y="1857364"/>
            <a:ext cx="1107289"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24" idx="0"/>
          </p:cNvCxnSpPr>
          <p:nvPr/>
        </p:nvCxnSpPr>
        <p:spPr>
          <a:xfrm rot="10800000" flipV="1">
            <a:off x="4417209" y="928670"/>
            <a:ext cx="1178727" cy="57150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endCxn id="35" idx="0"/>
          </p:cNvCxnSpPr>
          <p:nvPr/>
        </p:nvCxnSpPr>
        <p:spPr>
          <a:xfrm>
            <a:off x="6103938" y="908032"/>
            <a:ext cx="1206508" cy="59214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4381488" y="2643182"/>
            <a:ext cx="107157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7   9</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45"/>
          <p:cNvGrpSpPr/>
          <p:nvPr/>
        </p:nvGrpSpPr>
        <p:grpSpPr>
          <a:xfrm>
            <a:off x="1738282" y="1431586"/>
            <a:ext cx="3435368" cy="2359994"/>
            <a:chOff x="357158" y="1571612"/>
            <a:chExt cx="3435368" cy="2359994"/>
          </a:xfrm>
        </p:grpSpPr>
        <p:sp>
          <p:nvSpPr>
            <p:cNvPr id="42" name="任意多边形 41"/>
            <p:cNvSpPr/>
            <p:nvPr/>
          </p:nvSpPr>
          <p:spPr>
            <a:xfrm>
              <a:off x="357158" y="1571612"/>
              <a:ext cx="2719916" cy="2048934"/>
            </a:xfrm>
            <a:custGeom>
              <a:avLst/>
              <a:gdLst>
                <a:gd name="connsiteX0" fmla="*/ 1693333 w 2719916"/>
                <a:gd name="connsiteY0" fmla="*/ 294217 h 2048934"/>
                <a:gd name="connsiteX1" fmla="*/ 1883833 w 2719916"/>
                <a:gd name="connsiteY1" fmla="*/ 205317 h 2048934"/>
                <a:gd name="connsiteX2" fmla="*/ 2531533 w 2719916"/>
                <a:gd name="connsiteY2" fmla="*/ 40217 h 2048934"/>
                <a:gd name="connsiteX3" fmla="*/ 2633133 w 2719916"/>
                <a:gd name="connsiteY3" fmla="*/ 446617 h 2048934"/>
                <a:gd name="connsiteX4" fmla="*/ 2429933 w 2719916"/>
                <a:gd name="connsiteY4" fmla="*/ 1221317 h 2048934"/>
                <a:gd name="connsiteX5" fmla="*/ 2468033 w 2719916"/>
                <a:gd name="connsiteY5" fmla="*/ 1919817 h 2048934"/>
                <a:gd name="connsiteX6" fmla="*/ 918633 w 2719916"/>
                <a:gd name="connsiteY6" fmla="*/ 1996017 h 2048934"/>
                <a:gd name="connsiteX7" fmla="*/ 105833 w 2719916"/>
                <a:gd name="connsiteY7" fmla="*/ 1869017 h 2048934"/>
                <a:gd name="connsiteX8" fmla="*/ 283633 w 2719916"/>
                <a:gd name="connsiteY8" fmla="*/ 1107017 h 2048934"/>
                <a:gd name="connsiteX9" fmla="*/ 1693333 w 2719916"/>
                <a:gd name="connsiteY9" fmla="*/ 294217 h 204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916" h="2048934">
                  <a:moveTo>
                    <a:pt x="1693333" y="294217"/>
                  </a:moveTo>
                  <a:cubicBezTo>
                    <a:pt x="1960033" y="143934"/>
                    <a:pt x="1744133" y="247650"/>
                    <a:pt x="1883833" y="205317"/>
                  </a:cubicBezTo>
                  <a:cubicBezTo>
                    <a:pt x="2023533" y="162984"/>
                    <a:pt x="2406650" y="0"/>
                    <a:pt x="2531533" y="40217"/>
                  </a:cubicBezTo>
                  <a:cubicBezTo>
                    <a:pt x="2656416" y="80434"/>
                    <a:pt x="2650066" y="249767"/>
                    <a:pt x="2633133" y="446617"/>
                  </a:cubicBezTo>
                  <a:cubicBezTo>
                    <a:pt x="2616200" y="643467"/>
                    <a:pt x="2457450" y="975784"/>
                    <a:pt x="2429933" y="1221317"/>
                  </a:cubicBezTo>
                  <a:cubicBezTo>
                    <a:pt x="2402416" y="1466850"/>
                    <a:pt x="2719916" y="1790700"/>
                    <a:pt x="2468033" y="1919817"/>
                  </a:cubicBezTo>
                  <a:cubicBezTo>
                    <a:pt x="2216150" y="2048934"/>
                    <a:pt x="1312333" y="2004484"/>
                    <a:pt x="918633" y="1996017"/>
                  </a:cubicBezTo>
                  <a:cubicBezTo>
                    <a:pt x="524933" y="1987550"/>
                    <a:pt x="211666" y="2017184"/>
                    <a:pt x="105833" y="1869017"/>
                  </a:cubicBezTo>
                  <a:cubicBezTo>
                    <a:pt x="0" y="1720850"/>
                    <a:pt x="19050" y="1371600"/>
                    <a:pt x="283633" y="1107017"/>
                  </a:cubicBezTo>
                  <a:cubicBezTo>
                    <a:pt x="548216" y="842434"/>
                    <a:pt x="1426633" y="444500"/>
                    <a:pt x="1693333" y="294217"/>
                  </a:cubicBezTo>
                  <a:close/>
                </a:path>
              </a:pathLst>
            </a:custGeom>
            <a:solidFill>
              <a:schemeClr val="accent1">
                <a:alpha val="0"/>
              </a:schemeClr>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cs typeface="Consolas" panose="020B0609020204030204" pitchFamily="49" charset="0"/>
              </a:endParaRPr>
            </a:p>
          </p:txBody>
        </p:sp>
        <p:sp>
          <p:nvSpPr>
            <p:cNvPr id="44" name="Line 41"/>
            <p:cNvSpPr>
              <a:spLocks noChangeShapeType="1"/>
            </p:cNvSpPr>
            <p:nvPr/>
          </p:nvSpPr>
          <p:spPr bwMode="auto">
            <a:xfrm flipH="1" flipV="1">
              <a:off x="2928926" y="3408366"/>
              <a:ext cx="287337" cy="287337"/>
            </a:xfrm>
            <a:prstGeom prst="line">
              <a:avLst/>
            </a:prstGeom>
            <a:noFill/>
            <a:ln w="28575">
              <a:solidFill>
                <a:schemeClr val="tx2"/>
              </a:solidFill>
              <a:round/>
              <a:tailEnd type="triangle" w="med" len="me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45" name="Text Box 42"/>
            <p:cNvSpPr txBox="1">
              <a:spLocks noChangeArrowheads="1"/>
            </p:cNvSpPr>
            <p:nvPr/>
          </p:nvSpPr>
          <p:spPr bwMode="auto">
            <a:xfrm>
              <a:off x="3000363" y="3624266"/>
              <a:ext cx="792163" cy="307340"/>
            </a:xfrm>
            <a:prstGeom prst="rect">
              <a:avLst/>
            </a:prstGeom>
            <a:noFill/>
            <a:ln w="28575" algn="ctr">
              <a:noFill/>
              <a:miter lim="800000"/>
            </a:ln>
          </p:spPr>
          <p:txBody>
            <a:bodyPr lIns="0" tIns="0" rIns="0" bIns="0">
              <a:spAutoFit/>
            </a:bodyPr>
            <a:lstStyle/>
            <a:p>
              <a:pPr>
                <a:spcBef>
                  <a:spcPct val="50000"/>
                </a:spcBef>
              </a:pPr>
              <a:r>
                <a:rPr kumimoji="0" lang="zh-CN" altLang="en-US" sz="2000" b="1" dirty="0">
                  <a:latin typeface="微软雅黑" panose="020B0503020204020204" pitchFamily="34" charset="-122"/>
                  <a:ea typeface="微软雅黑" panose="020B0503020204020204" pitchFamily="34" charset="-122"/>
                  <a:cs typeface="Consolas" panose="020B0609020204030204" pitchFamily="49" charset="0"/>
                </a:rPr>
                <a:t>合并</a:t>
              </a:r>
              <a:endParaRPr kumimoji="0" lang="zh-CN" altLang="en-US" sz="2000" b="1" dirty="0">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48" name="矩形 47"/>
          <p:cNvSpPr/>
          <p:nvPr/>
        </p:nvSpPr>
        <p:spPr>
          <a:xfrm>
            <a:off x="4381488" y="4714884"/>
            <a:ext cx="785818"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6</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0" name="直接箭头连接符 49"/>
          <p:cNvCxnSpPr/>
          <p:nvPr/>
        </p:nvCxnSpPr>
        <p:spPr>
          <a:xfrm rot="16200000" flipH="1">
            <a:off x="4754156" y="5337585"/>
            <a:ext cx="790580" cy="2500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3095604" y="5857892"/>
            <a:ext cx="142876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1 2 3  5</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3" name="直接箭头连接符 52"/>
          <p:cNvCxnSpPr/>
          <p:nvPr/>
        </p:nvCxnSpPr>
        <p:spPr>
          <a:xfrm rot="5400000">
            <a:off x="3900871" y="5127241"/>
            <a:ext cx="782642" cy="67866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167438" y="5857892"/>
            <a:ext cx="92869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11 12 </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5" name="矩形 54"/>
          <p:cNvSpPr/>
          <p:nvPr/>
        </p:nvSpPr>
        <p:spPr>
          <a:xfrm>
            <a:off x="7381884" y="5857892"/>
            <a:ext cx="92869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14 17</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6" name="矩形 55"/>
          <p:cNvSpPr/>
          <p:nvPr/>
        </p:nvSpPr>
        <p:spPr>
          <a:xfrm>
            <a:off x="8596330" y="5857892"/>
            <a:ext cx="121444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19 20</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7" name="矩形 56"/>
          <p:cNvSpPr/>
          <p:nvPr/>
        </p:nvSpPr>
        <p:spPr>
          <a:xfrm>
            <a:off x="5810248" y="3786190"/>
            <a:ext cx="85725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8" name="矩形 57"/>
          <p:cNvSpPr/>
          <p:nvPr/>
        </p:nvSpPr>
        <p:spPr>
          <a:xfrm>
            <a:off x="7096132" y="4714884"/>
            <a:ext cx="107157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l"/>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13 18</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9" name="直接箭头连接符 58"/>
          <p:cNvCxnSpPr/>
          <p:nvPr/>
        </p:nvCxnSpPr>
        <p:spPr>
          <a:xfrm rot="5400000">
            <a:off x="6578238" y="5146322"/>
            <a:ext cx="785818" cy="63732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endCxn id="55" idx="0"/>
          </p:cNvCxnSpPr>
          <p:nvPr/>
        </p:nvCxnSpPr>
        <p:spPr>
          <a:xfrm rot="16200000" flipH="1">
            <a:off x="7338624" y="5350285"/>
            <a:ext cx="785818" cy="22939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endCxn id="56" idx="0"/>
          </p:cNvCxnSpPr>
          <p:nvPr/>
        </p:nvCxnSpPr>
        <p:spPr>
          <a:xfrm>
            <a:off x="7953389" y="5072074"/>
            <a:ext cx="1250165"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endCxn id="48" idx="0"/>
          </p:cNvCxnSpPr>
          <p:nvPr/>
        </p:nvCxnSpPr>
        <p:spPr>
          <a:xfrm rot="10800000" flipV="1">
            <a:off x="4774399" y="4143380"/>
            <a:ext cx="1178727" cy="57150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endCxn id="58" idx="0"/>
          </p:cNvCxnSpPr>
          <p:nvPr/>
        </p:nvCxnSpPr>
        <p:spPr>
          <a:xfrm>
            <a:off x="6461129" y="4122742"/>
            <a:ext cx="1170789" cy="59214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4738678" y="5857892"/>
            <a:ext cx="107157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7  9</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3" name="下箭头 72"/>
          <p:cNvSpPr/>
          <p:nvPr/>
        </p:nvSpPr>
        <p:spPr>
          <a:xfrm>
            <a:off x="5953124" y="3286124"/>
            <a:ext cx="285752" cy="357190"/>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nodeType="clickEffect">
                                  <p:stCondLst>
                                    <p:cond delay="0"/>
                                  </p:stCondLst>
                                  <p:childTnLst>
                                    <p:animEffect transition="out" filter="fade">
                                      <p:cBhvr>
                                        <p:cTn id="12" dur="500" tmFilter="0, 0; .2, .5; .8, .5; 1, 0"/>
                                        <p:tgtEl>
                                          <p:spTgt spid="27">
                                            <p:txEl>
                                              <p:pRg st="0" end="0"/>
                                            </p:txEl>
                                          </p:spTgt>
                                        </p:tgtEl>
                                      </p:cBhvr>
                                    </p:animEffect>
                                    <p:animScale>
                                      <p:cBhvr>
                                        <p:cTn id="13" dur="250" autoRev="1" fill="hold"/>
                                        <p:tgtEl>
                                          <p:spTgt spid="27">
                                            <p:txEl>
                                              <p:pRg st="0" end="0"/>
                                            </p:txEl>
                                          </p:spTgt>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par>
                          <p:cTn id="18" fill="hold">
                            <p:stCondLst>
                              <p:cond delay="0"/>
                            </p:stCondLst>
                            <p:childTnLst>
                              <p:par>
                                <p:cTn id="19" presetID="26" presetClass="emph" presetSubtype="0" fill="hold" nodeType="afterEffect">
                                  <p:stCondLst>
                                    <p:cond delay="0"/>
                                  </p:stCondLst>
                                  <p:childTnLst>
                                    <p:animEffect transition="out" filter="fade">
                                      <p:cBhvr>
                                        <p:cTn id="20" dur="500" tmFilter="0, 0; .2, .5; .8, .5; 1, 0"/>
                                        <p:tgtEl>
                                          <p:spTgt spid="2"/>
                                        </p:tgtEl>
                                      </p:cBhvr>
                                    </p:animEffect>
                                    <p:animScale>
                                      <p:cBhvr>
                                        <p:cTn id="21" dur="250" autoRev="1" fill="hold"/>
                                        <p:tgtEl>
                                          <p:spTgt spid="2"/>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8"/>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5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5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56"/>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9"/>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60"/>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61"/>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62"/>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63"/>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64"/>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57"/>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73"/>
                                        </p:tgtEl>
                                        <p:attrNameLst>
                                          <p:attrName>style.visibility</p:attrName>
                                        </p:attrNameLst>
                                      </p:cBhvr>
                                      <p:to>
                                        <p:strVal val="visible"/>
                                      </p:to>
                                    </p:set>
                                  </p:childTnLst>
                                </p:cTn>
                              </p:par>
                              <p:par>
                                <p:cTn id="56" presetID="26" presetClass="emph" presetSubtype="0" fill="hold" grpId="1" nodeType="withEffect">
                                  <p:stCondLst>
                                    <p:cond delay="0"/>
                                  </p:stCondLst>
                                  <p:childTnLst>
                                    <p:animEffect transition="out" filter="fade">
                                      <p:cBhvr>
                                        <p:cTn id="57" dur="500" tmFilter="0, 0; .2, .5; .8, .5; 1, 0"/>
                                        <p:tgtEl>
                                          <p:spTgt spid="48"/>
                                        </p:tgtEl>
                                      </p:cBhvr>
                                    </p:animEffect>
                                    <p:animScale>
                                      <p:cBhvr>
                                        <p:cTn id="58" dur="250" autoRev="1" fill="hold"/>
                                        <p:tgtEl>
                                          <p:spTgt spid="4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48" grpId="0" animBg="1"/>
      <p:bldP spid="48" grpId="1" animBg="1"/>
      <p:bldP spid="51" grpId="0" animBg="1"/>
      <p:bldP spid="54" grpId="0" animBg="1"/>
      <p:bldP spid="55" grpId="0" animBg="1"/>
      <p:bldP spid="56" grpId="0" animBg="1"/>
      <p:bldP spid="57" grpId="0" animBg="1"/>
      <p:bldP spid="58" grpId="0" animBg="1"/>
      <p:bldP spid="64" grpId="0" animBg="1"/>
      <p:bldP spid="73"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4024298" y="1214422"/>
            <a:ext cx="785818"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6</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0" name="直接箭头连接符 49"/>
          <p:cNvCxnSpPr/>
          <p:nvPr/>
        </p:nvCxnSpPr>
        <p:spPr>
          <a:xfrm rot="16200000" flipH="1">
            <a:off x="4396966" y="1837123"/>
            <a:ext cx="790580" cy="2500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2881290" y="2357430"/>
            <a:ext cx="1357322"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1 2 3 5</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3" name="直接箭头连接符 52"/>
          <p:cNvCxnSpPr/>
          <p:nvPr/>
        </p:nvCxnSpPr>
        <p:spPr>
          <a:xfrm rot="5400000">
            <a:off x="3543681" y="1626779"/>
            <a:ext cx="782642" cy="67866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5810248" y="2357430"/>
            <a:ext cx="92869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11 12 </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5" name="矩形 54"/>
          <p:cNvSpPr/>
          <p:nvPr/>
        </p:nvSpPr>
        <p:spPr>
          <a:xfrm>
            <a:off x="7024694" y="2357430"/>
            <a:ext cx="107157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14 17</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6" name="矩形 55"/>
          <p:cNvSpPr/>
          <p:nvPr/>
        </p:nvSpPr>
        <p:spPr>
          <a:xfrm>
            <a:off x="8239140" y="2357430"/>
            <a:ext cx="128588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19  20</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7" name="矩形 56"/>
          <p:cNvSpPr/>
          <p:nvPr/>
        </p:nvSpPr>
        <p:spPr>
          <a:xfrm>
            <a:off x="5453058" y="285728"/>
            <a:ext cx="85725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8" name="矩形 57"/>
          <p:cNvSpPr/>
          <p:nvPr/>
        </p:nvSpPr>
        <p:spPr>
          <a:xfrm>
            <a:off x="6738942" y="1214422"/>
            <a:ext cx="107157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l"/>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13 18</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9" name="直接箭头连接符 58"/>
          <p:cNvCxnSpPr/>
          <p:nvPr/>
        </p:nvCxnSpPr>
        <p:spPr>
          <a:xfrm rot="5400000">
            <a:off x="6221048" y="1645860"/>
            <a:ext cx="785818" cy="63732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endCxn id="55" idx="0"/>
          </p:cNvCxnSpPr>
          <p:nvPr/>
        </p:nvCxnSpPr>
        <p:spPr>
          <a:xfrm rot="16200000" flipH="1">
            <a:off x="7017153" y="1814104"/>
            <a:ext cx="785818" cy="3008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endCxn id="56" idx="0"/>
          </p:cNvCxnSpPr>
          <p:nvPr/>
        </p:nvCxnSpPr>
        <p:spPr>
          <a:xfrm>
            <a:off x="7596198" y="1571612"/>
            <a:ext cx="1285884"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endCxn id="48" idx="0"/>
          </p:cNvCxnSpPr>
          <p:nvPr/>
        </p:nvCxnSpPr>
        <p:spPr>
          <a:xfrm rot="10800000" flipV="1">
            <a:off x="4417209" y="642918"/>
            <a:ext cx="1178727" cy="57150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endCxn id="58" idx="0"/>
          </p:cNvCxnSpPr>
          <p:nvPr/>
        </p:nvCxnSpPr>
        <p:spPr>
          <a:xfrm>
            <a:off x="6103939" y="622280"/>
            <a:ext cx="1170789" cy="59214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4381488" y="2357430"/>
            <a:ext cx="107157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7   9</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2" name="TextBox 71"/>
          <p:cNvSpPr txBox="1"/>
          <p:nvPr/>
        </p:nvSpPr>
        <p:spPr>
          <a:xfrm>
            <a:off x="2024034" y="1285860"/>
            <a:ext cx="1928826" cy="368300"/>
          </a:xfrm>
          <a:prstGeom prst="rect">
            <a:avLst/>
          </a:prstGeom>
          <a:noFill/>
        </p:spPr>
        <p:txBody>
          <a:bodyPr wrap="square" rtlCol="0">
            <a:spAutoFit/>
          </a:bodyPr>
          <a:lstStyle/>
          <a:p>
            <a:r>
              <a:rPr lang="zh-CN" altLang="en-US" sz="1800" b="1" dirty="0">
                <a:latin typeface="微软雅黑" panose="020B0503020204020204" pitchFamily="34" charset="-122"/>
                <a:ea typeface="微软雅黑" panose="020B0503020204020204" pitchFamily="34" charset="-122"/>
                <a:cs typeface="Consolas" panose="020B0609020204030204" pitchFamily="49" charset="0"/>
              </a:rPr>
              <a:t>关键字个数</a:t>
            </a:r>
            <a:r>
              <a:rPr lang="en-US" altLang="zh-CN" sz="1800" b="1" dirty="0">
                <a:latin typeface="微软雅黑" panose="020B0503020204020204" pitchFamily="34" charset="-122"/>
                <a:ea typeface="微软雅黑" panose="020B0503020204020204" pitchFamily="34" charset="-122"/>
                <a:cs typeface="Consolas" panose="020B0609020204030204" pitchFamily="49" charset="0"/>
              </a:rPr>
              <a:t>&lt;2</a:t>
            </a:r>
            <a:endParaRPr lang="zh-CN" altLang="en-US" sz="1800" b="1" dirty="0">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51"/>
          <p:cNvGrpSpPr/>
          <p:nvPr/>
        </p:nvGrpSpPr>
        <p:grpSpPr>
          <a:xfrm>
            <a:off x="3809984" y="44624"/>
            <a:ext cx="5054600" cy="2023534"/>
            <a:chOff x="2305050" y="-1214470"/>
            <a:chExt cx="5054600" cy="2023534"/>
          </a:xfrm>
        </p:grpSpPr>
        <p:sp>
          <p:nvSpPr>
            <p:cNvPr id="46" name="任意多边形 45"/>
            <p:cNvSpPr/>
            <p:nvPr/>
          </p:nvSpPr>
          <p:spPr>
            <a:xfrm>
              <a:off x="2305050" y="-1214470"/>
              <a:ext cx="5054600" cy="2023534"/>
            </a:xfrm>
            <a:custGeom>
              <a:avLst/>
              <a:gdLst>
                <a:gd name="connsiteX0" fmla="*/ 1238250 w 5054600"/>
                <a:gd name="connsiteY0" fmla="*/ 249767 h 2023534"/>
                <a:gd name="connsiteX1" fmla="*/ 755650 w 5054600"/>
                <a:gd name="connsiteY1" fmla="*/ 440267 h 2023534"/>
                <a:gd name="connsiteX2" fmla="*/ 184150 w 5054600"/>
                <a:gd name="connsiteY2" fmla="*/ 922867 h 2023534"/>
                <a:gd name="connsiteX3" fmla="*/ 6350 w 5054600"/>
                <a:gd name="connsiteY3" fmla="*/ 1316567 h 2023534"/>
                <a:gd name="connsiteX4" fmla="*/ 222250 w 5054600"/>
                <a:gd name="connsiteY4" fmla="*/ 1799167 h 2023534"/>
                <a:gd name="connsiteX5" fmla="*/ 1098550 w 5054600"/>
                <a:gd name="connsiteY5" fmla="*/ 1875367 h 2023534"/>
                <a:gd name="connsiteX6" fmla="*/ 4578350 w 5054600"/>
                <a:gd name="connsiteY6" fmla="*/ 1837267 h 2023534"/>
                <a:gd name="connsiteX7" fmla="*/ 3956050 w 5054600"/>
                <a:gd name="connsiteY7" fmla="*/ 757767 h 2023534"/>
                <a:gd name="connsiteX8" fmla="*/ 2609850 w 5054600"/>
                <a:gd name="connsiteY8" fmla="*/ 84667 h 2023534"/>
                <a:gd name="connsiteX9" fmla="*/ 1238250 w 5054600"/>
                <a:gd name="connsiteY9" fmla="*/ 249767 h 202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4600" h="2023534">
                  <a:moveTo>
                    <a:pt x="1238250" y="249767"/>
                  </a:moveTo>
                  <a:cubicBezTo>
                    <a:pt x="929217" y="309034"/>
                    <a:pt x="931333" y="328084"/>
                    <a:pt x="755650" y="440267"/>
                  </a:cubicBezTo>
                  <a:cubicBezTo>
                    <a:pt x="579967" y="552450"/>
                    <a:pt x="309033" y="776817"/>
                    <a:pt x="184150" y="922867"/>
                  </a:cubicBezTo>
                  <a:cubicBezTo>
                    <a:pt x="59267" y="1068917"/>
                    <a:pt x="0" y="1170517"/>
                    <a:pt x="6350" y="1316567"/>
                  </a:cubicBezTo>
                  <a:cubicBezTo>
                    <a:pt x="12700" y="1462617"/>
                    <a:pt x="40217" y="1706034"/>
                    <a:pt x="222250" y="1799167"/>
                  </a:cubicBezTo>
                  <a:cubicBezTo>
                    <a:pt x="404283" y="1892300"/>
                    <a:pt x="1098550" y="1875367"/>
                    <a:pt x="1098550" y="1875367"/>
                  </a:cubicBezTo>
                  <a:cubicBezTo>
                    <a:pt x="1824567" y="1881717"/>
                    <a:pt x="4102100" y="2023534"/>
                    <a:pt x="4578350" y="1837267"/>
                  </a:cubicBezTo>
                  <a:cubicBezTo>
                    <a:pt x="5054600" y="1651000"/>
                    <a:pt x="4284133" y="1049867"/>
                    <a:pt x="3956050" y="757767"/>
                  </a:cubicBezTo>
                  <a:cubicBezTo>
                    <a:pt x="3627967" y="465667"/>
                    <a:pt x="3062817" y="169334"/>
                    <a:pt x="2609850" y="84667"/>
                  </a:cubicBezTo>
                  <a:cubicBezTo>
                    <a:pt x="2156883" y="0"/>
                    <a:pt x="1547283" y="190500"/>
                    <a:pt x="1238250" y="249767"/>
                  </a:cubicBezTo>
                  <a:close/>
                </a:path>
              </a:pathLst>
            </a:custGeom>
            <a:solidFill>
              <a:schemeClr val="accent1">
                <a:alpha val="0"/>
              </a:schemeClr>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47" name="Line 41"/>
            <p:cNvSpPr>
              <a:spLocks noChangeShapeType="1"/>
            </p:cNvSpPr>
            <p:nvPr/>
          </p:nvSpPr>
          <p:spPr bwMode="auto">
            <a:xfrm flipH="1">
              <a:off x="6591330" y="-428652"/>
              <a:ext cx="285752" cy="212729"/>
            </a:xfrm>
            <a:prstGeom prst="line">
              <a:avLst/>
            </a:prstGeom>
            <a:noFill/>
            <a:ln w="28575">
              <a:solidFill>
                <a:schemeClr val="tx2"/>
              </a:solidFill>
              <a:round/>
              <a:tailEnd type="triangle" w="med" len="me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49" name="Text Box 42"/>
            <p:cNvSpPr txBox="1">
              <a:spLocks noChangeArrowheads="1"/>
            </p:cNvSpPr>
            <p:nvPr/>
          </p:nvSpPr>
          <p:spPr bwMode="auto">
            <a:xfrm>
              <a:off x="6519892" y="-785842"/>
              <a:ext cx="792163" cy="307340"/>
            </a:xfrm>
            <a:prstGeom prst="rect">
              <a:avLst/>
            </a:prstGeom>
            <a:noFill/>
            <a:ln w="28575" algn="ctr">
              <a:noFill/>
              <a:miter lim="800000"/>
            </a:ln>
          </p:spPr>
          <p:txBody>
            <a:bodyPr lIns="0" tIns="0" rIns="0" bIns="0">
              <a:spAutoFit/>
            </a:bodyPr>
            <a:lstStyle/>
            <a:p>
              <a:pPr>
                <a:spcBef>
                  <a:spcPct val="50000"/>
                </a:spcBef>
              </a:pPr>
              <a:r>
                <a:rPr kumimoji="0" lang="zh-CN" altLang="en-US" sz="2000" b="1" dirty="0">
                  <a:latin typeface="微软雅黑" panose="020B0503020204020204" pitchFamily="34" charset="-122"/>
                  <a:ea typeface="微软雅黑" panose="020B0503020204020204" pitchFamily="34" charset="-122"/>
                  <a:cs typeface="Consolas" panose="020B0609020204030204" pitchFamily="49" charset="0"/>
                </a:rPr>
                <a:t>合并</a:t>
              </a:r>
              <a:endParaRPr kumimoji="0" lang="zh-CN" altLang="en-US" sz="2000" b="1" dirty="0">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3" name="组合 91"/>
          <p:cNvGrpSpPr/>
          <p:nvPr/>
        </p:nvGrpSpPr>
        <p:grpSpPr>
          <a:xfrm>
            <a:off x="2809852" y="3857628"/>
            <a:ext cx="6500858" cy="2000264"/>
            <a:chOff x="1285852" y="3857628"/>
            <a:chExt cx="6500858" cy="2000264"/>
          </a:xfrm>
        </p:grpSpPr>
        <p:sp>
          <p:nvSpPr>
            <p:cNvPr id="65" name="矩形 64"/>
            <p:cNvSpPr/>
            <p:nvPr/>
          </p:nvSpPr>
          <p:spPr>
            <a:xfrm>
              <a:off x="3571868" y="3857628"/>
              <a:ext cx="2071702"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6 10 13 18</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66" name="直接箭头连接符 65"/>
            <p:cNvCxnSpPr/>
            <p:nvPr/>
          </p:nvCxnSpPr>
          <p:spPr>
            <a:xfrm rot="5400000">
              <a:off x="3125381" y="4339835"/>
              <a:ext cx="1143008" cy="8929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1285852" y="5357826"/>
              <a:ext cx="1214446"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1 2 3 5</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71" name="直接箭头连接符 70"/>
            <p:cNvCxnSpPr/>
            <p:nvPr/>
          </p:nvCxnSpPr>
          <p:spPr>
            <a:xfrm rot="10800000" flipV="1">
              <a:off x="1928796" y="4214819"/>
              <a:ext cx="1928825" cy="114300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4143372" y="5357826"/>
              <a:ext cx="92869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11 12 </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5" name="矩形 74"/>
            <p:cNvSpPr/>
            <p:nvPr/>
          </p:nvSpPr>
          <p:spPr>
            <a:xfrm>
              <a:off x="5357818" y="5357826"/>
              <a:ext cx="928694"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14 17</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6" name="矩形 75"/>
            <p:cNvSpPr/>
            <p:nvPr/>
          </p:nvSpPr>
          <p:spPr>
            <a:xfrm>
              <a:off x="6643702" y="5357826"/>
              <a:ext cx="1143008"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19 20</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79" name="直接箭头连接符 78"/>
            <p:cNvCxnSpPr/>
            <p:nvPr/>
          </p:nvCxnSpPr>
          <p:spPr>
            <a:xfrm rot="16200000" flipH="1">
              <a:off x="4028707" y="4758114"/>
              <a:ext cx="1143006" cy="5641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rot="16200000" flipH="1">
              <a:off x="4812983" y="4386222"/>
              <a:ext cx="1143006" cy="75009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endCxn id="76" idx="0"/>
            </p:cNvCxnSpPr>
            <p:nvPr/>
          </p:nvCxnSpPr>
          <p:spPr>
            <a:xfrm>
              <a:off x="5357818" y="4214818"/>
              <a:ext cx="1857388" cy="114300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矩形 83"/>
            <p:cNvSpPr/>
            <p:nvPr/>
          </p:nvSpPr>
          <p:spPr>
            <a:xfrm>
              <a:off x="2714612" y="5357826"/>
              <a:ext cx="1071570" cy="50006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7  9</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91" name="下箭头 90"/>
          <p:cNvSpPr/>
          <p:nvPr/>
        </p:nvSpPr>
        <p:spPr>
          <a:xfrm>
            <a:off x="5881686" y="3286124"/>
            <a:ext cx="285752" cy="428628"/>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93" name="TextBox 92"/>
          <p:cNvSpPr txBox="1"/>
          <p:nvPr/>
        </p:nvSpPr>
        <p:spPr>
          <a:xfrm>
            <a:off x="5167306" y="6143644"/>
            <a:ext cx="2428892" cy="398780"/>
          </a:xfrm>
          <a:prstGeom prst="rect">
            <a:avLst/>
          </a:prstGeom>
          <a:noFill/>
        </p:spPr>
        <p:txBody>
          <a:bodyPr wrap="square" rtlCol="0">
            <a:spAutoFit/>
          </a:bodyPr>
          <a:lstStyle/>
          <a:p>
            <a:r>
              <a:rPr lang="zh-CN" altLang="en-US" sz="20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删除完毕</a:t>
            </a:r>
            <a:endParaRPr lang="zh-CN" altLang="en-US" sz="20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nodeType="afterEffect">
                                  <p:stCondLst>
                                    <p:cond delay="0"/>
                                  </p:stCondLst>
                                  <p:childTnLst>
                                    <p:animEffect transition="out" filter="fade">
                                      <p:cBhvr>
                                        <p:cTn id="9" dur="500" tmFilter="0, 0; .2, .5; .8, .5; 1, 0"/>
                                        <p:tgtEl>
                                          <p:spTgt spid="2"/>
                                        </p:tgtEl>
                                      </p:cBhvr>
                                    </p:animEffect>
                                    <p:animScale>
                                      <p:cBhvr>
                                        <p:cTn id="10" dur="250" autoRev="1" fill="hold"/>
                                        <p:tgtEl>
                                          <p:spTgt spid="2"/>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2999408" y="2492375"/>
            <a:ext cx="8929240" cy="2026285"/>
          </a:xfrm>
          <a:prstGeom prst="rect">
            <a:avLst/>
          </a:prstGeom>
          <a:solidFill>
            <a:schemeClr val="bg1">
              <a:lumMod val="95000"/>
            </a:schemeClr>
          </a:solidFill>
          <a:scene3d>
            <a:camera prst="perspectiveAbove"/>
            <a:lightRig rig="threePt" dir="t"/>
          </a:scene3d>
        </p:spPr>
        <p:style>
          <a:lnRef idx="1">
            <a:schemeClr val="accent1"/>
          </a:lnRef>
          <a:fillRef idx="2">
            <a:schemeClr val="accent1"/>
          </a:fillRef>
          <a:effectRef idx="1">
            <a:schemeClr val="accent1"/>
          </a:effectRef>
          <a:fontRef idx="minor">
            <a:schemeClr val="dk1"/>
          </a:fontRef>
        </p:style>
        <p:txBody>
          <a:bodyPr wrap="square" tIns="72000" bIns="108000">
            <a:spAutoFit/>
          </a:bodyPr>
          <a:lstStyle/>
          <a:p>
            <a:pPr algn="l">
              <a:spcBef>
                <a:spcPct val="50000"/>
              </a:spcBef>
            </a:pPr>
            <a:r>
              <a:rPr kumimoji="0" lang="zh-CN" altLang="en-US" sz="2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思考题</a:t>
            </a:r>
            <a:endParaRPr kumimoji="0" lang="zh-CN" altLang="en-US" sz="2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gn="l">
              <a:spcBef>
                <a:spcPct val="50000"/>
              </a:spcBef>
            </a:pPr>
            <a:r>
              <a:rPr kumimoji="0" lang="zh-CN" altLang="en-US" sz="24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kumimoji="0"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kumimoji="0"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a:t>
            </a:r>
            <a:r>
              <a:rPr kumimoji="0"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kumimoji="0"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树中每删除一个关键字，都要删除一个结点吗？</a:t>
            </a:r>
            <a:endParaRPr kumimoji="0"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ct val="50000"/>
              </a:spcBef>
            </a:pPr>
            <a:r>
              <a:rPr kumimoji="0"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0"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kumimoji="0"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a:t>
            </a:r>
            <a:r>
              <a:rPr kumimoji="0"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kumimoji="0"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树中删除一个关键字，若引起合并，树高一定会降低一层吗？</a:t>
            </a:r>
            <a:endParaRPr kumimoji="0"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72707" name="Picture 7" descr="200991485835655"/>
          <p:cNvPicPr>
            <a:picLocks noChangeAspect="1" noChangeArrowheads="1" noCrop="1"/>
          </p:cNvPicPr>
          <p:nvPr/>
        </p:nvPicPr>
        <p:blipFill>
          <a:blip r:embed="rId1" cstate="print"/>
          <a:srcRect/>
          <a:stretch>
            <a:fillRect/>
          </a:stretch>
        </p:blipFill>
        <p:spPr bwMode="auto">
          <a:xfrm>
            <a:off x="4367214" y="981075"/>
            <a:ext cx="1512887" cy="1512888"/>
          </a:xfrm>
          <a:prstGeom prst="rect">
            <a:avLst/>
          </a:prstGeom>
          <a:noFill/>
          <a:ln w="9525">
            <a:noFill/>
            <a:miter lim="800000"/>
            <a:headEnd/>
            <a:tailEnd/>
          </a:ln>
        </p:spPr>
      </p:pic>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736" y="2780928"/>
            <a:ext cx="4509120" cy="4509120"/>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809720" y="783536"/>
            <a:ext cx="6858048" cy="497205"/>
          </a:xfrm>
          <a:prstGeom prst="rect">
            <a:avLst/>
          </a:prstGeom>
          <a:noFill/>
          <a:ln w="9525">
            <a:noFill/>
            <a:miter lim="800000"/>
          </a:ln>
        </p:spPr>
        <p:txBody>
          <a:bodyPr wrap="square">
            <a:spAutoFit/>
          </a:bodyPr>
          <a:lstStyle/>
          <a:p>
            <a:pPr algn="just" defTabSz="212725" fontAlgn="ctr">
              <a:lnSpc>
                <a:spcPct val="110000"/>
              </a:lnSpc>
              <a:spcBef>
                <a:spcPct val="50000"/>
              </a:spcBef>
            </a:pP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B+</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树是</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树的一种</a:t>
            </a:r>
            <a:r>
              <a:rPr lang="zh-CN" altLang="en-US" sz="24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变形</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。一棵</a:t>
            </a:r>
            <a:r>
              <a:rPr lang="en-US" altLang="zh-CN" sz="24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24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阶</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树示例：</a:t>
            </a:r>
            <a:r>
              <a:rPr kumimoji="0"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3731" name="Text Box 3" descr="粉色面巾纸"/>
          <p:cNvSpPr txBox="1">
            <a:spLocks noChangeArrowheads="1"/>
          </p:cNvSpPr>
          <p:nvPr/>
        </p:nvSpPr>
        <p:spPr bwMode="auto">
          <a:xfrm>
            <a:off x="263352" y="142852"/>
            <a:ext cx="2500330" cy="512445"/>
          </a:xfrm>
          <a:prstGeom prst="rect">
            <a:avLst/>
          </a:prstGeom>
          <a:solidFill>
            <a:srgbClr val="F19903"/>
          </a:solidFill>
          <a:ln w="28575" algn="ctr">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tIns="72000" bIns="72000">
            <a:spAutoFit/>
          </a:bodyPr>
          <a:lstStyle/>
          <a:p>
            <a:pPr fontAlgn="ctr">
              <a:spcBef>
                <a:spcPct val="50000"/>
              </a:spcBef>
            </a:pP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9.3.5  B+</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a:t>
            </a:r>
            <a:endParaRPr kumimoji="0" lang="zh-CN" altLang="en-US"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66"/>
          <p:cNvGrpSpPr/>
          <p:nvPr/>
        </p:nvGrpSpPr>
        <p:grpSpPr>
          <a:xfrm>
            <a:off x="1809721" y="1499900"/>
            <a:ext cx="8704421" cy="4744631"/>
            <a:chOff x="215436" y="1499899"/>
            <a:chExt cx="8774705" cy="4744631"/>
          </a:xfrm>
        </p:grpSpPr>
        <p:sp>
          <p:nvSpPr>
            <p:cNvPr id="6" name="矩形 5"/>
            <p:cNvSpPr/>
            <p:nvPr/>
          </p:nvSpPr>
          <p:spPr>
            <a:xfrm>
              <a:off x="3992628" y="1658331"/>
              <a:ext cx="1008000" cy="432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31 52</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矩形 6"/>
            <p:cNvSpPr/>
            <p:nvPr/>
          </p:nvSpPr>
          <p:spPr>
            <a:xfrm>
              <a:off x="2143108" y="2804711"/>
              <a:ext cx="1285884"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15 22 31</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矩形 7"/>
            <p:cNvSpPr/>
            <p:nvPr/>
          </p:nvSpPr>
          <p:spPr>
            <a:xfrm>
              <a:off x="6000760" y="2804711"/>
              <a:ext cx="1008000"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47  52</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矩形 8"/>
            <p:cNvSpPr/>
            <p:nvPr/>
          </p:nvSpPr>
          <p:spPr>
            <a:xfrm>
              <a:off x="714348" y="4019157"/>
              <a:ext cx="1143008"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10 12 15</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矩形 9"/>
            <p:cNvSpPr/>
            <p:nvPr/>
          </p:nvSpPr>
          <p:spPr>
            <a:xfrm>
              <a:off x="2071670" y="4019157"/>
              <a:ext cx="1500198"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18 19 20 22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矩形 10"/>
            <p:cNvSpPr/>
            <p:nvPr/>
          </p:nvSpPr>
          <p:spPr>
            <a:xfrm>
              <a:off x="3786182" y="4019157"/>
              <a:ext cx="1214446"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23 30 31</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 name="矩形 11"/>
            <p:cNvSpPr/>
            <p:nvPr/>
          </p:nvSpPr>
          <p:spPr>
            <a:xfrm>
              <a:off x="5214942" y="4019157"/>
              <a:ext cx="1214446"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33 45 47</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矩形 12"/>
            <p:cNvSpPr/>
            <p:nvPr/>
          </p:nvSpPr>
          <p:spPr>
            <a:xfrm>
              <a:off x="6643702" y="4019157"/>
              <a:ext cx="1143008"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48 50 52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4" name="直接箭头连接符 13"/>
            <p:cNvCxnSpPr>
              <a:stCxn id="9" idx="3"/>
              <a:endCxn id="10" idx="1"/>
            </p:cNvCxnSpPr>
            <p:nvPr/>
          </p:nvCxnSpPr>
          <p:spPr>
            <a:xfrm>
              <a:off x="1857356" y="4235157"/>
              <a:ext cx="21431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3567106" y="4233471"/>
              <a:ext cx="21431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5026028" y="4233471"/>
              <a:ext cx="21431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429388" y="4233471"/>
              <a:ext cx="21431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endCxn id="9" idx="0"/>
            </p:cNvCxnSpPr>
            <p:nvPr/>
          </p:nvCxnSpPr>
          <p:spPr>
            <a:xfrm rot="10800000" flipV="1">
              <a:off x="1285852" y="3161901"/>
              <a:ext cx="1071570" cy="8572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rot="16200000" flipH="1">
              <a:off x="2366609" y="3565388"/>
              <a:ext cx="900000" cy="3571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endCxn id="11" idx="0"/>
            </p:cNvCxnSpPr>
            <p:nvPr/>
          </p:nvCxnSpPr>
          <p:spPr>
            <a:xfrm>
              <a:off x="3143240" y="3161901"/>
              <a:ext cx="1250165" cy="8572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12" idx="0"/>
            </p:cNvCxnSpPr>
            <p:nvPr/>
          </p:nvCxnSpPr>
          <p:spPr>
            <a:xfrm rot="5400000">
              <a:off x="5625712" y="3358357"/>
              <a:ext cx="857254" cy="46434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13" idx="0"/>
            </p:cNvCxnSpPr>
            <p:nvPr/>
          </p:nvCxnSpPr>
          <p:spPr>
            <a:xfrm rot="16200000" flipH="1">
              <a:off x="6536545" y="3340496"/>
              <a:ext cx="857256" cy="50006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7" idx="0"/>
            </p:cNvCxnSpPr>
            <p:nvPr/>
          </p:nvCxnSpPr>
          <p:spPr>
            <a:xfrm rot="10800000" flipV="1">
              <a:off x="2786050" y="2018893"/>
              <a:ext cx="1500198"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8" idx="0"/>
            </p:cNvCxnSpPr>
            <p:nvPr/>
          </p:nvCxnSpPr>
          <p:spPr>
            <a:xfrm>
              <a:off x="4714876" y="2018893"/>
              <a:ext cx="1789884"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rot="5400000">
              <a:off x="663548"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52121" y="4841685"/>
              <a:ext cx="319424"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r>
                <a:rPr lang="zh-CN" altLang="en-US" sz="1600" b="1" dirty="0">
                  <a:solidFill>
                    <a:schemeClr val="tx1"/>
                  </a:solidFill>
                  <a:latin typeface="微软雅黑" panose="020B0503020204020204" pitchFamily="34" charset="-122"/>
                  <a:ea typeface="微软雅黑" panose="020B0503020204020204" pitchFamily="34" charset="-122"/>
                </a:rPr>
                <a:t>张三</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cxnSp>
          <p:nvCxnSpPr>
            <p:cNvPr id="27" name="直接箭头连接符 26"/>
            <p:cNvCxnSpPr/>
            <p:nvPr/>
          </p:nvCxnSpPr>
          <p:spPr>
            <a:xfrm rot="5400000">
              <a:off x="1064043"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119515"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29" name="直接箭头连接符 28"/>
            <p:cNvCxnSpPr/>
            <p:nvPr/>
          </p:nvCxnSpPr>
          <p:spPr>
            <a:xfrm rot="5400000">
              <a:off x="1462059"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517531"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31" name="直接箭头连接符 30"/>
            <p:cNvCxnSpPr/>
            <p:nvPr/>
          </p:nvCxnSpPr>
          <p:spPr>
            <a:xfrm rot="5400000">
              <a:off x="3748525"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803997" y="4841685"/>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33" name="直接箭头连接符 32"/>
            <p:cNvCxnSpPr/>
            <p:nvPr/>
          </p:nvCxnSpPr>
          <p:spPr>
            <a:xfrm rot="5400000">
              <a:off x="4149020"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204492"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35" name="直接箭头连接符 34"/>
            <p:cNvCxnSpPr/>
            <p:nvPr/>
          </p:nvCxnSpPr>
          <p:spPr>
            <a:xfrm rot="5400000">
              <a:off x="4547036"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602508"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37" name="直接箭头连接符 36"/>
            <p:cNvCxnSpPr/>
            <p:nvPr/>
          </p:nvCxnSpPr>
          <p:spPr>
            <a:xfrm rot="5400000">
              <a:off x="5222880"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278351" y="4841685"/>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39" name="直接箭头连接符 38"/>
            <p:cNvCxnSpPr/>
            <p:nvPr/>
          </p:nvCxnSpPr>
          <p:spPr>
            <a:xfrm rot="5400000">
              <a:off x="5623375"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678846"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41" name="直接箭头连接符 40"/>
            <p:cNvCxnSpPr/>
            <p:nvPr/>
          </p:nvCxnSpPr>
          <p:spPr>
            <a:xfrm rot="5400000">
              <a:off x="6021391"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076862"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43" name="直接箭头连接符 42"/>
            <p:cNvCxnSpPr/>
            <p:nvPr/>
          </p:nvCxnSpPr>
          <p:spPr>
            <a:xfrm rot="5400000">
              <a:off x="6580202"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635673" y="4841685"/>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45" name="直接箭头连接符 44"/>
            <p:cNvCxnSpPr/>
            <p:nvPr/>
          </p:nvCxnSpPr>
          <p:spPr>
            <a:xfrm rot="5400000">
              <a:off x="6980697"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036168"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47" name="直接箭头连接符 46"/>
            <p:cNvCxnSpPr/>
            <p:nvPr/>
          </p:nvCxnSpPr>
          <p:spPr>
            <a:xfrm rot="5400000">
              <a:off x="7378713"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434184"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49" name="直接箭头连接符 48"/>
            <p:cNvCxnSpPr/>
            <p:nvPr/>
          </p:nvCxnSpPr>
          <p:spPr>
            <a:xfrm rot="5400000">
              <a:off x="2008613"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064084" y="4841685"/>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51" name="直接箭头连接符 50"/>
            <p:cNvCxnSpPr/>
            <p:nvPr/>
          </p:nvCxnSpPr>
          <p:spPr>
            <a:xfrm rot="5400000">
              <a:off x="2409108"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2464579"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53" name="直接箭头连接符 52"/>
            <p:cNvCxnSpPr/>
            <p:nvPr/>
          </p:nvCxnSpPr>
          <p:spPr>
            <a:xfrm rot="5400000">
              <a:off x="2807124"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2862595"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55" name="直接箭头连接符 54"/>
            <p:cNvCxnSpPr/>
            <p:nvPr/>
          </p:nvCxnSpPr>
          <p:spPr>
            <a:xfrm rot="5400000">
              <a:off x="3189271"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244742"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sp>
          <p:nvSpPr>
            <p:cNvPr id="58" name="Line 6"/>
            <p:cNvSpPr>
              <a:spLocks noChangeShapeType="1"/>
            </p:cNvSpPr>
            <p:nvPr/>
          </p:nvSpPr>
          <p:spPr bwMode="auto">
            <a:xfrm flipH="1" flipV="1">
              <a:off x="947728" y="5572140"/>
              <a:ext cx="0" cy="288925"/>
            </a:xfrm>
            <a:prstGeom prst="line">
              <a:avLst/>
            </a:prstGeom>
            <a:ln>
              <a:tailEnd type="triangle" w="med" len="med"/>
            </a:ln>
          </p:spPr>
          <p:style>
            <a:lnRef idx="2">
              <a:schemeClr val="accent5"/>
            </a:lnRef>
            <a:fillRef idx="0">
              <a:schemeClr val="accent5"/>
            </a:fillRef>
            <a:effectRef idx="1">
              <a:schemeClr val="accent5"/>
            </a:effectRef>
            <a:fontRef idx="minor">
              <a:schemeClr val="tx1"/>
            </a:fontRef>
          </p:style>
          <p:txBody>
            <a:bodyPr anchor="ctr">
              <a:spAutoFit/>
            </a:bodyPr>
            <a:lstStyle/>
            <a:p>
              <a:endParaRPr lang="zh-CN" altLang="en-US"/>
            </a:p>
          </p:txBody>
        </p:sp>
        <p:sp>
          <p:nvSpPr>
            <p:cNvPr id="59" name="Text Box 7"/>
            <p:cNvSpPr txBox="1">
              <a:spLocks noChangeArrowheads="1"/>
            </p:cNvSpPr>
            <p:nvPr/>
          </p:nvSpPr>
          <p:spPr bwMode="auto">
            <a:xfrm>
              <a:off x="477828" y="5845750"/>
              <a:ext cx="2665412" cy="398780"/>
            </a:xfrm>
            <a:prstGeom prst="rect">
              <a:avLst/>
            </a:prstGeom>
            <a:noFill/>
            <a:ln w="9525">
              <a:noFill/>
              <a:miter lim="800000"/>
            </a:ln>
          </p:spPr>
          <p:txBody>
            <a:bodyPr>
              <a:spAutoFit/>
            </a:bodyPr>
            <a:lstStyle/>
            <a:p>
              <a:pPr algn="l">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关键字指向的元素。</a:t>
              </a:r>
              <a:endParaRPr kumimoji="0" lang="zh-CN" altLang="en-US" sz="2000" b="1" dirty="0">
                <a:solidFill>
                  <a:schemeClr val="tx1"/>
                </a:solidFill>
                <a:latin typeface="微软雅黑" panose="020B0503020204020204" pitchFamily="34" charset="-122"/>
                <a:ea typeface="微软雅黑" panose="020B0503020204020204" pitchFamily="34" charset="-122"/>
              </a:endParaRPr>
            </a:p>
          </p:txBody>
        </p:sp>
        <p:grpSp>
          <p:nvGrpSpPr>
            <p:cNvPr id="3" name="组合 59"/>
            <p:cNvGrpSpPr/>
            <p:nvPr/>
          </p:nvGrpSpPr>
          <p:grpSpPr>
            <a:xfrm>
              <a:off x="1643042" y="1499899"/>
              <a:ext cx="6154803" cy="2001109"/>
              <a:chOff x="1857356" y="-1023301"/>
              <a:chExt cx="6154803" cy="2001109"/>
            </a:xfrm>
          </p:grpSpPr>
          <p:sp>
            <p:nvSpPr>
              <p:cNvPr id="61" name="矩形 60"/>
              <p:cNvSpPr/>
              <p:nvPr/>
            </p:nvSpPr>
            <p:spPr>
              <a:xfrm>
                <a:off x="1857356" y="-1023301"/>
                <a:ext cx="5715040" cy="2001109"/>
              </a:xfrm>
              <a:prstGeom prst="rect">
                <a:avLst/>
              </a:prstGeom>
              <a:solidFill>
                <a:schemeClr val="accent1">
                  <a:alpha val="0"/>
                </a:schemeClr>
              </a:solidFill>
              <a:ln>
                <a:solidFill>
                  <a:srgbClr val="FF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cs typeface="Consolas" panose="020B0609020204030204" pitchFamily="49" charset="0"/>
                </a:endParaRPr>
              </a:p>
            </p:txBody>
          </p:sp>
          <p:sp>
            <p:nvSpPr>
              <p:cNvPr id="62" name="Text Box 9"/>
              <p:cNvSpPr txBox="1">
                <a:spLocks noChangeArrowheads="1"/>
              </p:cNvSpPr>
              <p:nvPr/>
            </p:nvSpPr>
            <p:spPr bwMode="auto">
              <a:xfrm>
                <a:off x="7643834" y="-808712"/>
                <a:ext cx="368325" cy="1476375"/>
              </a:xfrm>
              <a:prstGeom prst="rect">
                <a:avLst/>
              </a:prstGeom>
              <a:noFill/>
              <a:ln w="9525">
                <a:noFill/>
                <a:miter lim="800000"/>
              </a:ln>
            </p:spPr>
            <p:txBody>
              <a:bodyPr wrap="square">
                <a:spAutoFit/>
              </a:bodyPr>
              <a:lstStyle/>
              <a:p>
                <a:pPr algn="l">
                  <a:lnSpc>
                    <a:spcPts val="1800"/>
                  </a:lnSpc>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索</a:t>
                </a:r>
                <a:endParaRPr kumimoji="0" lang="en-US" altLang="zh-CN" sz="2000" b="1" dirty="0">
                  <a:solidFill>
                    <a:schemeClr val="tx1"/>
                  </a:solidFill>
                  <a:latin typeface="微软雅黑" panose="020B0503020204020204" pitchFamily="34" charset="-122"/>
                  <a:ea typeface="微软雅黑" panose="020B0503020204020204" pitchFamily="34" charset="-122"/>
                </a:endParaRPr>
              </a:p>
              <a:p>
                <a:pPr algn="l">
                  <a:lnSpc>
                    <a:spcPts val="1800"/>
                  </a:lnSpc>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引</a:t>
                </a:r>
                <a:endParaRPr kumimoji="0" lang="en-US" altLang="zh-CN" sz="2000" b="1" dirty="0">
                  <a:solidFill>
                    <a:schemeClr val="tx1"/>
                  </a:solidFill>
                  <a:latin typeface="微软雅黑" panose="020B0503020204020204" pitchFamily="34" charset="-122"/>
                  <a:ea typeface="微软雅黑" panose="020B0503020204020204" pitchFamily="34" charset="-122"/>
                </a:endParaRPr>
              </a:p>
              <a:p>
                <a:pPr algn="l">
                  <a:lnSpc>
                    <a:spcPts val="1800"/>
                  </a:lnSpc>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部</a:t>
                </a:r>
                <a:endParaRPr kumimoji="0" lang="en-US" altLang="zh-CN" sz="2000" b="1" dirty="0">
                  <a:solidFill>
                    <a:schemeClr val="tx1"/>
                  </a:solidFill>
                  <a:latin typeface="微软雅黑" panose="020B0503020204020204" pitchFamily="34" charset="-122"/>
                  <a:ea typeface="微软雅黑" panose="020B0503020204020204" pitchFamily="34" charset="-122"/>
                </a:endParaRPr>
              </a:p>
              <a:p>
                <a:pPr algn="l">
                  <a:lnSpc>
                    <a:spcPts val="1800"/>
                  </a:lnSpc>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分</a:t>
                </a:r>
                <a:endParaRPr kumimoji="0" lang="zh-CN" altLang="en-US" sz="2000" b="1" dirty="0">
                  <a:solidFill>
                    <a:schemeClr val="tx1"/>
                  </a:solidFill>
                  <a:latin typeface="微软雅黑" panose="020B0503020204020204" pitchFamily="34" charset="-122"/>
                  <a:ea typeface="微软雅黑" panose="020B0503020204020204" pitchFamily="34" charset="-122"/>
                </a:endParaRPr>
              </a:p>
            </p:txBody>
          </p:sp>
        </p:grpSp>
        <p:cxnSp>
          <p:nvCxnSpPr>
            <p:cNvPr id="64" name="直接箭头连接符 63"/>
            <p:cNvCxnSpPr/>
            <p:nvPr/>
          </p:nvCxnSpPr>
          <p:spPr>
            <a:xfrm rot="5400000">
              <a:off x="5108628" y="1749364"/>
              <a:ext cx="0" cy="216000"/>
            </a:xfrm>
            <a:prstGeom prst="straightConnector1">
              <a:avLst/>
            </a:prstGeom>
            <a:ln w="28575">
              <a:solidFill>
                <a:srgbClr val="9900FF"/>
              </a:solidFill>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5214942" y="1643050"/>
              <a:ext cx="1071570" cy="368300"/>
            </a:xfrm>
            <a:prstGeom prst="rect">
              <a:avLst/>
            </a:prstGeom>
            <a:noFill/>
          </p:spPr>
          <p:txBody>
            <a:bodyPr wrap="square" rtlCol="0">
              <a:spAutoFit/>
            </a:bodyPr>
            <a:lstStyle/>
            <a:p>
              <a:pPr algn="l"/>
              <a:r>
                <a:rPr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根结点</a:t>
              </a:r>
              <a:endParaRPr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68" name="直接箭头连接符 67"/>
            <p:cNvCxnSpPr/>
            <p:nvPr/>
          </p:nvCxnSpPr>
          <p:spPr>
            <a:xfrm>
              <a:off x="323540" y="4157271"/>
              <a:ext cx="396000" cy="1588"/>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69" name="TextBox 68"/>
            <p:cNvSpPr txBox="1"/>
            <p:nvPr/>
          </p:nvSpPr>
          <p:spPr>
            <a:xfrm>
              <a:off x="215436" y="3690485"/>
              <a:ext cx="576119" cy="368300"/>
            </a:xfrm>
            <a:prstGeom prst="rect">
              <a:avLst/>
            </a:prstGeom>
            <a:noFill/>
          </p:spPr>
          <p:txBody>
            <a:bodyPr wrap="square" rtlCol="0">
              <a:spAutoFit/>
            </a:bodyPr>
            <a:lstStyle/>
            <a:p>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sqt</a:t>
              </a:r>
              <a:endPar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2" name="TextBox 71"/>
            <p:cNvSpPr txBox="1"/>
            <p:nvPr/>
          </p:nvSpPr>
          <p:spPr>
            <a:xfrm>
              <a:off x="8001024" y="3665339"/>
              <a:ext cx="989117" cy="1198880"/>
            </a:xfrm>
            <a:prstGeom prst="rect">
              <a:avLst/>
            </a:prstGeom>
            <a:noFill/>
          </p:spPr>
          <p:txBody>
            <a:bodyPr wrap="square" rtlCol="0">
              <a:spAutoFit/>
            </a:bodyPr>
            <a:lstStyle/>
            <a:p>
              <a:r>
                <a:rPr kumimoji="0" lang="zh-CN" altLang="en-US" sz="1800" b="1" dirty="0">
                  <a:solidFill>
                    <a:srgbClr val="FF00FF"/>
                  </a:solidFill>
                  <a:latin typeface="微软雅黑" panose="020B0503020204020204" pitchFamily="34" charset="-122"/>
                  <a:ea typeface="微软雅黑" panose="020B0503020204020204" pitchFamily="34" charset="-122"/>
                  <a:cs typeface="Times New Roman" panose="02020603050405020304" pitchFamily="18" charset="0"/>
                </a:rPr>
                <a:t>叶子结点层：</a:t>
              </a:r>
              <a:r>
                <a:rPr lang="zh-CN" altLang="en-US" sz="1800" b="1" dirty="0">
                  <a:solidFill>
                    <a:schemeClr val="tx1"/>
                  </a:solidFill>
                  <a:latin typeface="微软雅黑" panose="020B0503020204020204" pitchFamily="34" charset="-122"/>
                  <a:ea typeface="微软雅黑" panose="020B0503020204020204" pitchFamily="34" charset="-122"/>
                </a:rPr>
                <a:t>全部的关键字</a:t>
              </a:r>
              <a:endParaRPr lang="zh-CN" altLang="en-US" sz="1800" b="1" dirty="0">
                <a:solidFill>
                  <a:schemeClr val="tx1"/>
                </a:solidFill>
                <a:latin typeface="微软雅黑" panose="020B0503020204020204" pitchFamily="34" charset="-122"/>
                <a:ea typeface="微软雅黑" panose="020B0503020204020204" pitchFamily="34" charset="-122"/>
              </a:endParaRPr>
            </a:p>
          </p:txBody>
        </p:sp>
        <p:sp>
          <p:nvSpPr>
            <p:cNvPr id="73" name="右大括号 72"/>
            <p:cNvSpPr/>
            <p:nvPr/>
          </p:nvSpPr>
          <p:spPr>
            <a:xfrm>
              <a:off x="7786710" y="3879653"/>
              <a:ext cx="296735" cy="714380"/>
            </a:xfrm>
            <a:prstGeom prst="rightBrace">
              <a:avLst/>
            </a:prstGeom>
            <a:ln w="28575">
              <a:solidFill>
                <a:srgbClr val="FF00FF"/>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0"/>
          <p:cNvGrpSpPr/>
          <p:nvPr/>
        </p:nvGrpSpPr>
        <p:grpSpPr>
          <a:xfrm>
            <a:off x="1268613" y="5828085"/>
            <a:ext cx="6429420" cy="982943"/>
            <a:chOff x="500034" y="5224833"/>
            <a:chExt cx="6429420" cy="982943"/>
          </a:xfrm>
        </p:grpSpPr>
        <p:sp>
          <p:nvSpPr>
            <p:cNvPr id="67" name="Text Box 2"/>
            <p:cNvSpPr txBox="1">
              <a:spLocks noChangeArrowheads="1"/>
            </p:cNvSpPr>
            <p:nvPr/>
          </p:nvSpPr>
          <p:spPr bwMode="auto">
            <a:xfrm>
              <a:off x="500034" y="5224833"/>
              <a:ext cx="6429420" cy="395605"/>
            </a:xfrm>
            <a:prstGeom prst="rect">
              <a:avLst/>
            </a:prstGeom>
            <a:noFill/>
            <a:ln w="9525">
              <a:noFill/>
              <a:miter lim="800000"/>
            </a:ln>
          </p:spPr>
          <p:txBody>
            <a:bodyPr wrap="square">
              <a:spAutoFit/>
            </a:bodyPr>
            <a:lstStyle/>
            <a:p>
              <a:pPr algn="just" defTabSz="212725" fontAlgn="ctr">
                <a:lnSpc>
                  <a:spcPct val="110000"/>
                </a:lnSpc>
                <a:spcBef>
                  <a:spcPct val="50000"/>
                </a:spcBef>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树的定义：一棵</a:t>
              </a:r>
              <a:r>
                <a:rPr lang="en-US" altLang="zh-CN" sz="18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a:t>
              </a:r>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阶</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树满足下列要求：</a:t>
              </a: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0" name="TextBox 69"/>
            <p:cNvSpPr txBox="1"/>
            <p:nvPr/>
          </p:nvSpPr>
          <p:spPr>
            <a:xfrm>
              <a:off x="500034" y="5715016"/>
              <a:ext cx="5143536" cy="49276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algn="l"/>
              <a:r>
                <a:rPr kumimoji="0" lang="zh-CN" altLang="en-US" sz="1800" b="1">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kumimoji="0" lang="zh-CN" altLang="en-US" sz="18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每个分支结点至多有</a:t>
              </a:r>
              <a:r>
                <a:rPr kumimoji="0" lang="en-US" altLang="zh-CN" sz="1800" b="1" i="1">
                  <a:solidFill>
                    <a:srgbClr val="C00000"/>
                  </a:solidFill>
                  <a:latin typeface="微软雅黑" panose="020B0503020204020204" pitchFamily="34" charset="-122"/>
                  <a:ea typeface="微软雅黑" panose="020B0503020204020204" pitchFamily="34" charset="-122"/>
                  <a:cs typeface="Consolas" panose="020B0609020204030204" pitchFamily="49" charset="0"/>
                </a:rPr>
                <a:t>m</a:t>
              </a:r>
              <a:r>
                <a:rPr kumimoji="0" lang="zh-CN" altLang="en-US" sz="18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棵子树。这里</a:t>
              </a:r>
              <a:r>
                <a:rPr kumimoji="0" lang="en-US" altLang="zh-CN" sz="1800" b="1" i="1">
                  <a:solidFill>
                    <a:srgbClr val="C00000"/>
                  </a:solidFill>
                  <a:latin typeface="微软雅黑" panose="020B0503020204020204" pitchFamily="34" charset="-122"/>
                  <a:ea typeface="微软雅黑" panose="020B0503020204020204" pitchFamily="34" charset="-122"/>
                  <a:cs typeface="Consolas" panose="020B0609020204030204" pitchFamily="49" charset="0"/>
                </a:rPr>
                <a:t>m</a:t>
              </a:r>
              <a:r>
                <a:rPr kumimoji="0" lang="en-US" altLang="zh-CN" sz="18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=4</a:t>
              </a:r>
              <a:r>
                <a:rPr kumimoji="0" lang="zh-CN" altLang="en-US" sz="18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71" name="组合 66"/>
          <p:cNvGrpSpPr/>
          <p:nvPr/>
        </p:nvGrpSpPr>
        <p:grpSpPr>
          <a:xfrm>
            <a:off x="911424" y="949190"/>
            <a:ext cx="8704421" cy="4744631"/>
            <a:chOff x="215436" y="1499899"/>
            <a:chExt cx="8774705" cy="4744631"/>
          </a:xfrm>
        </p:grpSpPr>
        <p:sp>
          <p:nvSpPr>
            <p:cNvPr id="72" name="矩形 71"/>
            <p:cNvSpPr/>
            <p:nvPr/>
          </p:nvSpPr>
          <p:spPr>
            <a:xfrm>
              <a:off x="3992628" y="1658331"/>
              <a:ext cx="1008000" cy="432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31 52</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3" name="矩形 72"/>
            <p:cNvSpPr/>
            <p:nvPr/>
          </p:nvSpPr>
          <p:spPr>
            <a:xfrm>
              <a:off x="2143108" y="2804711"/>
              <a:ext cx="1285884"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15 22 31</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4" name="矩形 73"/>
            <p:cNvSpPr/>
            <p:nvPr/>
          </p:nvSpPr>
          <p:spPr>
            <a:xfrm>
              <a:off x="6000760" y="2804711"/>
              <a:ext cx="1008000"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47  52</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5" name="矩形 74"/>
            <p:cNvSpPr/>
            <p:nvPr/>
          </p:nvSpPr>
          <p:spPr>
            <a:xfrm>
              <a:off x="714348" y="4019157"/>
              <a:ext cx="1143008"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10 12 15</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6" name="矩形 75"/>
            <p:cNvSpPr/>
            <p:nvPr/>
          </p:nvSpPr>
          <p:spPr>
            <a:xfrm>
              <a:off x="2071670" y="4019157"/>
              <a:ext cx="1500198"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18 19 20 22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7" name="矩形 76"/>
            <p:cNvSpPr/>
            <p:nvPr/>
          </p:nvSpPr>
          <p:spPr>
            <a:xfrm>
              <a:off x="3786182" y="4019157"/>
              <a:ext cx="1214446"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23 30 31</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8" name="矩形 77"/>
            <p:cNvSpPr/>
            <p:nvPr/>
          </p:nvSpPr>
          <p:spPr>
            <a:xfrm>
              <a:off x="5214942" y="4019157"/>
              <a:ext cx="1214446"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33 45 47</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9" name="矩形 78"/>
            <p:cNvSpPr/>
            <p:nvPr/>
          </p:nvSpPr>
          <p:spPr>
            <a:xfrm>
              <a:off x="6643702" y="4019157"/>
              <a:ext cx="1143008"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48 50 52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80" name="直接箭头连接符 79"/>
            <p:cNvCxnSpPr>
              <a:stCxn id="75" idx="3"/>
              <a:endCxn id="76" idx="1"/>
            </p:cNvCxnSpPr>
            <p:nvPr/>
          </p:nvCxnSpPr>
          <p:spPr>
            <a:xfrm>
              <a:off x="1857356" y="4235157"/>
              <a:ext cx="21431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a:off x="3567106" y="4233471"/>
              <a:ext cx="21431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a:off x="5026028" y="4233471"/>
              <a:ext cx="21431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a:off x="6429388" y="4233471"/>
              <a:ext cx="21431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endCxn id="75" idx="0"/>
            </p:cNvCxnSpPr>
            <p:nvPr/>
          </p:nvCxnSpPr>
          <p:spPr>
            <a:xfrm rot="10800000" flipV="1">
              <a:off x="1285852" y="3161901"/>
              <a:ext cx="1071570" cy="8572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rot="16200000" flipH="1">
              <a:off x="2366609" y="3565388"/>
              <a:ext cx="900000" cy="3571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endCxn id="77" idx="0"/>
            </p:cNvCxnSpPr>
            <p:nvPr/>
          </p:nvCxnSpPr>
          <p:spPr>
            <a:xfrm>
              <a:off x="3143240" y="3161901"/>
              <a:ext cx="1250165" cy="8572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endCxn id="78" idx="0"/>
            </p:cNvCxnSpPr>
            <p:nvPr/>
          </p:nvCxnSpPr>
          <p:spPr>
            <a:xfrm rot="5400000">
              <a:off x="5625712" y="3358357"/>
              <a:ext cx="857254" cy="46434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endCxn id="79" idx="0"/>
            </p:cNvCxnSpPr>
            <p:nvPr/>
          </p:nvCxnSpPr>
          <p:spPr>
            <a:xfrm rot="16200000" flipH="1">
              <a:off x="6536545" y="3340496"/>
              <a:ext cx="857256" cy="50006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endCxn id="73" idx="0"/>
            </p:cNvCxnSpPr>
            <p:nvPr/>
          </p:nvCxnSpPr>
          <p:spPr>
            <a:xfrm rot="10800000" flipV="1">
              <a:off x="2786050" y="2018893"/>
              <a:ext cx="1500198"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a:endCxn id="74" idx="0"/>
            </p:cNvCxnSpPr>
            <p:nvPr/>
          </p:nvCxnSpPr>
          <p:spPr>
            <a:xfrm>
              <a:off x="4714876" y="2018893"/>
              <a:ext cx="1789884"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rot="5400000">
              <a:off x="663548"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2" name="TextBox 25"/>
            <p:cNvSpPr txBox="1"/>
            <p:nvPr/>
          </p:nvSpPr>
          <p:spPr>
            <a:xfrm>
              <a:off x="752121" y="4841685"/>
              <a:ext cx="319424"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r>
                <a:rPr lang="zh-CN" altLang="en-US" sz="1600" b="1" dirty="0">
                  <a:solidFill>
                    <a:schemeClr val="tx1"/>
                  </a:solidFill>
                  <a:latin typeface="微软雅黑" panose="020B0503020204020204" pitchFamily="34" charset="-122"/>
                  <a:ea typeface="微软雅黑" panose="020B0503020204020204" pitchFamily="34" charset="-122"/>
                </a:rPr>
                <a:t>张三</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cxnSp>
          <p:nvCxnSpPr>
            <p:cNvPr id="93" name="直接箭头连接符 92"/>
            <p:cNvCxnSpPr/>
            <p:nvPr/>
          </p:nvCxnSpPr>
          <p:spPr>
            <a:xfrm rot="5400000">
              <a:off x="1064043"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4" name="TextBox 27"/>
            <p:cNvSpPr txBox="1"/>
            <p:nvPr/>
          </p:nvSpPr>
          <p:spPr>
            <a:xfrm>
              <a:off x="1119515"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95" name="直接箭头连接符 94"/>
            <p:cNvCxnSpPr/>
            <p:nvPr/>
          </p:nvCxnSpPr>
          <p:spPr>
            <a:xfrm rot="5400000">
              <a:off x="1462059"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6" name="TextBox 29"/>
            <p:cNvSpPr txBox="1"/>
            <p:nvPr/>
          </p:nvSpPr>
          <p:spPr>
            <a:xfrm>
              <a:off x="1517531"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97" name="直接箭头连接符 96"/>
            <p:cNvCxnSpPr/>
            <p:nvPr/>
          </p:nvCxnSpPr>
          <p:spPr>
            <a:xfrm rot="5400000">
              <a:off x="3748525"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8" name="TextBox 31"/>
            <p:cNvSpPr txBox="1"/>
            <p:nvPr/>
          </p:nvSpPr>
          <p:spPr>
            <a:xfrm>
              <a:off x="3803997" y="4841685"/>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99" name="直接箭头连接符 98"/>
            <p:cNvCxnSpPr/>
            <p:nvPr/>
          </p:nvCxnSpPr>
          <p:spPr>
            <a:xfrm rot="5400000">
              <a:off x="4149020"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TextBox 33"/>
            <p:cNvSpPr txBox="1"/>
            <p:nvPr/>
          </p:nvSpPr>
          <p:spPr>
            <a:xfrm>
              <a:off x="4204492"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01" name="直接箭头连接符 100"/>
            <p:cNvCxnSpPr/>
            <p:nvPr/>
          </p:nvCxnSpPr>
          <p:spPr>
            <a:xfrm rot="5400000">
              <a:off x="4547036"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2" name="TextBox 35"/>
            <p:cNvSpPr txBox="1"/>
            <p:nvPr/>
          </p:nvSpPr>
          <p:spPr>
            <a:xfrm>
              <a:off x="4602508"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03" name="直接箭头连接符 102"/>
            <p:cNvCxnSpPr/>
            <p:nvPr/>
          </p:nvCxnSpPr>
          <p:spPr>
            <a:xfrm rot="5400000">
              <a:off x="5222880"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4" name="TextBox 37"/>
            <p:cNvSpPr txBox="1"/>
            <p:nvPr/>
          </p:nvSpPr>
          <p:spPr>
            <a:xfrm>
              <a:off x="5278351" y="4841685"/>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05" name="直接箭头连接符 104"/>
            <p:cNvCxnSpPr/>
            <p:nvPr/>
          </p:nvCxnSpPr>
          <p:spPr>
            <a:xfrm rot="5400000">
              <a:off x="5623375"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6" name="TextBox 39"/>
            <p:cNvSpPr txBox="1"/>
            <p:nvPr/>
          </p:nvSpPr>
          <p:spPr>
            <a:xfrm>
              <a:off x="5678846"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07" name="直接箭头连接符 106"/>
            <p:cNvCxnSpPr/>
            <p:nvPr/>
          </p:nvCxnSpPr>
          <p:spPr>
            <a:xfrm rot="5400000">
              <a:off x="6021391"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8" name="TextBox 41"/>
            <p:cNvSpPr txBox="1"/>
            <p:nvPr/>
          </p:nvSpPr>
          <p:spPr>
            <a:xfrm>
              <a:off x="6076862"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09" name="直接箭头连接符 108"/>
            <p:cNvCxnSpPr/>
            <p:nvPr/>
          </p:nvCxnSpPr>
          <p:spPr>
            <a:xfrm rot="5400000">
              <a:off x="6580202"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0" name="TextBox 43"/>
            <p:cNvSpPr txBox="1"/>
            <p:nvPr/>
          </p:nvSpPr>
          <p:spPr>
            <a:xfrm>
              <a:off x="6635673" y="4841685"/>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11" name="直接箭头连接符 110"/>
            <p:cNvCxnSpPr/>
            <p:nvPr/>
          </p:nvCxnSpPr>
          <p:spPr>
            <a:xfrm rot="5400000">
              <a:off x="6980697"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2" name="TextBox 45"/>
            <p:cNvSpPr txBox="1"/>
            <p:nvPr/>
          </p:nvSpPr>
          <p:spPr>
            <a:xfrm>
              <a:off x="7036168"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13" name="直接箭头连接符 112"/>
            <p:cNvCxnSpPr/>
            <p:nvPr/>
          </p:nvCxnSpPr>
          <p:spPr>
            <a:xfrm rot="5400000">
              <a:off x="7378713"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4" name="TextBox 47"/>
            <p:cNvSpPr txBox="1"/>
            <p:nvPr/>
          </p:nvSpPr>
          <p:spPr>
            <a:xfrm>
              <a:off x="7434184"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15" name="直接箭头连接符 114"/>
            <p:cNvCxnSpPr/>
            <p:nvPr/>
          </p:nvCxnSpPr>
          <p:spPr>
            <a:xfrm rot="5400000">
              <a:off x="2008613"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6" name="TextBox 49"/>
            <p:cNvSpPr txBox="1"/>
            <p:nvPr/>
          </p:nvSpPr>
          <p:spPr>
            <a:xfrm>
              <a:off x="2064084" y="4841685"/>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17" name="直接箭头连接符 116"/>
            <p:cNvCxnSpPr/>
            <p:nvPr/>
          </p:nvCxnSpPr>
          <p:spPr>
            <a:xfrm rot="5400000">
              <a:off x="2409108"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8" name="TextBox 51"/>
            <p:cNvSpPr txBox="1"/>
            <p:nvPr/>
          </p:nvSpPr>
          <p:spPr>
            <a:xfrm>
              <a:off x="2464579"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19" name="直接箭头连接符 118"/>
            <p:cNvCxnSpPr/>
            <p:nvPr/>
          </p:nvCxnSpPr>
          <p:spPr>
            <a:xfrm rot="5400000">
              <a:off x="2807124"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0" name="TextBox 53"/>
            <p:cNvSpPr txBox="1"/>
            <p:nvPr/>
          </p:nvSpPr>
          <p:spPr>
            <a:xfrm>
              <a:off x="2862595"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21" name="直接箭头连接符 120"/>
            <p:cNvCxnSpPr/>
            <p:nvPr/>
          </p:nvCxnSpPr>
          <p:spPr>
            <a:xfrm rot="5400000">
              <a:off x="3189271"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2" name="TextBox 55"/>
            <p:cNvSpPr txBox="1"/>
            <p:nvPr/>
          </p:nvSpPr>
          <p:spPr>
            <a:xfrm>
              <a:off x="3244742"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sp>
          <p:nvSpPr>
            <p:cNvPr id="123" name="Line 6"/>
            <p:cNvSpPr>
              <a:spLocks noChangeShapeType="1"/>
            </p:cNvSpPr>
            <p:nvPr/>
          </p:nvSpPr>
          <p:spPr bwMode="auto">
            <a:xfrm flipH="1" flipV="1">
              <a:off x="947728" y="5572140"/>
              <a:ext cx="0" cy="288925"/>
            </a:xfrm>
            <a:prstGeom prst="line">
              <a:avLst/>
            </a:prstGeom>
            <a:ln>
              <a:tailEnd type="triangle" w="med" len="med"/>
            </a:ln>
          </p:spPr>
          <p:style>
            <a:lnRef idx="2">
              <a:schemeClr val="accent5"/>
            </a:lnRef>
            <a:fillRef idx="0">
              <a:schemeClr val="accent5"/>
            </a:fillRef>
            <a:effectRef idx="1">
              <a:schemeClr val="accent5"/>
            </a:effectRef>
            <a:fontRef idx="minor">
              <a:schemeClr val="tx1"/>
            </a:fontRef>
          </p:style>
          <p:txBody>
            <a:bodyPr anchor="ctr">
              <a:spAutoFit/>
            </a:bodyPr>
            <a:lstStyle/>
            <a:p>
              <a:endParaRPr lang="zh-CN" altLang="en-US"/>
            </a:p>
          </p:txBody>
        </p:sp>
        <p:sp>
          <p:nvSpPr>
            <p:cNvPr id="124" name="Text Box 7"/>
            <p:cNvSpPr txBox="1">
              <a:spLocks noChangeArrowheads="1"/>
            </p:cNvSpPr>
            <p:nvPr/>
          </p:nvSpPr>
          <p:spPr bwMode="auto">
            <a:xfrm>
              <a:off x="477828" y="5845750"/>
              <a:ext cx="2665412" cy="398780"/>
            </a:xfrm>
            <a:prstGeom prst="rect">
              <a:avLst/>
            </a:prstGeom>
            <a:noFill/>
            <a:ln w="9525">
              <a:noFill/>
              <a:miter lim="800000"/>
            </a:ln>
          </p:spPr>
          <p:txBody>
            <a:bodyPr>
              <a:spAutoFit/>
            </a:bodyPr>
            <a:lstStyle/>
            <a:p>
              <a:pPr algn="l">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关键字指向的元素。</a:t>
              </a:r>
              <a:endParaRPr kumimoji="0" lang="zh-CN" altLang="en-US" sz="2000" b="1" dirty="0">
                <a:solidFill>
                  <a:schemeClr val="tx1"/>
                </a:solidFill>
                <a:latin typeface="微软雅黑" panose="020B0503020204020204" pitchFamily="34" charset="-122"/>
                <a:ea typeface="微软雅黑" panose="020B0503020204020204" pitchFamily="34" charset="-122"/>
              </a:endParaRPr>
            </a:p>
          </p:txBody>
        </p:sp>
        <p:grpSp>
          <p:nvGrpSpPr>
            <p:cNvPr id="125" name="组合 59"/>
            <p:cNvGrpSpPr/>
            <p:nvPr/>
          </p:nvGrpSpPr>
          <p:grpSpPr>
            <a:xfrm>
              <a:off x="1643042" y="1499899"/>
              <a:ext cx="6154803" cy="2001109"/>
              <a:chOff x="1857356" y="-1023301"/>
              <a:chExt cx="6154803" cy="2001109"/>
            </a:xfrm>
          </p:grpSpPr>
          <p:sp>
            <p:nvSpPr>
              <p:cNvPr id="132" name="矩形 131"/>
              <p:cNvSpPr/>
              <p:nvPr/>
            </p:nvSpPr>
            <p:spPr>
              <a:xfrm>
                <a:off x="1857356" y="-1023301"/>
                <a:ext cx="5715040" cy="2001109"/>
              </a:xfrm>
              <a:prstGeom prst="rect">
                <a:avLst/>
              </a:prstGeom>
              <a:solidFill>
                <a:schemeClr val="accent1">
                  <a:alpha val="0"/>
                </a:schemeClr>
              </a:solidFill>
              <a:ln>
                <a:solidFill>
                  <a:srgbClr val="FF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cs typeface="Consolas" panose="020B0609020204030204" pitchFamily="49" charset="0"/>
                </a:endParaRPr>
              </a:p>
            </p:txBody>
          </p:sp>
          <p:sp>
            <p:nvSpPr>
              <p:cNvPr id="133" name="Text Box 9"/>
              <p:cNvSpPr txBox="1">
                <a:spLocks noChangeArrowheads="1"/>
              </p:cNvSpPr>
              <p:nvPr/>
            </p:nvSpPr>
            <p:spPr bwMode="auto">
              <a:xfrm>
                <a:off x="7643834" y="-808712"/>
                <a:ext cx="368325" cy="1476375"/>
              </a:xfrm>
              <a:prstGeom prst="rect">
                <a:avLst/>
              </a:prstGeom>
              <a:noFill/>
              <a:ln w="9525">
                <a:noFill/>
                <a:miter lim="800000"/>
              </a:ln>
            </p:spPr>
            <p:txBody>
              <a:bodyPr wrap="square">
                <a:spAutoFit/>
              </a:bodyPr>
              <a:lstStyle/>
              <a:p>
                <a:pPr algn="l">
                  <a:lnSpc>
                    <a:spcPts val="1800"/>
                  </a:lnSpc>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索</a:t>
                </a:r>
                <a:endParaRPr kumimoji="0" lang="en-US" altLang="zh-CN" sz="2000" b="1" dirty="0">
                  <a:solidFill>
                    <a:schemeClr val="tx1"/>
                  </a:solidFill>
                  <a:latin typeface="微软雅黑" panose="020B0503020204020204" pitchFamily="34" charset="-122"/>
                  <a:ea typeface="微软雅黑" panose="020B0503020204020204" pitchFamily="34" charset="-122"/>
                </a:endParaRPr>
              </a:p>
              <a:p>
                <a:pPr algn="l">
                  <a:lnSpc>
                    <a:spcPts val="1800"/>
                  </a:lnSpc>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引</a:t>
                </a:r>
                <a:endParaRPr kumimoji="0" lang="en-US" altLang="zh-CN" sz="2000" b="1" dirty="0">
                  <a:solidFill>
                    <a:schemeClr val="tx1"/>
                  </a:solidFill>
                  <a:latin typeface="微软雅黑" panose="020B0503020204020204" pitchFamily="34" charset="-122"/>
                  <a:ea typeface="微软雅黑" panose="020B0503020204020204" pitchFamily="34" charset="-122"/>
                </a:endParaRPr>
              </a:p>
              <a:p>
                <a:pPr algn="l">
                  <a:lnSpc>
                    <a:spcPts val="1800"/>
                  </a:lnSpc>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部</a:t>
                </a:r>
                <a:endParaRPr kumimoji="0" lang="en-US" altLang="zh-CN" sz="2000" b="1" dirty="0">
                  <a:solidFill>
                    <a:schemeClr val="tx1"/>
                  </a:solidFill>
                  <a:latin typeface="微软雅黑" panose="020B0503020204020204" pitchFamily="34" charset="-122"/>
                  <a:ea typeface="微软雅黑" panose="020B0503020204020204" pitchFamily="34" charset="-122"/>
                </a:endParaRPr>
              </a:p>
              <a:p>
                <a:pPr algn="l">
                  <a:lnSpc>
                    <a:spcPts val="1800"/>
                  </a:lnSpc>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分</a:t>
                </a:r>
                <a:endParaRPr kumimoji="0" lang="zh-CN" altLang="en-US" sz="2000" b="1" dirty="0">
                  <a:solidFill>
                    <a:schemeClr val="tx1"/>
                  </a:solidFill>
                  <a:latin typeface="微软雅黑" panose="020B0503020204020204" pitchFamily="34" charset="-122"/>
                  <a:ea typeface="微软雅黑" panose="020B0503020204020204" pitchFamily="34" charset="-122"/>
                </a:endParaRPr>
              </a:p>
            </p:txBody>
          </p:sp>
        </p:grpSp>
        <p:cxnSp>
          <p:nvCxnSpPr>
            <p:cNvPr id="126" name="直接箭头连接符 125"/>
            <p:cNvCxnSpPr/>
            <p:nvPr/>
          </p:nvCxnSpPr>
          <p:spPr>
            <a:xfrm rot="5400000">
              <a:off x="5108628" y="1749364"/>
              <a:ext cx="0" cy="216000"/>
            </a:xfrm>
            <a:prstGeom prst="straightConnector1">
              <a:avLst/>
            </a:prstGeom>
            <a:ln w="28575">
              <a:solidFill>
                <a:srgbClr val="9900FF"/>
              </a:solidFill>
              <a:tailEnd type="arrow"/>
            </a:ln>
          </p:spPr>
          <p:style>
            <a:lnRef idx="1">
              <a:schemeClr val="accent1"/>
            </a:lnRef>
            <a:fillRef idx="0">
              <a:schemeClr val="accent1"/>
            </a:fillRef>
            <a:effectRef idx="0">
              <a:schemeClr val="accent1"/>
            </a:effectRef>
            <a:fontRef idx="minor">
              <a:schemeClr val="tx1"/>
            </a:fontRef>
          </p:style>
        </p:cxnSp>
        <p:sp>
          <p:nvSpPr>
            <p:cNvPr id="127" name="TextBox 64"/>
            <p:cNvSpPr txBox="1"/>
            <p:nvPr/>
          </p:nvSpPr>
          <p:spPr>
            <a:xfrm>
              <a:off x="5214942" y="1643050"/>
              <a:ext cx="1071570" cy="368300"/>
            </a:xfrm>
            <a:prstGeom prst="rect">
              <a:avLst/>
            </a:prstGeom>
            <a:noFill/>
          </p:spPr>
          <p:txBody>
            <a:bodyPr wrap="square" rtlCol="0">
              <a:spAutoFit/>
            </a:bodyPr>
            <a:lstStyle/>
            <a:p>
              <a:pPr algn="l"/>
              <a:r>
                <a:rPr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根结点</a:t>
              </a:r>
              <a:endParaRPr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28" name="直接箭头连接符 127"/>
            <p:cNvCxnSpPr/>
            <p:nvPr/>
          </p:nvCxnSpPr>
          <p:spPr>
            <a:xfrm>
              <a:off x="323540" y="4157271"/>
              <a:ext cx="396000" cy="1588"/>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29" name="TextBox 68"/>
            <p:cNvSpPr txBox="1"/>
            <p:nvPr/>
          </p:nvSpPr>
          <p:spPr>
            <a:xfrm>
              <a:off x="215436" y="3690485"/>
              <a:ext cx="576119" cy="368300"/>
            </a:xfrm>
            <a:prstGeom prst="rect">
              <a:avLst/>
            </a:prstGeom>
            <a:noFill/>
          </p:spPr>
          <p:txBody>
            <a:bodyPr wrap="square" rtlCol="0">
              <a:spAutoFit/>
            </a:bodyPr>
            <a:lstStyle/>
            <a:p>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sqt</a:t>
              </a:r>
              <a:endPar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0" name="TextBox 71"/>
            <p:cNvSpPr txBox="1"/>
            <p:nvPr/>
          </p:nvSpPr>
          <p:spPr>
            <a:xfrm>
              <a:off x="8001024" y="3665339"/>
              <a:ext cx="989117" cy="1198880"/>
            </a:xfrm>
            <a:prstGeom prst="rect">
              <a:avLst/>
            </a:prstGeom>
            <a:noFill/>
          </p:spPr>
          <p:txBody>
            <a:bodyPr wrap="square" rtlCol="0">
              <a:spAutoFit/>
            </a:bodyPr>
            <a:lstStyle/>
            <a:p>
              <a:r>
                <a:rPr kumimoji="0" lang="zh-CN" altLang="en-US" sz="1800" b="1" dirty="0">
                  <a:solidFill>
                    <a:srgbClr val="FF00FF"/>
                  </a:solidFill>
                  <a:latin typeface="微软雅黑" panose="020B0503020204020204" pitchFamily="34" charset="-122"/>
                  <a:ea typeface="微软雅黑" panose="020B0503020204020204" pitchFamily="34" charset="-122"/>
                  <a:cs typeface="Times New Roman" panose="02020603050405020304" pitchFamily="18" charset="0"/>
                </a:rPr>
                <a:t>叶子结点层：</a:t>
              </a:r>
              <a:r>
                <a:rPr lang="zh-CN" altLang="en-US" sz="1800" b="1" dirty="0">
                  <a:solidFill>
                    <a:schemeClr val="tx1"/>
                  </a:solidFill>
                  <a:latin typeface="微软雅黑" panose="020B0503020204020204" pitchFamily="34" charset="-122"/>
                  <a:ea typeface="微软雅黑" panose="020B0503020204020204" pitchFamily="34" charset="-122"/>
                </a:rPr>
                <a:t>全部的关键字</a:t>
              </a:r>
              <a:endParaRPr lang="zh-CN" altLang="en-US" sz="1800" b="1" dirty="0">
                <a:solidFill>
                  <a:schemeClr val="tx1"/>
                </a:solidFill>
                <a:latin typeface="微软雅黑" panose="020B0503020204020204" pitchFamily="34" charset="-122"/>
                <a:ea typeface="微软雅黑" panose="020B0503020204020204" pitchFamily="34" charset="-122"/>
              </a:endParaRPr>
            </a:p>
          </p:txBody>
        </p:sp>
        <p:sp>
          <p:nvSpPr>
            <p:cNvPr id="131" name="右大括号 130"/>
            <p:cNvSpPr/>
            <p:nvPr/>
          </p:nvSpPr>
          <p:spPr>
            <a:xfrm>
              <a:off x="7786710" y="3879653"/>
              <a:ext cx="296735" cy="714380"/>
            </a:xfrm>
            <a:prstGeom prst="rightBrace">
              <a:avLst/>
            </a:prstGeom>
            <a:ln w="28575">
              <a:solidFill>
                <a:srgbClr val="FF00FF"/>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887748" y="948543"/>
            <a:ext cx="3032555" cy="4960913"/>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p:cNvSpPr txBox="1"/>
          <p:nvPr/>
        </p:nvSpPr>
        <p:spPr>
          <a:xfrm>
            <a:off x="2061271" y="5999458"/>
            <a:ext cx="6715172" cy="52324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algn="l" defTabSz="212725"/>
            <a:r>
              <a:rPr kumimoji="0"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kumimoji="0"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根结点或者没有子树，或者至少有两棵子树。</a:t>
            </a:r>
            <a:endParaRPr kumimoji="0"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68" name="组合 66"/>
          <p:cNvGrpSpPr/>
          <p:nvPr/>
        </p:nvGrpSpPr>
        <p:grpSpPr>
          <a:xfrm>
            <a:off x="1775520" y="1046867"/>
            <a:ext cx="8704421" cy="4744631"/>
            <a:chOff x="215436" y="1499899"/>
            <a:chExt cx="8774705" cy="4744631"/>
          </a:xfrm>
        </p:grpSpPr>
        <p:sp>
          <p:nvSpPr>
            <p:cNvPr id="71" name="矩形 70"/>
            <p:cNvSpPr/>
            <p:nvPr/>
          </p:nvSpPr>
          <p:spPr>
            <a:xfrm>
              <a:off x="3992628" y="1658331"/>
              <a:ext cx="1008000" cy="432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31 52</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4" name="矩形 73"/>
            <p:cNvSpPr/>
            <p:nvPr/>
          </p:nvSpPr>
          <p:spPr>
            <a:xfrm>
              <a:off x="2143108" y="2804711"/>
              <a:ext cx="1285884"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15 22 31</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5" name="矩形 74"/>
            <p:cNvSpPr/>
            <p:nvPr/>
          </p:nvSpPr>
          <p:spPr>
            <a:xfrm>
              <a:off x="6000760" y="2804711"/>
              <a:ext cx="1008000"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47  52</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6" name="矩形 75"/>
            <p:cNvSpPr/>
            <p:nvPr/>
          </p:nvSpPr>
          <p:spPr>
            <a:xfrm>
              <a:off x="714348" y="4019157"/>
              <a:ext cx="1143008"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10 12 15</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7" name="矩形 76"/>
            <p:cNvSpPr/>
            <p:nvPr/>
          </p:nvSpPr>
          <p:spPr>
            <a:xfrm>
              <a:off x="2071670" y="4019157"/>
              <a:ext cx="1500198"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18 19 20 22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8" name="矩形 77"/>
            <p:cNvSpPr/>
            <p:nvPr/>
          </p:nvSpPr>
          <p:spPr>
            <a:xfrm>
              <a:off x="3786182" y="4019157"/>
              <a:ext cx="1214446"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23 30 31</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9" name="矩形 78"/>
            <p:cNvSpPr/>
            <p:nvPr/>
          </p:nvSpPr>
          <p:spPr>
            <a:xfrm>
              <a:off x="5214942" y="4019157"/>
              <a:ext cx="1214446"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33 45 47</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0" name="矩形 79"/>
            <p:cNvSpPr/>
            <p:nvPr/>
          </p:nvSpPr>
          <p:spPr>
            <a:xfrm>
              <a:off x="6643702" y="4019157"/>
              <a:ext cx="1143008"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48 50 52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81" name="直接箭头连接符 80"/>
            <p:cNvCxnSpPr>
              <a:stCxn id="76" idx="3"/>
              <a:endCxn id="77" idx="1"/>
            </p:cNvCxnSpPr>
            <p:nvPr/>
          </p:nvCxnSpPr>
          <p:spPr>
            <a:xfrm>
              <a:off x="1857356" y="4235157"/>
              <a:ext cx="21431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a:off x="3567106" y="4233471"/>
              <a:ext cx="21431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a:off x="5026028" y="4233471"/>
              <a:ext cx="21431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a:off x="6429388" y="4233471"/>
              <a:ext cx="21431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endCxn id="76" idx="0"/>
            </p:cNvCxnSpPr>
            <p:nvPr/>
          </p:nvCxnSpPr>
          <p:spPr>
            <a:xfrm rot="10800000" flipV="1">
              <a:off x="1285852" y="3161901"/>
              <a:ext cx="1071570" cy="8572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rot="16200000" flipH="1">
              <a:off x="2366609" y="3565388"/>
              <a:ext cx="900000" cy="3571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endCxn id="78" idx="0"/>
            </p:cNvCxnSpPr>
            <p:nvPr/>
          </p:nvCxnSpPr>
          <p:spPr>
            <a:xfrm>
              <a:off x="3143240" y="3161901"/>
              <a:ext cx="1250165" cy="8572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endCxn id="79" idx="0"/>
            </p:cNvCxnSpPr>
            <p:nvPr/>
          </p:nvCxnSpPr>
          <p:spPr>
            <a:xfrm rot="5400000">
              <a:off x="5625712" y="3358357"/>
              <a:ext cx="857254" cy="46434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endCxn id="80" idx="0"/>
            </p:cNvCxnSpPr>
            <p:nvPr/>
          </p:nvCxnSpPr>
          <p:spPr>
            <a:xfrm rot="16200000" flipH="1">
              <a:off x="6536545" y="3340496"/>
              <a:ext cx="857256" cy="50006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a:endCxn id="74" idx="0"/>
            </p:cNvCxnSpPr>
            <p:nvPr/>
          </p:nvCxnSpPr>
          <p:spPr>
            <a:xfrm rot="10800000" flipV="1">
              <a:off x="2786050" y="2018893"/>
              <a:ext cx="1500198"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endCxn id="75" idx="0"/>
            </p:cNvCxnSpPr>
            <p:nvPr/>
          </p:nvCxnSpPr>
          <p:spPr>
            <a:xfrm>
              <a:off x="4714876" y="2018893"/>
              <a:ext cx="1789884"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rot="5400000">
              <a:off x="663548"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3" name="TextBox 25"/>
            <p:cNvSpPr txBox="1"/>
            <p:nvPr/>
          </p:nvSpPr>
          <p:spPr>
            <a:xfrm>
              <a:off x="752121" y="4841685"/>
              <a:ext cx="319424"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r>
                <a:rPr lang="zh-CN" altLang="en-US" sz="1600" b="1" dirty="0">
                  <a:solidFill>
                    <a:schemeClr val="tx1"/>
                  </a:solidFill>
                  <a:latin typeface="微软雅黑" panose="020B0503020204020204" pitchFamily="34" charset="-122"/>
                  <a:ea typeface="微软雅黑" panose="020B0503020204020204" pitchFamily="34" charset="-122"/>
                </a:rPr>
                <a:t>张三</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cxnSp>
          <p:nvCxnSpPr>
            <p:cNvPr id="94" name="直接箭头连接符 93"/>
            <p:cNvCxnSpPr/>
            <p:nvPr/>
          </p:nvCxnSpPr>
          <p:spPr>
            <a:xfrm rot="5400000">
              <a:off x="1064043"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TextBox 27"/>
            <p:cNvSpPr txBox="1"/>
            <p:nvPr/>
          </p:nvSpPr>
          <p:spPr>
            <a:xfrm>
              <a:off x="1119515"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96" name="直接箭头连接符 95"/>
            <p:cNvCxnSpPr/>
            <p:nvPr/>
          </p:nvCxnSpPr>
          <p:spPr>
            <a:xfrm rot="5400000">
              <a:off x="1462059"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7" name="TextBox 29"/>
            <p:cNvSpPr txBox="1"/>
            <p:nvPr/>
          </p:nvSpPr>
          <p:spPr>
            <a:xfrm>
              <a:off x="1517531"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98" name="直接箭头连接符 97"/>
            <p:cNvCxnSpPr/>
            <p:nvPr/>
          </p:nvCxnSpPr>
          <p:spPr>
            <a:xfrm rot="5400000">
              <a:off x="3748525"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9" name="TextBox 31"/>
            <p:cNvSpPr txBox="1"/>
            <p:nvPr/>
          </p:nvSpPr>
          <p:spPr>
            <a:xfrm>
              <a:off x="3803997" y="4841685"/>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00" name="直接箭头连接符 99"/>
            <p:cNvCxnSpPr/>
            <p:nvPr/>
          </p:nvCxnSpPr>
          <p:spPr>
            <a:xfrm rot="5400000">
              <a:off x="4149020"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1" name="TextBox 33"/>
            <p:cNvSpPr txBox="1"/>
            <p:nvPr/>
          </p:nvSpPr>
          <p:spPr>
            <a:xfrm>
              <a:off x="4204492"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02" name="直接箭头连接符 101"/>
            <p:cNvCxnSpPr/>
            <p:nvPr/>
          </p:nvCxnSpPr>
          <p:spPr>
            <a:xfrm rot="5400000">
              <a:off x="4547036"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3" name="TextBox 35"/>
            <p:cNvSpPr txBox="1"/>
            <p:nvPr/>
          </p:nvSpPr>
          <p:spPr>
            <a:xfrm>
              <a:off x="4602508"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04" name="直接箭头连接符 103"/>
            <p:cNvCxnSpPr/>
            <p:nvPr/>
          </p:nvCxnSpPr>
          <p:spPr>
            <a:xfrm rot="5400000">
              <a:off x="5222880"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5" name="TextBox 37"/>
            <p:cNvSpPr txBox="1"/>
            <p:nvPr/>
          </p:nvSpPr>
          <p:spPr>
            <a:xfrm>
              <a:off x="5278351" y="4841685"/>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06" name="直接箭头连接符 105"/>
            <p:cNvCxnSpPr/>
            <p:nvPr/>
          </p:nvCxnSpPr>
          <p:spPr>
            <a:xfrm rot="5400000">
              <a:off x="5623375"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7" name="TextBox 39"/>
            <p:cNvSpPr txBox="1"/>
            <p:nvPr/>
          </p:nvSpPr>
          <p:spPr>
            <a:xfrm>
              <a:off x="5678846"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08" name="直接箭头连接符 107"/>
            <p:cNvCxnSpPr/>
            <p:nvPr/>
          </p:nvCxnSpPr>
          <p:spPr>
            <a:xfrm rot="5400000">
              <a:off x="6021391"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9" name="TextBox 41"/>
            <p:cNvSpPr txBox="1"/>
            <p:nvPr/>
          </p:nvSpPr>
          <p:spPr>
            <a:xfrm>
              <a:off x="6076862"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10" name="直接箭头连接符 109"/>
            <p:cNvCxnSpPr/>
            <p:nvPr/>
          </p:nvCxnSpPr>
          <p:spPr>
            <a:xfrm rot="5400000">
              <a:off x="6580202"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1" name="TextBox 43"/>
            <p:cNvSpPr txBox="1"/>
            <p:nvPr/>
          </p:nvSpPr>
          <p:spPr>
            <a:xfrm>
              <a:off x="6635673" y="4841685"/>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12" name="直接箭头连接符 111"/>
            <p:cNvCxnSpPr/>
            <p:nvPr/>
          </p:nvCxnSpPr>
          <p:spPr>
            <a:xfrm rot="5400000">
              <a:off x="6980697"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3" name="TextBox 45"/>
            <p:cNvSpPr txBox="1"/>
            <p:nvPr/>
          </p:nvSpPr>
          <p:spPr>
            <a:xfrm>
              <a:off x="7036168"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14" name="直接箭头连接符 113"/>
            <p:cNvCxnSpPr/>
            <p:nvPr/>
          </p:nvCxnSpPr>
          <p:spPr>
            <a:xfrm rot="5400000">
              <a:off x="7378713"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5" name="TextBox 47"/>
            <p:cNvSpPr txBox="1"/>
            <p:nvPr/>
          </p:nvSpPr>
          <p:spPr>
            <a:xfrm>
              <a:off x="7434184"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16" name="直接箭头连接符 115"/>
            <p:cNvCxnSpPr/>
            <p:nvPr/>
          </p:nvCxnSpPr>
          <p:spPr>
            <a:xfrm rot="5400000">
              <a:off x="2008613"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7" name="TextBox 49"/>
            <p:cNvSpPr txBox="1"/>
            <p:nvPr/>
          </p:nvSpPr>
          <p:spPr>
            <a:xfrm>
              <a:off x="2064084" y="4841685"/>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18" name="直接箭头连接符 117"/>
            <p:cNvCxnSpPr/>
            <p:nvPr/>
          </p:nvCxnSpPr>
          <p:spPr>
            <a:xfrm rot="5400000">
              <a:off x="2409108"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9" name="TextBox 51"/>
            <p:cNvSpPr txBox="1"/>
            <p:nvPr/>
          </p:nvSpPr>
          <p:spPr>
            <a:xfrm>
              <a:off x="2464579"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20" name="直接箭头连接符 119"/>
            <p:cNvCxnSpPr/>
            <p:nvPr/>
          </p:nvCxnSpPr>
          <p:spPr>
            <a:xfrm rot="5400000">
              <a:off x="2807124"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1" name="TextBox 53"/>
            <p:cNvSpPr txBox="1"/>
            <p:nvPr/>
          </p:nvSpPr>
          <p:spPr>
            <a:xfrm>
              <a:off x="2862595"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22" name="直接箭头连接符 121"/>
            <p:cNvCxnSpPr/>
            <p:nvPr/>
          </p:nvCxnSpPr>
          <p:spPr>
            <a:xfrm rot="5400000">
              <a:off x="3189271"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3" name="TextBox 55"/>
            <p:cNvSpPr txBox="1"/>
            <p:nvPr/>
          </p:nvSpPr>
          <p:spPr>
            <a:xfrm>
              <a:off x="3244742"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sp>
          <p:nvSpPr>
            <p:cNvPr id="124" name="Line 6"/>
            <p:cNvSpPr>
              <a:spLocks noChangeShapeType="1"/>
            </p:cNvSpPr>
            <p:nvPr/>
          </p:nvSpPr>
          <p:spPr bwMode="auto">
            <a:xfrm flipH="1" flipV="1">
              <a:off x="947728" y="5572140"/>
              <a:ext cx="0" cy="288925"/>
            </a:xfrm>
            <a:prstGeom prst="line">
              <a:avLst/>
            </a:prstGeom>
            <a:ln>
              <a:tailEnd type="triangle" w="med" len="med"/>
            </a:ln>
          </p:spPr>
          <p:style>
            <a:lnRef idx="2">
              <a:schemeClr val="accent5"/>
            </a:lnRef>
            <a:fillRef idx="0">
              <a:schemeClr val="accent5"/>
            </a:fillRef>
            <a:effectRef idx="1">
              <a:schemeClr val="accent5"/>
            </a:effectRef>
            <a:fontRef idx="minor">
              <a:schemeClr val="tx1"/>
            </a:fontRef>
          </p:style>
          <p:txBody>
            <a:bodyPr anchor="ctr">
              <a:spAutoFit/>
            </a:bodyPr>
            <a:lstStyle/>
            <a:p>
              <a:endParaRPr lang="zh-CN" altLang="en-US"/>
            </a:p>
          </p:txBody>
        </p:sp>
        <p:sp>
          <p:nvSpPr>
            <p:cNvPr id="125" name="Text Box 7"/>
            <p:cNvSpPr txBox="1">
              <a:spLocks noChangeArrowheads="1"/>
            </p:cNvSpPr>
            <p:nvPr/>
          </p:nvSpPr>
          <p:spPr bwMode="auto">
            <a:xfrm>
              <a:off x="477828" y="5845750"/>
              <a:ext cx="2665412" cy="398780"/>
            </a:xfrm>
            <a:prstGeom prst="rect">
              <a:avLst/>
            </a:prstGeom>
            <a:noFill/>
            <a:ln w="9525">
              <a:noFill/>
              <a:miter lim="800000"/>
            </a:ln>
          </p:spPr>
          <p:txBody>
            <a:bodyPr>
              <a:spAutoFit/>
            </a:bodyPr>
            <a:lstStyle/>
            <a:p>
              <a:pPr algn="l">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关键字指向的元素。</a:t>
              </a:r>
              <a:endParaRPr kumimoji="0" lang="zh-CN" altLang="en-US" sz="2000" b="1" dirty="0">
                <a:solidFill>
                  <a:schemeClr val="tx1"/>
                </a:solidFill>
                <a:latin typeface="微软雅黑" panose="020B0503020204020204" pitchFamily="34" charset="-122"/>
                <a:ea typeface="微软雅黑" panose="020B0503020204020204" pitchFamily="34" charset="-122"/>
              </a:endParaRPr>
            </a:p>
          </p:txBody>
        </p:sp>
        <p:grpSp>
          <p:nvGrpSpPr>
            <p:cNvPr id="126" name="组合 59"/>
            <p:cNvGrpSpPr/>
            <p:nvPr/>
          </p:nvGrpSpPr>
          <p:grpSpPr>
            <a:xfrm>
              <a:off x="1643042" y="1499899"/>
              <a:ext cx="6154803" cy="2001109"/>
              <a:chOff x="1857356" y="-1023301"/>
              <a:chExt cx="6154803" cy="2001109"/>
            </a:xfrm>
          </p:grpSpPr>
          <p:sp>
            <p:nvSpPr>
              <p:cNvPr id="133" name="矩形 132"/>
              <p:cNvSpPr/>
              <p:nvPr/>
            </p:nvSpPr>
            <p:spPr>
              <a:xfrm>
                <a:off x="1857356" y="-1023301"/>
                <a:ext cx="5715040" cy="2001109"/>
              </a:xfrm>
              <a:prstGeom prst="rect">
                <a:avLst/>
              </a:prstGeom>
              <a:solidFill>
                <a:schemeClr val="accent1">
                  <a:alpha val="0"/>
                </a:schemeClr>
              </a:solidFill>
              <a:ln>
                <a:solidFill>
                  <a:srgbClr val="FF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cs typeface="Consolas" panose="020B0609020204030204" pitchFamily="49" charset="0"/>
                </a:endParaRPr>
              </a:p>
            </p:txBody>
          </p:sp>
          <p:sp>
            <p:nvSpPr>
              <p:cNvPr id="134" name="Text Box 9"/>
              <p:cNvSpPr txBox="1">
                <a:spLocks noChangeArrowheads="1"/>
              </p:cNvSpPr>
              <p:nvPr/>
            </p:nvSpPr>
            <p:spPr bwMode="auto">
              <a:xfrm>
                <a:off x="7643834" y="-808712"/>
                <a:ext cx="368325" cy="1476375"/>
              </a:xfrm>
              <a:prstGeom prst="rect">
                <a:avLst/>
              </a:prstGeom>
              <a:noFill/>
              <a:ln w="9525">
                <a:noFill/>
                <a:miter lim="800000"/>
              </a:ln>
            </p:spPr>
            <p:txBody>
              <a:bodyPr wrap="square">
                <a:spAutoFit/>
              </a:bodyPr>
              <a:lstStyle/>
              <a:p>
                <a:pPr algn="l">
                  <a:lnSpc>
                    <a:spcPts val="1800"/>
                  </a:lnSpc>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索</a:t>
                </a:r>
                <a:endParaRPr kumimoji="0" lang="en-US" altLang="zh-CN" sz="2000" b="1" dirty="0">
                  <a:solidFill>
                    <a:schemeClr val="tx1"/>
                  </a:solidFill>
                  <a:latin typeface="微软雅黑" panose="020B0503020204020204" pitchFamily="34" charset="-122"/>
                  <a:ea typeface="微软雅黑" panose="020B0503020204020204" pitchFamily="34" charset="-122"/>
                </a:endParaRPr>
              </a:p>
              <a:p>
                <a:pPr algn="l">
                  <a:lnSpc>
                    <a:spcPts val="1800"/>
                  </a:lnSpc>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引</a:t>
                </a:r>
                <a:endParaRPr kumimoji="0" lang="en-US" altLang="zh-CN" sz="2000" b="1" dirty="0">
                  <a:solidFill>
                    <a:schemeClr val="tx1"/>
                  </a:solidFill>
                  <a:latin typeface="微软雅黑" panose="020B0503020204020204" pitchFamily="34" charset="-122"/>
                  <a:ea typeface="微软雅黑" panose="020B0503020204020204" pitchFamily="34" charset="-122"/>
                </a:endParaRPr>
              </a:p>
              <a:p>
                <a:pPr algn="l">
                  <a:lnSpc>
                    <a:spcPts val="1800"/>
                  </a:lnSpc>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部</a:t>
                </a:r>
                <a:endParaRPr kumimoji="0" lang="en-US" altLang="zh-CN" sz="2000" b="1" dirty="0">
                  <a:solidFill>
                    <a:schemeClr val="tx1"/>
                  </a:solidFill>
                  <a:latin typeface="微软雅黑" panose="020B0503020204020204" pitchFamily="34" charset="-122"/>
                  <a:ea typeface="微软雅黑" panose="020B0503020204020204" pitchFamily="34" charset="-122"/>
                </a:endParaRPr>
              </a:p>
              <a:p>
                <a:pPr algn="l">
                  <a:lnSpc>
                    <a:spcPts val="1800"/>
                  </a:lnSpc>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分</a:t>
                </a:r>
                <a:endParaRPr kumimoji="0" lang="zh-CN" altLang="en-US" sz="2000" b="1" dirty="0">
                  <a:solidFill>
                    <a:schemeClr val="tx1"/>
                  </a:solidFill>
                  <a:latin typeface="微软雅黑" panose="020B0503020204020204" pitchFamily="34" charset="-122"/>
                  <a:ea typeface="微软雅黑" panose="020B0503020204020204" pitchFamily="34" charset="-122"/>
                </a:endParaRPr>
              </a:p>
            </p:txBody>
          </p:sp>
        </p:grpSp>
        <p:cxnSp>
          <p:nvCxnSpPr>
            <p:cNvPr id="127" name="直接箭头连接符 126"/>
            <p:cNvCxnSpPr/>
            <p:nvPr/>
          </p:nvCxnSpPr>
          <p:spPr>
            <a:xfrm rot="5400000">
              <a:off x="5108628" y="1749364"/>
              <a:ext cx="0" cy="216000"/>
            </a:xfrm>
            <a:prstGeom prst="straightConnector1">
              <a:avLst/>
            </a:prstGeom>
            <a:ln w="28575">
              <a:solidFill>
                <a:srgbClr val="9900FF"/>
              </a:solidFill>
              <a:tailEnd type="arrow"/>
            </a:ln>
          </p:spPr>
          <p:style>
            <a:lnRef idx="1">
              <a:schemeClr val="accent1"/>
            </a:lnRef>
            <a:fillRef idx="0">
              <a:schemeClr val="accent1"/>
            </a:fillRef>
            <a:effectRef idx="0">
              <a:schemeClr val="accent1"/>
            </a:effectRef>
            <a:fontRef idx="minor">
              <a:schemeClr val="tx1"/>
            </a:fontRef>
          </p:style>
        </p:cxnSp>
        <p:sp>
          <p:nvSpPr>
            <p:cNvPr id="128" name="TextBox 64"/>
            <p:cNvSpPr txBox="1"/>
            <p:nvPr/>
          </p:nvSpPr>
          <p:spPr>
            <a:xfrm>
              <a:off x="5214942" y="1643050"/>
              <a:ext cx="1071570" cy="368300"/>
            </a:xfrm>
            <a:prstGeom prst="rect">
              <a:avLst/>
            </a:prstGeom>
            <a:noFill/>
          </p:spPr>
          <p:txBody>
            <a:bodyPr wrap="square" rtlCol="0">
              <a:spAutoFit/>
            </a:bodyPr>
            <a:lstStyle/>
            <a:p>
              <a:pPr algn="l"/>
              <a:r>
                <a:rPr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根结点</a:t>
              </a:r>
              <a:endParaRPr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29" name="直接箭头连接符 128"/>
            <p:cNvCxnSpPr/>
            <p:nvPr/>
          </p:nvCxnSpPr>
          <p:spPr>
            <a:xfrm>
              <a:off x="323540" y="4157271"/>
              <a:ext cx="396000" cy="1588"/>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30" name="TextBox 68"/>
            <p:cNvSpPr txBox="1"/>
            <p:nvPr/>
          </p:nvSpPr>
          <p:spPr>
            <a:xfrm>
              <a:off x="215436" y="3690485"/>
              <a:ext cx="576119" cy="368300"/>
            </a:xfrm>
            <a:prstGeom prst="rect">
              <a:avLst/>
            </a:prstGeom>
            <a:noFill/>
          </p:spPr>
          <p:txBody>
            <a:bodyPr wrap="square" rtlCol="0">
              <a:spAutoFit/>
            </a:bodyPr>
            <a:lstStyle/>
            <a:p>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sqt</a:t>
              </a:r>
              <a:endPar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1" name="TextBox 71"/>
            <p:cNvSpPr txBox="1"/>
            <p:nvPr/>
          </p:nvSpPr>
          <p:spPr>
            <a:xfrm>
              <a:off x="8001024" y="3665339"/>
              <a:ext cx="989117" cy="1198880"/>
            </a:xfrm>
            <a:prstGeom prst="rect">
              <a:avLst/>
            </a:prstGeom>
            <a:noFill/>
          </p:spPr>
          <p:txBody>
            <a:bodyPr wrap="square" rtlCol="0">
              <a:spAutoFit/>
            </a:bodyPr>
            <a:lstStyle/>
            <a:p>
              <a:r>
                <a:rPr kumimoji="0" lang="zh-CN" altLang="en-US" sz="1800" b="1" dirty="0">
                  <a:solidFill>
                    <a:srgbClr val="FF00FF"/>
                  </a:solidFill>
                  <a:latin typeface="微软雅黑" panose="020B0503020204020204" pitchFamily="34" charset="-122"/>
                  <a:ea typeface="微软雅黑" panose="020B0503020204020204" pitchFamily="34" charset="-122"/>
                  <a:cs typeface="Times New Roman" panose="02020603050405020304" pitchFamily="18" charset="0"/>
                </a:rPr>
                <a:t>叶子结点层：</a:t>
              </a:r>
              <a:r>
                <a:rPr lang="zh-CN" altLang="en-US" sz="1800" b="1" dirty="0">
                  <a:solidFill>
                    <a:schemeClr val="tx1"/>
                  </a:solidFill>
                  <a:latin typeface="微软雅黑" panose="020B0503020204020204" pitchFamily="34" charset="-122"/>
                  <a:ea typeface="微软雅黑" panose="020B0503020204020204" pitchFamily="34" charset="-122"/>
                </a:rPr>
                <a:t>全部的关键字</a:t>
              </a:r>
              <a:endParaRPr lang="zh-CN" altLang="en-US" sz="1800" b="1" dirty="0">
                <a:solidFill>
                  <a:schemeClr val="tx1"/>
                </a:solidFill>
                <a:latin typeface="微软雅黑" panose="020B0503020204020204" pitchFamily="34" charset="-122"/>
                <a:ea typeface="微软雅黑" panose="020B0503020204020204" pitchFamily="34" charset="-122"/>
              </a:endParaRPr>
            </a:p>
          </p:txBody>
        </p:sp>
        <p:sp>
          <p:nvSpPr>
            <p:cNvPr id="132" name="右大括号 131"/>
            <p:cNvSpPr/>
            <p:nvPr/>
          </p:nvSpPr>
          <p:spPr>
            <a:xfrm>
              <a:off x="7786710" y="3879653"/>
              <a:ext cx="296735" cy="714380"/>
            </a:xfrm>
            <a:prstGeom prst="rightBrace">
              <a:avLst/>
            </a:prstGeom>
            <a:ln w="28575">
              <a:solidFill>
                <a:srgbClr val="FF00FF"/>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p:cNvSpPr txBox="1"/>
          <p:nvPr/>
        </p:nvSpPr>
        <p:spPr>
          <a:xfrm>
            <a:off x="2166910" y="5691681"/>
            <a:ext cx="8072494" cy="83121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algn="l" defTabSz="212725"/>
            <a:r>
              <a:rPr kumimoji="0"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kumimoji="0"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除根结点外，其他每个分支结点至少有</a:t>
            </a:r>
            <a:r>
              <a:rPr kumimoji="0"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pitchFamily="18" charset="2"/>
              </a:rPr>
              <a:t></a:t>
            </a:r>
            <a:r>
              <a:rPr kumimoji="0" lang="en-US" altLang="zh-CN" sz="2000" b="1" i="1">
                <a:solidFill>
                  <a:srgbClr val="C00000"/>
                </a:solidFill>
                <a:latin typeface="微软雅黑" panose="020B0503020204020204" pitchFamily="34" charset="-122"/>
                <a:ea typeface="微软雅黑" panose="020B0503020204020204" pitchFamily="34" charset="-122"/>
                <a:cs typeface="Consolas" panose="020B0609020204030204" pitchFamily="49" charset="0"/>
              </a:rPr>
              <a:t>m</a:t>
            </a:r>
            <a:r>
              <a:rPr kumimoji="0" lang="en-US" altLang="zh-CN"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r>
              <a:rPr kumimoji="0" lang="en-US" altLang="zh-CN"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pitchFamily="18" charset="2"/>
              </a:rPr>
              <a:t></a:t>
            </a:r>
            <a:r>
              <a:rPr kumimoji="0"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棵子树，即至少有</a:t>
            </a:r>
            <a:r>
              <a:rPr kumimoji="0" lang="en-US" altLang="zh-CN"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r>
              <a:rPr kumimoji="0"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棵子树。</a:t>
            </a:r>
            <a:endParaRPr kumimoji="0"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68" name="组合 66"/>
          <p:cNvGrpSpPr/>
          <p:nvPr/>
        </p:nvGrpSpPr>
        <p:grpSpPr>
          <a:xfrm>
            <a:off x="1809721" y="881965"/>
            <a:ext cx="8704421" cy="4744631"/>
            <a:chOff x="215436" y="1499899"/>
            <a:chExt cx="8774705" cy="4744631"/>
          </a:xfrm>
        </p:grpSpPr>
        <p:sp>
          <p:nvSpPr>
            <p:cNvPr id="71" name="矩形 70"/>
            <p:cNvSpPr/>
            <p:nvPr/>
          </p:nvSpPr>
          <p:spPr>
            <a:xfrm>
              <a:off x="3992628" y="1658331"/>
              <a:ext cx="1008000" cy="432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31 52</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4" name="矩形 73"/>
            <p:cNvSpPr/>
            <p:nvPr/>
          </p:nvSpPr>
          <p:spPr>
            <a:xfrm>
              <a:off x="2143108" y="2804711"/>
              <a:ext cx="1285884"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15 22 31</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5" name="矩形 74"/>
            <p:cNvSpPr/>
            <p:nvPr/>
          </p:nvSpPr>
          <p:spPr>
            <a:xfrm>
              <a:off x="6000760" y="2804711"/>
              <a:ext cx="1008000"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47  52</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6" name="矩形 75"/>
            <p:cNvSpPr/>
            <p:nvPr/>
          </p:nvSpPr>
          <p:spPr>
            <a:xfrm>
              <a:off x="714348" y="4019157"/>
              <a:ext cx="1143008"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10 12 15</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7" name="矩形 76"/>
            <p:cNvSpPr/>
            <p:nvPr/>
          </p:nvSpPr>
          <p:spPr>
            <a:xfrm>
              <a:off x="2071670" y="4019157"/>
              <a:ext cx="1500198"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18 19 20 22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8" name="矩形 77"/>
            <p:cNvSpPr/>
            <p:nvPr/>
          </p:nvSpPr>
          <p:spPr>
            <a:xfrm>
              <a:off x="3786182" y="4019157"/>
              <a:ext cx="1214446"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23 30 31</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9" name="矩形 78"/>
            <p:cNvSpPr/>
            <p:nvPr/>
          </p:nvSpPr>
          <p:spPr>
            <a:xfrm>
              <a:off x="5214942" y="4019157"/>
              <a:ext cx="1214446"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33 45 47</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0" name="矩形 79"/>
            <p:cNvSpPr/>
            <p:nvPr/>
          </p:nvSpPr>
          <p:spPr>
            <a:xfrm>
              <a:off x="6643702" y="4019157"/>
              <a:ext cx="1143008"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48 50 52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81" name="直接箭头连接符 80"/>
            <p:cNvCxnSpPr>
              <a:stCxn id="76" idx="3"/>
              <a:endCxn id="77" idx="1"/>
            </p:cNvCxnSpPr>
            <p:nvPr/>
          </p:nvCxnSpPr>
          <p:spPr>
            <a:xfrm>
              <a:off x="1857356" y="4235157"/>
              <a:ext cx="21431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a:off x="3567106" y="4233471"/>
              <a:ext cx="21431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a:off x="5026028" y="4233471"/>
              <a:ext cx="21431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a:off x="6429388" y="4233471"/>
              <a:ext cx="21431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endCxn id="76" idx="0"/>
            </p:cNvCxnSpPr>
            <p:nvPr/>
          </p:nvCxnSpPr>
          <p:spPr>
            <a:xfrm rot="10800000" flipV="1">
              <a:off x="1285852" y="3161901"/>
              <a:ext cx="1071570" cy="8572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rot="16200000" flipH="1">
              <a:off x="2366609" y="3565388"/>
              <a:ext cx="900000" cy="3571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endCxn id="78" idx="0"/>
            </p:cNvCxnSpPr>
            <p:nvPr/>
          </p:nvCxnSpPr>
          <p:spPr>
            <a:xfrm>
              <a:off x="3143240" y="3161901"/>
              <a:ext cx="1250165" cy="8572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endCxn id="79" idx="0"/>
            </p:cNvCxnSpPr>
            <p:nvPr/>
          </p:nvCxnSpPr>
          <p:spPr>
            <a:xfrm rot="5400000">
              <a:off x="5625712" y="3358357"/>
              <a:ext cx="857254" cy="46434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endCxn id="80" idx="0"/>
            </p:cNvCxnSpPr>
            <p:nvPr/>
          </p:nvCxnSpPr>
          <p:spPr>
            <a:xfrm rot="16200000" flipH="1">
              <a:off x="6536545" y="3340496"/>
              <a:ext cx="857256" cy="50006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a:endCxn id="74" idx="0"/>
            </p:cNvCxnSpPr>
            <p:nvPr/>
          </p:nvCxnSpPr>
          <p:spPr>
            <a:xfrm rot="10800000" flipV="1">
              <a:off x="2786050" y="2018893"/>
              <a:ext cx="1500198"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endCxn id="75" idx="0"/>
            </p:cNvCxnSpPr>
            <p:nvPr/>
          </p:nvCxnSpPr>
          <p:spPr>
            <a:xfrm>
              <a:off x="4714876" y="2018893"/>
              <a:ext cx="1789884"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rot="5400000">
              <a:off x="663548"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3" name="TextBox 25"/>
            <p:cNvSpPr txBox="1"/>
            <p:nvPr/>
          </p:nvSpPr>
          <p:spPr>
            <a:xfrm>
              <a:off x="752121" y="4841685"/>
              <a:ext cx="319424"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r>
                <a:rPr lang="zh-CN" altLang="en-US" sz="1600" b="1" dirty="0">
                  <a:solidFill>
                    <a:schemeClr val="tx1"/>
                  </a:solidFill>
                  <a:latin typeface="微软雅黑" panose="020B0503020204020204" pitchFamily="34" charset="-122"/>
                  <a:ea typeface="微软雅黑" panose="020B0503020204020204" pitchFamily="34" charset="-122"/>
                </a:rPr>
                <a:t>张三</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cxnSp>
          <p:nvCxnSpPr>
            <p:cNvPr id="94" name="直接箭头连接符 93"/>
            <p:cNvCxnSpPr/>
            <p:nvPr/>
          </p:nvCxnSpPr>
          <p:spPr>
            <a:xfrm rot="5400000">
              <a:off x="1064043"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TextBox 27"/>
            <p:cNvSpPr txBox="1"/>
            <p:nvPr/>
          </p:nvSpPr>
          <p:spPr>
            <a:xfrm>
              <a:off x="1119515"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96" name="直接箭头连接符 95"/>
            <p:cNvCxnSpPr/>
            <p:nvPr/>
          </p:nvCxnSpPr>
          <p:spPr>
            <a:xfrm rot="5400000">
              <a:off x="1462059"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7" name="TextBox 29"/>
            <p:cNvSpPr txBox="1"/>
            <p:nvPr/>
          </p:nvSpPr>
          <p:spPr>
            <a:xfrm>
              <a:off x="1517531"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98" name="直接箭头连接符 97"/>
            <p:cNvCxnSpPr/>
            <p:nvPr/>
          </p:nvCxnSpPr>
          <p:spPr>
            <a:xfrm rot="5400000">
              <a:off x="3748525"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9" name="TextBox 31"/>
            <p:cNvSpPr txBox="1"/>
            <p:nvPr/>
          </p:nvSpPr>
          <p:spPr>
            <a:xfrm>
              <a:off x="3803997" y="4841685"/>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00" name="直接箭头连接符 99"/>
            <p:cNvCxnSpPr/>
            <p:nvPr/>
          </p:nvCxnSpPr>
          <p:spPr>
            <a:xfrm rot="5400000">
              <a:off x="4149020"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1" name="TextBox 33"/>
            <p:cNvSpPr txBox="1"/>
            <p:nvPr/>
          </p:nvSpPr>
          <p:spPr>
            <a:xfrm>
              <a:off x="4204492"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02" name="直接箭头连接符 101"/>
            <p:cNvCxnSpPr/>
            <p:nvPr/>
          </p:nvCxnSpPr>
          <p:spPr>
            <a:xfrm rot="5400000">
              <a:off x="4547036"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3" name="TextBox 35"/>
            <p:cNvSpPr txBox="1"/>
            <p:nvPr/>
          </p:nvSpPr>
          <p:spPr>
            <a:xfrm>
              <a:off x="4602508"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04" name="直接箭头连接符 103"/>
            <p:cNvCxnSpPr/>
            <p:nvPr/>
          </p:nvCxnSpPr>
          <p:spPr>
            <a:xfrm rot="5400000">
              <a:off x="5222880"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5" name="TextBox 37"/>
            <p:cNvSpPr txBox="1"/>
            <p:nvPr/>
          </p:nvSpPr>
          <p:spPr>
            <a:xfrm>
              <a:off x="5278351" y="4841685"/>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06" name="直接箭头连接符 105"/>
            <p:cNvCxnSpPr/>
            <p:nvPr/>
          </p:nvCxnSpPr>
          <p:spPr>
            <a:xfrm rot="5400000">
              <a:off x="5623375"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7" name="TextBox 39"/>
            <p:cNvSpPr txBox="1"/>
            <p:nvPr/>
          </p:nvSpPr>
          <p:spPr>
            <a:xfrm>
              <a:off x="5678846"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08" name="直接箭头连接符 107"/>
            <p:cNvCxnSpPr/>
            <p:nvPr/>
          </p:nvCxnSpPr>
          <p:spPr>
            <a:xfrm rot="5400000">
              <a:off x="6021391"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9" name="TextBox 41"/>
            <p:cNvSpPr txBox="1"/>
            <p:nvPr/>
          </p:nvSpPr>
          <p:spPr>
            <a:xfrm>
              <a:off x="6076862"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10" name="直接箭头连接符 109"/>
            <p:cNvCxnSpPr/>
            <p:nvPr/>
          </p:nvCxnSpPr>
          <p:spPr>
            <a:xfrm rot="5400000">
              <a:off x="6580202"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1" name="TextBox 43"/>
            <p:cNvSpPr txBox="1"/>
            <p:nvPr/>
          </p:nvSpPr>
          <p:spPr>
            <a:xfrm>
              <a:off x="6635673" y="4841685"/>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12" name="直接箭头连接符 111"/>
            <p:cNvCxnSpPr/>
            <p:nvPr/>
          </p:nvCxnSpPr>
          <p:spPr>
            <a:xfrm rot="5400000">
              <a:off x="6980697"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3" name="TextBox 45"/>
            <p:cNvSpPr txBox="1"/>
            <p:nvPr/>
          </p:nvSpPr>
          <p:spPr>
            <a:xfrm>
              <a:off x="7036168"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14" name="直接箭头连接符 113"/>
            <p:cNvCxnSpPr/>
            <p:nvPr/>
          </p:nvCxnSpPr>
          <p:spPr>
            <a:xfrm rot="5400000">
              <a:off x="7378713"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5" name="TextBox 47"/>
            <p:cNvSpPr txBox="1"/>
            <p:nvPr/>
          </p:nvSpPr>
          <p:spPr>
            <a:xfrm>
              <a:off x="7434184"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16" name="直接箭头连接符 115"/>
            <p:cNvCxnSpPr/>
            <p:nvPr/>
          </p:nvCxnSpPr>
          <p:spPr>
            <a:xfrm rot="5400000">
              <a:off x="2008613"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7" name="TextBox 49"/>
            <p:cNvSpPr txBox="1"/>
            <p:nvPr/>
          </p:nvSpPr>
          <p:spPr>
            <a:xfrm>
              <a:off x="2064084" y="4841685"/>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18" name="直接箭头连接符 117"/>
            <p:cNvCxnSpPr/>
            <p:nvPr/>
          </p:nvCxnSpPr>
          <p:spPr>
            <a:xfrm rot="5400000">
              <a:off x="2409108"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9" name="TextBox 51"/>
            <p:cNvSpPr txBox="1"/>
            <p:nvPr/>
          </p:nvSpPr>
          <p:spPr>
            <a:xfrm>
              <a:off x="2464579"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20" name="直接箭头连接符 119"/>
            <p:cNvCxnSpPr/>
            <p:nvPr/>
          </p:nvCxnSpPr>
          <p:spPr>
            <a:xfrm rot="5400000">
              <a:off x="2807124"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1" name="TextBox 53"/>
            <p:cNvSpPr txBox="1"/>
            <p:nvPr/>
          </p:nvSpPr>
          <p:spPr>
            <a:xfrm>
              <a:off x="2862595"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22" name="直接箭头连接符 121"/>
            <p:cNvCxnSpPr/>
            <p:nvPr/>
          </p:nvCxnSpPr>
          <p:spPr>
            <a:xfrm rot="5400000">
              <a:off x="3189271"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3" name="TextBox 55"/>
            <p:cNvSpPr txBox="1"/>
            <p:nvPr/>
          </p:nvSpPr>
          <p:spPr>
            <a:xfrm>
              <a:off x="3244742"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sp>
          <p:nvSpPr>
            <p:cNvPr id="124" name="Line 6"/>
            <p:cNvSpPr>
              <a:spLocks noChangeShapeType="1"/>
            </p:cNvSpPr>
            <p:nvPr/>
          </p:nvSpPr>
          <p:spPr bwMode="auto">
            <a:xfrm flipH="1" flipV="1">
              <a:off x="947728" y="5572140"/>
              <a:ext cx="0" cy="288925"/>
            </a:xfrm>
            <a:prstGeom prst="line">
              <a:avLst/>
            </a:prstGeom>
            <a:ln>
              <a:tailEnd type="triangle" w="med" len="med"/>
            </a:ln>
          </p:spPr>
          <p:style>
            <a:lnRef idx="2">
              <a:schemeClr val="accent5"/>
            </a:lnRef>
            <a:fillRef idx="0">
              <a:schemeClr val="accent5"/>
            </a:fillRef>
            <a:effectRef idx="1">
              <a:schemeClr val="accent5"/>
            </a:effectRef>
            <a:fontRef idx="minor">
              <a:schemeClr val="tx1"/>
            </a:fontRef>
          </p:style>
          <p:txBody>
            <a:bodyPr anchor="ctr">
              <a:spAutoFit/>
            </a:bodyPr>
            <a:lstStyle/>
            <a:p>
              <a:endParaRPr lang="zh-CN" altLang="en-US"/>
            </a:p>
          </p:txBody>
        </p:sp>
        <p:sp>
          <p:nvSpPr>
            <p:cNvPr id="125" name="Text Box 7"/>
            <p:cNvSpPr txBox="1">
              <a:spLocks noChangeArrowheads="1"/>
            </p:cNvSpPr>
            <p:nvPr/>
          </p:nvSpPr>
          <p:spPr bwMode="auto">
            <a:xfrm>
              <a:off x="477828" y="5845750"/>
              <a:ext cx="2665412" cy="398780"/>
            </a:xfrm>
            <a:prstGeom prst="rect">
              <a:avLst/>
            </a:prstGeom>
            <a:noFill/>
            <a:ln w="9525">
              <a:noFill/>
              <a:miter lim="800000"/>
            </a:ln>
          </p:spPr>
          <p:txBody>
            <a:bodyPr>
              <a:spAutoFit/>
            </a:bodyPr>
            <a:lstStyle/>
            <a:p>
              <a:pPr algn="l">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关键字指向的元素。</a:t>
              </a:r>
              <a:endParaRPr kumimoji="0" lang="zh-CN" altLang="en-US" sz="2000" b="1" dirty="0">
                <a:solidFill>
                  <a:schemeClr val="tx1"/>
                </a:solidFill>
                <a:latin typeface="微软雅黑" panose="020B0503020204020204" pitchFamily="34" charset="-122"/>
                <a:ea typeface="微软雅黑" panose="020B0503020204020204" pitchFamily="34" charset="-122"/>
              </a:endParaRPr>
            </a:p>
          </p:txBody>
        </p:sp>
        <p:grpSp>
          <p:nvGrpSpPr>
            <p:cNvPr id="126" name="组合 59"/>
            <p:cNvGrpSpPr/>
            <p:nvPr/>
          </p:nvGrpSpPr>
          <p:grpSpPr>
            <a:xfrm>
              <a:off x="1643042" y="1499899"/>
              <a:ext cx="6154803" cy="2001109"/>
              <a:chOff x="1857356" y="-1023301"/>
              <a:chExt cx="6154803" cy="2001109"/>
            </a:xfrm>
          </p:grpSpPr>
          <p:sp>
            <p:nvSpPr>
              <p:cNvPr id="133" name="矩形 132"/>
              <p:cNvSpPr/>
              <p:nvPr/>
            </p:nvSpPr>
            <p:spPr>
              <a:xfrm>
                <a:off x="1857356" y="-1023301"/>
                <a:ext cx="5715040" cy="2001109"/>
              </a:xfrm>
              <a:prstGeom prst="rect">
                <a:avLst/>
              </a:prstGeom>
              <a:solidFill>
                <a:schemeClr val="accent1">
                  <a:alpha val="0"/>
                </a:schemeClr>
              </a:solidFill>
              <a:ln>
                <a:solidFill>
                  <a:srgbClr val="FF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cs typeface="Consolas" panose="020B0609020204030204" pitchFamily="49" charset="0"/>
                </a:endParaRPr>
              </a:p>
            </p:txBody>
          </p:sp>
          <p:sp>
            <p:nvSpPr>
              <p:cNvPr id="134" name="Text Box 9"/>
              <p:cNvSpPr txBox="1">
                <a:spLocks noChangeArrowheads="1"/>
              </p:cNvSpPr>
              <p:nvPr/>
            </p:nvSpPr>
            <p:spPr bwMode="auto">
              <a:xfrm>
                <a:off x="7643834" y="-808712"/>
                <a:ext cx="368325" cy="1476375"/>
              </a:xfrm>
              <a:prstGeom prst="rect">
                <a:avLst/>
              </a:prstGeom>
              <a:noFill/>
              <a:ln w="9525">
                <a:noFill/>
                <a:miter lim="800000"/>
              </a:ln>
            </p:spPr>
            <p:txBody>
              <a:bodyPr wrap="square">
                <a:spAutoFit/>
              </a:bodyPr>
              <a:lstStyle/>
              <a:p>
                <a:pPr algn="l">
                  <a:lnSpc>
                    <a:spcPts val="1800"/>
                  </a:lnSpc>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索</a:t>
                </a:r>
                <a:endParaRPr kumimoji="0" lang="en-US" altLang="zh-CN" sz="2000" b="1" dirty="0">
                  <a:solidFill>
                    <a:schemeClr val="tx1"/>
                  </a:solidFill>
                  <a:latin typeface="微软雅黑" panose="020B0503020204020204" pitchFamily="34" charset="-122"/>
                  <a:ea typeface="微软雅黑" panose="020B0503020204020204" pitchFamily="34" charset="-122"/>
                </a:endParaRPr>
              </a:p>
              <a:p>
                <a:pPr algn="l">
                  <a:lnSpc>
                    <a:spcPts val="1800"/>
                  </a:lnSpc>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引</a:t>
                </a:r>
                <a:endParaRPr kumimoji="0" lang="en-US" altLang="zh-CN" sz="2000" b="1" dirty="0">
                  <a:solidFill>
                    <a:schemeClr val="tx1"/>
                  </a:solidFill>
                  <a:latin typeface="微软雅黑" panose="020B0503020204020204" pitchFamily="34" charset="-122"/>
                  <a:ea typeface="微软雅黑" panose="020B0503020204020204" pitchFamily="34" charset="-122"/>
                </a:endParaRPr>
              </a:p>
              <a:p>
                <a:pPr algn="l">
                  <a:lnSpc>
                    <a:spcPts val="1800"/>
                  </a:lnSpc>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部</a:t>
                </a:r>
                <a:endParaRPr kumimoji="0" lang="en-US" altLang="zh-CN" sz="2000" b="1" dirty="0">
                  <a:solidFill>
                    <a:schemeClr val="tx1"/>
                  </a:solidFill>
                  <a:latin typeface="微软雅黑" panose="020B0503020204020204" pitchFamily="34" charset="-122"/>
                  <a:ea typeface="微软雅黑" panose="020B0503020204020204" pitchFamily="34" charset="-122"/>
                </a:endParaRPr>
              </a:p>
              <a:p>
                <a:pPr algn="l">
                  <a:lnSpc>
                    <a:spcPts val="1800"/>
                  </a:lnSpc>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分</a:t>
                </a:r>
                <a:endParaRPr kumimoji="0" lang="zh-CN" altLang="en-US" sz="2000" b="1" dirty="0">
                  <a:solidFill>
                    <a:schemeClr val="tx1"/>
                  </a:solidFill>
                  <a:latin typeface="微软雅黑" panose="020B0503020204020204" pitchFamily="34" charset="-122"/>
                  <a:ea typeface="微软雅黑" panose="020B0503020204020204" pitchFamily="34" charset="-122"/>
                </a:endParaRPr>
              </a:p>
            </p:txBody>
          </p:sp>
        </p:grpSp>
        <p:cxnSp>
          <p:nvCxnSpPr>
            <p:cNvPr id="127" name="直接箭头连接符 126"/>
            <p:cNvCxnSpPr/>
            <p:nvPr/>
          </p:nvCxnSpPr>
          <p:spPr>
            <a:xfrm rot="5400000">
              <a:off x="5108628" y="1749364"/>
              <a:ext cx="0" cy="216000"/>
            </a:xfrm>
            <a:prstGeom prst="straightConnector1">
              <a:avLst/>
            </a:prstGeom>
            <a:ln w="28575">
              <a:solidFill>
                <a:srgbClr val="9900FF"/>
              </a:solidFill>
              <a:tailEnd type="arrow"/>
            </a:ln>
          </p:spPr>
          <p:style>
            <a:lnRef idx="1">
              <a:schemeClr val="accent1"/>
            </a:lnRef>
            <a:fillRef idx="0">
              <a:schemeClr val="accent1"/>
            </a:fillRef>
            <a:effectRef idx="0">
              <a:schemeClr val="accent1"/>
            </a:effectRef>
            <a:fontRef idx="minor">
              <a:schemeClr val="tx1"/>
            </a:fontRef>
          </p:style>
        </p:cxnSp>
        <p:sp>
          <p:nvSpPr>
            <p:cNvPr id="128" name="TextBox 64"/>
            <p:cNvSpPr txBox="1"/>
            <p:nvPr/>
          </p:nvSpPr>
          <p:spPr>
            <a:xfrm>
              <a:off x="5214942" y="1643050"/>
              <a:ext cx="1071570" cy="368300"/>
            </a:xfrm>
            <a:prstGeom prst="rect">
              <a:avLst/>
            </a:prstGeom>
            <a:noFill/>
          </p:spPr>
          <p:txBody>
            <a:bodyPr wrap="square" rtlCol="0">
              <a:spAutoFit/>
            </a:bodyPr>
            <a:lstStyle/>
            <a:p>
              <a:pPr algn="l"/>
              <a:r>
                <a:rPr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根结点</a:t>
              </a:r>
              <a:endParaRPr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29" name="直接箭头连接符 128"/>
            <p:cNvCxnSpPr/>
            <p:nvPr/>
          </p:nvCxnSpPr>
          <p:spPr>
            <a:xfrm>
              <a:off x="323540" y="4157271"/>
              <a:ext cx="396000" cy="1588"/>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30" name="TextBox 68"/>
            <p:cNvSpPr txBox="1"/>
            <p:nvPr/>
          </p:nvSpPr>
          <p:spPr>
            <a:xfrm>
              <a:off x="215436" y="3690485"/>
              <a:ext cx="576119" cy="368300"/>
            </a:xfrm>
            <a:prstGeom prst="rect">
              <a:avLst/>
            </a:prstGeom>
            <a:noFill/>
          </p:spPr>
          <p:txBody>
            <a:bodyPr wrap="square" rtlCol="0">
              <a:spAutoFit/>
            </a:bodyPr>
            <a:lstStyle/>
            <a:p>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sqt</a:t>
              </a:r>
              <a:endPar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1" name="TextBox 71"/>
            <p:cNvSpPr txBox="1"/>
            <p:nvPr/>
          </p:nvSpPr>
          <p:spPr>
            <a:xfrm>
              <a:off x="8001024" y="3665339"/>
              <a:ext cx="989117" cy="1198880"/>
            </a:xfrm>
            <a:prstGeom prst="rect">
              <a:avLst/>
            </a:prstGeom>
            <a:noFill/>
          </p:spPr>
          <p:txBody>
            <a:bodyPr wrap="square" rtlCol="0">
              <a:spAutoFit/>
            </a:bodyPr>
            <a:lstStyle/>
            <a:p>
              <a:r>
                <a:rPr kumimoji="0" lang="zh-CN" altLang="en-US" sz="1800" b="1" dirty="0">
                  <a:solidFill>
                    <a:srgbClr val="FF00FF"/>
                  </a:solidFill>
                  <a:latin typeface="微软雅黑" panose="020B0503020204020204" pitchFamily="34" charset="-122"/>
                  <a:ea typeface="微软雅黑" panose="020B0503020204020204" pitchFamily="34" charset="-122"/>
                  <a:cs typeface="Times New Roman" panose="02020603050405020304" pitchFamily="18" charset="0"/>
                </a:rPr>
                <a:t>叶子结点层：</a:t>
              </a:r>
              <a:r>
                <a:rPr lang="zh-CN" altLang="en-US" sz="1800" b="1" dirty="0">
                  <a:solidFill>
                    <a:schemeClr val="tx1"/>
                  </a:solidFill>
                  <a:latin typeface="微软雅黑" panose="020B0503020204020204" pitchFamily="34" charset="-122"/>
                  <a:ea typeface="微软雅黑" panose="020B0503020204020204" pitchFamily="34" charset="-122"/>
                </a:rPr>
                <a:t>全部的关键字</a:t>
              </a:r>
              <a:endParaRPr lang="zh-CN" altLang="en-US" sz="1800" b="1" dirty="0">
                <a:solidFill>
                  <a:schemeClr val="tx1"/>
                </a:solidFill>
                <a:latin typeface="微软雅黑" panose="020B0503020204020204" pitchFamily="34" charset="-122"/>
                <a:ea typeface="微软雅黑" panose="020B0503020204020204" pitchFamily="34" charset="-122"/>
              </a:endParaRPr>
            </a:p>
          </p:txBody>
        </p:sp>
        <p:sp>
          <p:nvSpPr>
            <p:cNvPr id="132" name="右大括号 131"/>
            <p:cNvSpPr/>
            <p:nvPr/>
          </p:nvSpPr>
          <p:spPr>
            <a:xfrm>
              <a:off x="7786710" y="3879653"/>
              <a:ext cx="296735" cy="714380"/>
            </a:xfrm>
            <a:prstGeom prst="rightBrace">
              <a:avLst/>
            </a:prstGeom>
            <a:ln w="28575">
              <a:solidFill>
                <a:srgbClr val="FF00FF"/>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p:cNvSpPr txBox="1"/>
          <p:nvPr/>
        </p:nvSpPr>
        <p:spPr>
          <a:xfrm>
            <a:off x="2238348" y="5763689"/>
            <a:ext cx="8072494" cy="83121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72000" tIns="108000" bIns="108000" rtlCol="0">
            <a:spAutoFit/>
          </a:bodyPr>
          <a:lstStyle/>
          <a:p>
            <a:pPr algn="l" defTabSz="212725"/>
            <a:r>
              <a:rPr kumimoji="0"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kumimoji="0"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有</a:t>
            </a:r>
            <a:r>
              <a:rPr kumimoji="0" lang="en-US" altLang="zh-CN" sz="2000" b="1" i="1">
                <a:solidFill>
                  <a:srgbClr val="C00000"/>
                </a:solidFill>
                <a:latin typeface="微软雅黑" panose="020B0503020204020204" pitchFamily="34" charset="-122"/>
                <a:ea typeface="微软雅黑" panose="020B0503020204020204" pitchFamily="34" charset="-122"/>
                <a:cs typeface="Consolas" panose="020B0609020204030204" pitchFamily="49" charset="0"/>
              </a:rPr>
              <a:t>n</a:t>
            </a:r>
            <a:r>
              <a:rPr kumimoji="0"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棵子树的结点恰好有</a:t>
            </a:r>
            <a:r>
              <a:rPr kumimoji="0" lang="en-US" altLang="zh-CN" sz="2000" b="1" i="1">
                <a:solidFill>
                  <a:srgbClr val="C00000"/>
                </a:solidFill>
                <a:latin typeface="微软雅黑" panose="020B0503020204020204" pitchFamily="34" charset="-122"/>
                <a:ea typeface="微软雅黑" panose="020B0503020204020204" pitchFamily="34" charset="-122"/>
                <a:cs typeface="Consolas" panose="020B0609020204030204" pitchFamily="49" charset="0"/>
              </a:rPr>
              <a:t>n</a:t>
            </a:r>
            <a:r>
              <a:rPr kumimoji="0"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个关键字。子树个数与该结点的关键字个数相同。</a:t>
            </a:r>
            <a:endPar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68" name="组合 66"/>
          <p:cNvGrpSpPr/>
          <p:nvPr/>
        </p:nvGrpSpPr>
        <p:grpSpPr>
          <a:xfrm>
            <a:off x="1809721" y="882535"/>
            <a:ext cx="8704421" cy="4744631"/>
            <a:chOff x="215436" y="1499899"/>
            <a:chExt cx="8774705" cy="4744631"/>
          </a:xfrm>
        </p:grpSpPr>
        <p:sp>
          <p:nvSpPr>
            <p:cNvPr id="71" name="矩形 70"/>
            <p:cNvSpPr/>
            <p:nvPr/>
          </p:nvSpPr>
          <p:spPr>
            <a:xfrm>
              <a:off x="3992628" y="1658331"/>
              <a:ext cx="1008000" cy="432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31 52</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4" name="矩形 73"/>
            <p:cNvSpPr/>
            <p:nvPr/>
          </p:nvSpPr>
          <p:spPr>
            <a:xfrm>
              <a:off x="2143108" y="2804711"/>
              <a:ext cx="1285884"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15 22 31</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5" name="矩形 74"/>
            <p:cNvSpPr/>
            <p:nvPr/>
          </p:nvSpPr>
          <p:spPr>
            <a:xfrm>
              <a:off x="6000760" y="2804711"/>
              <a:ext cx="1008000"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47  52</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6" name="矩形 75"/>
            <p:cNvSpPr/>
            <p:nvPr/>
          </p:nvSpPr>
          <p:spPr>
            <a:xfrm>
              <a:off x="714348" y="4019157"/>
              <a:ext cx="1143008"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10 12 15</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7" name="矩形 76"/>
            <p:cNvSpPr/>
            <p:nvPr/>
          </p:nvSpPr>
          <p:spPr>
            <a:xfrm>
              <a:off x="2071670" y="4019157"/>
              <a:ext cx="1500198"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18 19 20 22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8" name="矩形 77"/>
            <p:cNvSpPr/>
            <p:nvPr/>
          </p:nvSpPr>
          <p:spPr>
            <a:xfrm>
              <a:off x="3786182" y="4019157"/>
              <a:ext cx="1214446"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23 30 31</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9" name="矩形 78"/>
            <p:cNvSpPr/>
            <p:nvPr/>
          </p:nvSpPr>
          <p:spPr>
            <a:xfrm>
              <a:off x="5214942" y="4019157"/>
              <a:ext cx="1214446"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33 45 47</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0" name="矩形 79"/>
            <p:cNvSpPr/>
            <p:nvPr/>
          </p:nvSpPr>
          <p:spPr>
            <a:xfrm>
              <a:off x="6643702" y="4019157"/>
              <a:ext cx="1143008"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48 50 52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81" name="直接箭头连接符 80"/>
            <p:cNvCxnSpPr>
              <a:stCxn id="76" idx="3"/>
              <a:endCxn id="77" idx="1"/>
            </p:cNvCxnSpPr>
            <p:nvPr/>
          </p:nvCxnSpPr>
          <p:spPr>
            <a:xfrm>
              <a:off x="1857356" y="4235157"/>
              <a:ext cx="21431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a:off x="3567106" y="4233471"/>
              <a:ext cx="21431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a:off x="5026028" y="4233471"/>
              <a:ext cx="21431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a:off x="6429388" y="4233471"/>
              <a:ext cx="21431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endCxn id="76" idx="0"/>
            </p:cNvCxnSpPr>
            <p:nvPr/>
          </p:nvCxnSpPr>
          <p:spPr>
            <a:xfrm rot="10800000" flipV="1">
              <a:off x="1285852" y="3161901"/>
              <a:ext cx="1071570" cy="8572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rot="16200000" flipH="1">
              <a:off x="2366609" y="3565388"/>
              <a:ext cx="900000" cy="3571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endCxn id="78" idx="0"/>
            </p:cNvCxnSpPr>
            <p:nvPr/>
          </p:nvCxnSpPr>
          <p:spPr>
            <a:xfrm>
              <a:off x="3143240" y="3161901"/>
              <a:ext cx="1250165" cy="8572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endCxn id="79" idx="0"/>
            </p:cNvCxnSpPr>
            <p:nvPr/>
          </p:nvCxnSpPr>
          <p:spPr>
            <a:xfrm rot="5400000">
              <a:off x="5625712" y="3358357"/>
              <a:ext cx="857254" cy="46434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endCxn id="80" idx="0"/>
            </p:cNvCxnSpPr>
            <p:nvPr/>
          </p:nvCxnSpPr>
          <p:spPr>
            <a:xfrm rot="16200000" flipH="1">
              <a:off x="6536545" y="3340496"/>
              <a:ext cx="857256" cy="50006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a:endCxn id="74" idx="0"/>
            </p:cNvCxnSpPr>
            <p:nvPr/>
          </p:nvCxnSpPr>
          <p:spPr>
            <a:xfrm rot="10800000" flipV="1">
              <a:off x="2786050" y="2018893"/>
              <a:ext cx="1500198"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endCxn id="75" idx="0"/>
            </p:cNvCxnSpPr>
            <p:nvPr/>
          </p:nvCxnSpPr>
          <p:spPr>
            <a:xfrm>
              <a:off x="4714876" y="2018893"/>
              <a:ext cx="1789884"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rot="5400000">
              <a:off x="663548"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3" name="TextBox 25"/>
            <p:cNvSpPr txBox="1"/>
            <p:nvPr/>
          </p:nvSpPr>
          <p:spPr>
            <a:xfrm>
              <a:off x="752121" y="4841685"/>
              <a:ext cx="319424"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r>
                <a:rPr lang="zh-CN" altLang="en-US" sz="1600" b="1" dirty="0">
                  <a:solidFill>
                    <a:schemeClr val="tx1"/>
                  </a:solidFill>
                  <a:latin typeface="微软雅黑" panose="020B0503020204020204" pitchFamily="34" charset="-122"/>
                  <a:ea typeface="微软雅黑" panose="020B0503020204020204" pitchFamily="34" charset="-122"/>
                </a:rPr>
                <a:t>张三</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cxnSp>
          <p:nvCxnSpPr>
            <p:cNvPr id="94" name="直接箭头连接符 93"/>
            <p:cNvCxnSpPr/>
            <p:nvPr/>
          </p:nvCxnSpPr>
          <p:spPr>
            <a:xfrm rot="5400000">
              <a:off x="1064043"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TextBox 27"/>
            <p:cNvSpPr txBox="1"/>
            <p:nvPr/>
          </p:nvSpPr>
          <p:spPr>
            <a:xfrm>
              <a:off x="1119515"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96" name="直接箭头连接符 95"/>
            <p:cNvCxnSpPr/>
            <p:nvPr/>
          </p:nvCxnSpPr>
          <p:spPr>
            <a:xfrm rot="5400000">
              <a:off x="1462059"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7" name="TextBox 29"/>
            <p:cNvSpPr txBox="1"/>
            <p:nvPr/>
          </p:nvSpPr>
          <p:spPr>
            <a:xfrm>
              <a:off x="1517531"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98" name="直接箭头连接符 97"/>
            <p:cNvCxnSpPr/>
            <p:nvPr/>
          </p:nvCxnSpPr>
          <p:spPr>
            <a:xfrm rot="5400000">
              <a:off x="3748525"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9" name="TextBox 31"/>
            <p:cNvSpPr txBox="1"/>
            <p:nvPr/>
          </p:nvSpPr>
          <p:spPr>
            <a:xfrm>
              <a:off x="3803997" y="4841685"/>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00" name="直接箭头连接符 99"/>
            <p:cNvCxnSpPr/>
            <p:nvPr/>
          </p:nvCxnSpPr>
          <p:spPr>
            <a:xfrm rot="5400000">
              <a:off x="4149020"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1" name="TextBox 33"/>
            <p:cNvSpPr txBox="1"/>
            <p:nvPr/>
          </p:nvSpPr>
          <p:spPr>
            <a:xfrm>
              <a:off x="4204492"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02" name="直接箭头连接符 101"/>
            <p:cNvCxnSpPr/>
            <p:nvPr/>
          </p:nvCxnSpPr>
          <p:spPr>
            <a:xfrm rot="5400000">
              <a:off x="4547036"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3" name="TextBox 35"/>
            <p:cNvSpPr txBox="1"/>
            <p:nvPr/>
          </p:nvSpPr>
          <p:spPr>
            <a:xfrm>
              <a:off x="4602508"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04" name="直接箭头连接符 103"/>
            <p:cNvCxnSpPr/>
            <p:nvPr/>
          </p:nvCxnSpPr>
          <p:spPr>
            <a:xfrm rot="5400000">
              <a:off x="5222880"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5" name="TextBox 37"/>
            <p:cNvSpPr txBox="1"/>
            <p:nvPr/>
          </p:nvSpPr>
          <p:spPr>
            <a:xfrm>
              <a:off x="5278351" y="4841685"/>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06" name="直接箭头连接符 105"/>
            <p:cNvCxnSpPr/>
            <p:nvPr/>
          </p:nvCxnSpPr>
          <p:spPr>
            <a:xfrm rot="5400000">
              <a:off x="5623375"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7" name="TextBox 39"/>
            <p:cNvSpPr txBox="1"/>
            <p:nvPr/>
          </p:nvSpPr>
          <p:spPr>
            <a:xfrm>
              <a:off x="5678846"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08" name="直接箭头连接符 107"/>
            <p:cNvCxnSpPr/>
            <p:nvPr/>
          </p:nvCxnSpPr>
          <p:spPr>
            <a:xfrm rot="5400000">
              <a:off x="6021391"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9" name="TextBox 41"/>
            <p:cNvSpPr txBox="1"/>
            <p:nvPr/>
          </p:nvSpPr>
          <p:spPr>
            <a:xfrm>
              <a:off x="6076862"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10" name="直接箭头连接符 109"/>
            <p:cNvCxnSpPr/>
            <p:nvPr/>
          </p:nvCxnSpPr>
          <p:spPr>
            <a:xfrm rot="5400000">
              <a:off x="6580202"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1" name="TextBox 43"/>
            <p:cNvSpPr txBox="1"/>
            <p:nvPr/>
          </p:nvSpPr>
          <p:spPr>
            <a:xfrm>
              <a:off x="6635673" y="4841685"/>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12" name="直接箭头连接符 111"/>
            <p:cNvCxnSpPr/>
            <p:nvPr/>
          </p:nvCxnSpPr>
          <p:spPr>
            <a:xfrm rot="5400000">
              <a:off x="6980697"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3" name="TextBox 45"/>
            <p:cNvSpPr txBox="1"/>
            <p:nvPr/>
          </p:nvSpPr>
          <p:spPr>
            <a:xfrm>
              <a:off x="7036168"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14" name="直接箭头连接符 113"/>
            <p:cNvCxnSpPr/>
            <p:nvPr/>
          </p:nvCxnSpPr>
          <p:spPr>
            <a:xfrm rot="5400000">
              <a:off x="7378713"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5" name="TextBox 47"/>
            <p:cNvSpPr txBox="1"/>
            <p:nvPr/>
          </p:nvSpPr>
          <p:spPr>
            <a:xfrm>
              <a:off x="7434184"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16" name="直接箭头连接符 115"/>
            <p:cNvCxnSpPr/>
            <p:nvPr/>
          </p:nvCxnSpPr>
          <p:spPr>
            <a:xfrm rot="5400000">
              <a:off x="2008613"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7" name="TextBox 49"/>
            <p:cNvSpPr txBox="1"/>
            <p:nvPr/>
          </p:nvSpPr>
          <p:spPr>
            <a:xfrm>
              <a:off x="2064084" y="4841685"/>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18" name="直接箭头连接符 117"/>
            <p:cNvCxnSpPr/>
            <p:nvPr/>
          </p:nvCxnSpPr>
          <p:spPr>
            <a:xfrm rot="5400000">
              <a:off x="2409108"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9" name="TextBox 51"/>
            <p:cNvSpPr txBox="1"/>
            <p:nvPr/>
          </p:nvSpPr>
          <p:spPr>
            <a:xfrm>
              <a:off x="2464579"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20" name="直接箭头连接符 119"/>
            <p:cNvCxnSpPr/>
            <p:nvPr/>
          </p:nvCxnSpPr>
          <p:spPr>
            <a:xfrm rot="5400000">
              <a:off x="2807124"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1" name="TextBox 53"/>
            <p:cNvSpPr txBox="1"/>
            <p:nvPr/>
          </p:nvSpPr>
          <p:spPr>
            <a:xfrm>
              <a:off x="2862595"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22" name="直接箭头连接符 121"/>
            <p:cNvCxnSpPr/>
            <p:nvPr/>
          </p:nvCxnSpPr>
          <p:spPr>
            <a:xfrm rot="5400000">
              <a:off x="3189271"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3" name="TextBox 55"/>
            <p:cNvSpPr txBox="1"/>
            <p:nvPr/>
          </p:nvSpPr>
          <p:spPr>
            <a:xfrm>
              <a:off x="3244742"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sp>
          <p:nvSpPr>
            <p:cNvPr id="124" name="Line 6"/>
            <p:cNvSpPr>
              <a:spLocks noChangeShapeType="1"/>
            </p:cNvSpPr>
            <p:nvPr/>
          </p:nvSpPr>
          <p:spPr bwMode="auto">
            <a:xfrm flipH="1" flipV="1">
              <a:off x="947728" y="5572140"/>
              <a:ext cx="0" cy="288925"/>
            </a:xfrm>
            <a:prstGeom prst="line">
              <a:avLst/>
            </a:prstGeom>
            <a:ln>
              <a:tailEnd type="triangle" w="med" len="med"/>
            </a:ln>
          </p:spPr>
          <p:style>
            <a:lnRef idx="2">
              <a:schemeClr val="accent5"/>
            </a:lnRef>
            <a:fillRef idx="0">
              <a:schemeClr val="accent5"/>
            </a:fillRef>
            <a:effectRef idx="1">
              <a:schemeClr val="accent5"/>
            </a:effectRef>
            <a:fontRef idx="minor">
              <a:schemeClr val="tx1"/>
            </a:fontRef>
          </p:style>
          <p:txBody>
            <a:bodyPr anchor="ctr">
              <a:spAutoFit/>
            </a:bodyPr>
            <a:lstStyle/>
            <a:p>
              <a:endParaRPr lang="zh-CN" altLang="en-US"/>
            </a:p>
          </p:txBody>
        </p:sp>
        <p:sp>
          <p:nvSpPr>
            <p:cNvPr id="125" name="Text Box 7"/>
            <p:cNvSpPr txBox="1">
              <a:spLocks noChangeArrowheads="1"/>
            </p:cNvSpPr>
            <p:nvPr/>
          </p:nvSpPr>
          <p:spPr bwMode="auto">
            <a:xfrm>
              <a:off x="477828" y="5845750"/>
              <a:ext cx="2665412" cy="398780"/>
            </a:xfrm>
            <a:prstGeom prst="rect">
              <a:avLst/>
            </a:prstGeom>
            <a:noFill/>
            <a:ln w="9525">
              <a:noFill/>
              <a:miter lim="800000"/>
            </a:ln>
          </p:spPr>
          <p:txBody>
            <a:bodyPr>
              <a:spAutoFit/>
            </a:bodyPr>
            <a:lstStyle/>
            <a:p>
              <a:pPr algn="l">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关键字指向的元素。</a:t>
              </a:r>
              <a:endParaRPr kumimoji="0" lang="zh-CN" altLang="en-US" sz="2000" b="1" dirty="0">
                <a:solidFill>
                  <a:schemeClr val="tx1"/>
                </a:solidFill>
                <a:latin typeface="微软雅黑" panose="020B0503020204020204" pitchFamily="34" charset="-122"/>
                <a:ea typeface="微软雅黑" panose="020B0503020204020204" pitchFamily="34" charset="-122"/>
              </a:endParaRPr>
            </a:p>
          </p:txBody>
        </p:sp>
        <p:grpSp>
          <p:nvGrpSpPr>
            <p:cNvPr id="126" name="组合 59"/>
            <p:cNvGrpSpPr/>
            <p:nvPr/>
          </p:nvGrpSpPr>
          <p:grpSpPr>
            <a:xfrm>
              <a:off x="1643042" y="1499899"/>
              <a:ext cx="6154803" cy="2001109"/>
              <a:chOff x="1857356" y="-1023301"/>
              <a:chExt cx="6154803" cy="2001109"/>
            </a:xfrm>
          </p:grpSpPr>
          <p:sp>
            <p:nvSpPr>
              <p:cNvPr id="133" name="矩形 132"/>
              <p:cNvSpPr/>
              <p:nvPr/>
            </p:nvSpPr>
            <p:spPr>
              <a:xfrm>
                <a:off x="1857356" y="-1023301"/>
                <a:ext cx="5715040" cy="2001109"/>
              </a:xfrm>
              <a:prstGeom prst="rect">
                <a:avLst/>
              </a:prstGeom>
              <a:solidFill>
                <a:schemeClr val="accent1">
                  <a:alpha val="0"/>
                </a:schemeClr>
              </a:solidFill>
              <a:ln>
                <a:solidFill>
                  <a:srgbClr val="FF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cs typeface="Consolas" panose="020B0609020204030204" pitchFamily="49" charset="0"/>
                </a:endParaRPr>
              </a:p>
            </p:txBody>
          </p:sp>
          <p:sp>
            <p:nvSpPr>
              <p:cNvPr id="134" name="Text Box 9"/>
              <p:cNvSpPr txBox="1">
                <a:spLocks noChangeArrowheads="1"/>
              </p:cNvSpPr>
              <p:nvPr/>
            </p:nvSpPr>
            <p:spPr bwMode="auto">
              <a:xfrm>
                <a:off x="7643834" y="-808712"/>
                <a:ext cx="368325" cy="1476375"/>
              </a:xfrm>
              <a:prstGeom prst="rect">
                <a:avLst/>
              </a:prstGeom>
              <a:noFill/>
              <a:ln w="9525">
                <a:noFill/>
                <a:miter lim="800000"/>
              </a:ln>
            </p:spPr>
            <p:txBody>
              <a:bodyPr wrap="square">
                <a:spAutoFit/>
              </a:bodyPr>
              <a:lstStyle/>
              <a:p>
                <a:pPr algn="l">
                  <a:lnSpc>
                    <a:spcPts val="1800"/>
                  </a:lnSpc>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索</a:t>
                </a:r>
                <a:endParaRPr kumimoji="0" lang="en-US" altLang="zh-CN" sz="2000" b="1" dirty="0">
                  <a:solidFill>
                    <a:schemeClr val="tx1"/>
                  </a:solidFill>
                  <a:latin typeface="微软雅黑" panose="020B0503020204020204" pitchFamily="34" charset="-122"/>
                  <a:ea typeface="微软雅黑" panose="020B0503020204020204" pitchFamily="34" charset="-122"/>
                </a:endParaRPr>
              </a:p>
              <a:p>
                <a:pPr algn="l">
                  <a:lnSpc>
                    <a:spcPts val="1800"/>
                  </a:lnSpc>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引</a:t>
                </a:r>
                <a:endParaRPr kumimoji="0" lang="en-US" altLang="zh-CN" sz="2000" b="1" dirty="0">
                  <a:solidFill>
                    <a:schemeClr val="tx1"/>
                  </a:solidFill>
                  <a:latin typeface="微软雅黑" panose="020B0503020204020204" pitchFamily="34" charset="-122"/>
                  <a:ea typeface="微软雅黑" panose="020B0503020204020204" pitchFamily="34" charset="-122"/>
                </a:endParaRPr>
              </a:p>
              <a:p>
                <a:pPr algn="l">
                  <a:lnSpc>
                    <a:spcPts val="1800"/>
                  </a:lnSpc>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部</a:t>
                </a:r>
                <a:endParaRPr kumimoji="0" lang="en-US" altLang="zh-CN" sz="2000" b="1" dirty="0">
                  <a:solidFill>
                    <a:schemeClr val="tx1"/>
                  </a:solidFill>
                  <a:latin typeface="微软雅黑" panose="020B0503020204020204" pitchFamily="34" charset="-122"/>
                  <a:ea typeface="微软雅黑" panose="020B0503020204020204" pitchFamily="34" charset="-122"/>
                </a:endParaRPr>
              </a:p>
              <a:p>
                <a:pPr algn="l">
                  <a:lnSpc>
                    <a:spcPts val="1800"/>
                  </a:lnSpc>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分</a:t>
                </a:r>
                <a:endParaRPr kumimoji="0" lang="zh-CN" altLang="en-US" sz="2000" b="1" dirty="0">
                  <a:solidFill>
                    <a:schemeClr val="tx1"/>
                  </a:solidFill>
                  <a:latin typeface="微软雅黑" panose="020B0503020204020204" pitchFamily="34" charset="-122"/>
                  <a:ea typeface="微软雅黑" panose="020B0503020204020204" pitchFamily="34" charset="-122"/>
                </a:endParaRPr>
              </a:p>
            </p:txBody>
          </p:sp>
        </p:grpSp>
        <p:cxnSp>
          <p:nvCxnSpPr>
            <p:cNvPr id="127" name="直接箭头连接符 126"/>
            <p:cNvCxnSpPr/>
            <p:nvPr/>
          </p:nvCxnSpPr>
          <p:spPr>
            <a:xfrm rot="5400000">
              <a:off x="5108628" y="1749364"/>
              <a:ext cx="0" cy="216000"/>
            </a:xfrm>
            <a:prstGeom prst="straightConnector1">
              <a:avLst/>
            </a:prstGeom>
            <a:ln w="28575">
              <a:solidFill>
                <a:srgbClr val="9900FF"/>
              </a:solidFill>
              <a:tailEnd type="arrow"/>
            </a:ln>
          </p:spPr>
          <p:style>
            <a:lnRef idx="1">
              <a:schemeClr val="accent1"/>
            </a:lnRef>
            <a:fillRef idx="0">
              <a:schemeClr val="accent1"/>
            </a:fillRef>
            <a:effectRef idx="0">
              <a:schemeClr val="accent1"/>
            </a:effectRef>
            <a:fontRef idx="minor">
              <a:schemeClr val="tx1"/>
            </a:fontRef>
          </p:style>
        </p:cxnSp>
        <p:sp>
          <p:nvSpPr>
            <p:cNvPr id="128" name="TextBox 64"/>
            <p:cNvSpPr txBox="1"/>
            <p:nvPr/>
          </p:nvSpPr>
          <p:spPr>
            <a:xfrm>
              <a:off x="5214942" y="1643050"/>
              <a:ext cx="1071570" cy="368300"/>
            </a:xfrm>
            <a:prstGeom prst="rect">
              <a:avLst/>
            </a:prstGeom>
            <a:noFill/>
          </p:spPr>
          <p:txBody>
            <a:bodyPr wrap="square" rtlCol="0">
              <a:spAutoFit/>
            </a:bodyPr>
            <a:lstStyle/>
            <a:p>
              <a:pPr algn="l"/>
              <a:r>
                <a:rPr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根结点</a:t>
              </a:r>
              <a:endParaRPr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29" name="直接箭头连接符 128"/>
            <p:cNvCxnSpPr/>
            <p:nvPr/>
          </p:nvCxnSpPr>
          <p:spPr>
            <a:xfrm>
              <a:off x="323540" y="4157271"/>
              <a:ext cx="396000" cy="1588"/>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30" name="TextBox 68"/>
            <p:cNvSpPr txBox="1"/>
            <p:nvPr/>
          </p:nvSpPr>
          <p:spPr>
            <a:xfrm>
              <a:off x="215436" y="3690485"/>
              <a:ext cx="576119" cy="368300"/>
            </a:xfrm>
            <a:prstGeom prst="rect">
              <a:avLst/>
            </a:prstGeom>
            <a:noFill/>
          </p:spPr>
          <p:txBody>
            <a:bodyPr wrap="square" rtlCol="0">
              <a:spAutoFit/>
            </a:bodyPr>
            <a:lstStyle/>
            <a:p>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sqt</a:t>
              </a:r>
              <a:endPar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1" name="TextBox 71"/>
            <p:cNvSpPr txBox="1"/>
            <p:nvPr/>
          </p:nvSpPr>
          <p:spPr>
            <a:xfrm>
              <a:off x="8001024" y="3665339"/>
              <a:ext cx="989117" cy="1198880"/>
            </a:xfrm>
            <a:prstGeom prst="rect">
              <a:avLst/>
            </a:prstGeom>
            <a:noFill/>
          </p:spPr>
          <p:txBody>
            <a:bodyPr wrap="square" rtlCol="0">
              <a:spAutoFit/>
            </a:bodyPr>
            <a:lstStyle/>
            <a:p>
              <a:r>
                <a:rPr kumimoji="0" lang="zh-CN" altLang="en-US" sz="1800" b="1" dirty="0">
                  <a:solidFill>
                    <a:srgbClr val="FF00FF"/>
                  </a:solidFill>
                  <a:latin typeface="微软雅黑" panose="020B0503020204020204" pitchFamily="34" charset="-122"/>
                  <a:ea typeface="微软雅黑" panose="020B0503020204020204" pitchFamily="34" charset="-122"/>
                  <a:cs typeface="Times New Roman" panose="02020603050405020304" pitchFamily="18" charset="0"/>
                </a:rPr>
                <a:t>叶子结点层：</a:t>
              </a:r>
              <a:r>
                <a:rPr lang="zh-CN" altLang="en-US" sz="1800" b="1" dirty="0">
                  <a:solidFill>
                    <a:schemeClr val="tx1"/>
                  </a:solidFill>
                  <a:latin typeface="微软雅黑" panose="020B0503020204020204" pitchFamily="34" charset="-122"/>
                  <a:ea typeface="微软雅黑" panose="020B0503020204020204" pitchFamily="34" charset="-122"/>
                </a:rPr>
                <a:t>全部的关键字</a:t>
              </a:r>
              <a:endParaRPr lang="zh-CN" altLang="en-US" sz="1800" b="1" dirty="0">
                <a:solidFill>
                  <a:schemeClr val="tx1"/>
                </a:solidFill>
                <a:latin typeface="微软雅黑" panose="020B0503020204020204" pitchFamily="34" charset="-122"/>
                <a:ea typeface="微软雅黑" panose="020B0503020204020204" pitchFamily="34" charset="-122"/>
              </a:endParaRPr>
            </a:p>
          </p:txBody>
        </p:sp>
        <p:sp>
          <p:nvSpPr>
            <p:cNvPr id="132" name="右大括号 131"/>
            <p:cNvSpPr/>
            <p:nvPr/>
          </p:nvSpPr>
          <p:spPr>
            <a:xfrm>
              <a:off x="7786710" y="3879653"/>
              <a:ext cx="296735" cy="714380"/>
            </a:xfrm>
            <a:prstGeom prst="rightBrace">
              <a:avLst/>
            </a:prstGeom>
            <a:ln w="28575">
              <a:solidFill>
                <a:srgbClr val="FF00FF"/>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7368" y="330352"/>
            <a:ext cx="8974780" cy="2835275"/>
          </a:xfrm>
          <a:prstGeom prst="rect">
            <a:avLst/>
          </a:prstGeom>
          <a:ln>
            <a:solidFill>
              <a:srgbClr val="F19903"/>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6"/>
          </a:lnRef>
          <a:fillRef idx="1">
            <a:schemeClr val="lt1"/>
          </a:fillRef>
          <a:effectRef idx="0">
            <a:schemeClr val="accent6"/>
          </a:effectRef>
          <a:fontRef idx="minor">
            <a:schemeClr val="dk1"/>
          </a:fontRef>
        </p:style>
        <p:txBody>
          <a:bodyPr wrap="square" rtlCol="0">
            <a:spAutoFit/>
          </a:bodyPr>
          <a:lstStyle/>
          <a:p>
            <a:pPr marL="457200" indent="-457200" algn="l">
              <a:lnSpc>
                <a:spcPts val="2800"/>
              </a:lnSpc>
              <a:spcBef>
                <a:spcPts val="600"/>
              </a:spcBef>
              <a:buBlip>
                <a:blip r:embed="rId1"/>
              </a:buBlip>
            </a:pP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一个关键字集合有多个关键字序列，不同的关键字序列采用上述创建</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CreateBST</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算法得到的二叉排序树可能不同。</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2800"/>
              </a:lnSpc>
              <a:spcBef>
                <a:spcPts val="600"/>
              </a:spcBef>
              <a:buBlip>
                <a:blip r:embed="rId1"/>
              </a:buBlip>
            </a:pP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例如，同样是</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的关键字集合</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914400" lvl="1" indent="-457200" algn="l">
              <a:lnSpc>
                <a:spcPts val="2800"/>
              </a:lnSpc>
              <a:spcBef>
                <a:spcPts val="600"/>
              </a:spcBef>
              <a:buBlip>
                <a:blip r:embed="rId2"/>
              </a:buBlip>
            </a:pP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由关键字序列（</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）创建的二叉排序树如图</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所示</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914400" lvl="1" indent="-457200" algn="l">
              <a:lnSpc>
                <a:spcPts val="2800"/>
              </a:lnSpc>
              <a:spcBef>
                <a:spcPts val="600"/>
              </a:spcBef>
              <a:buBlip>
                <a:blip r:embed="rId2"/>
              </a:buBlip>
            </a:pP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由关键字序列（</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）创建的二叉排序树如图</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所示。</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89" name="Rectangle 29"/>
          <p:cNvSpPr>
            <a:spLocks noChangeArrowheads="1"/>
          </p:cNvSpPr>
          <p:nvPr/>
        </p:nvSpPr>
        <p:spPr bwMode="auto">
          <a:xfrm>
            <a:off x="6003635" y="-216986"/>
            <a:ext cx="184731" cy="52322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pSp>
        <p:nvGrpSpPr>
          <p:cNvPr id="2" name="组合 65"/>
          <p:cNvGrpSpPr/>
          <p:nvPr/>
        </p:nvGrpSpPr>
        <p:grpSpPr>
          <a:xfrm>
            <a:off x="6711052" y="3330748"/>
            <a:ext cx="2671096" cy="3429000"/>
            <a:chOff x="4901300" y="3429000"/>
            <a:chExt cx="2242468" cy="2880187"/>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grpSpPr>
        <p:sp>
          <p:nvSpPr>
            <p:cNvPr id="15387" name="Line 27"/>
            <p:cNvSpPr>
              <a:spLocks noChangeShapeType="1"/>
            </p:cNvSpPr>
            <p:nvPr/>
          </p:nvSpPr>
          <p:spPr bwMode="auto">
            <a:xfrm>
              <a:off x="5111340" y="3586634"/>
              <a:ext cx="1843477" cy="2541193"/>
            </a:xfrm>
            <a:prstGeom prst="line">
              <a:avLst/>
            </a:prstGeom>
            <a:grpFill/>
            <a:ln w="19050">
              <a:solidFill>
                <a:srgbClr val="F19903"/>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cs typeface="Consolas" panose="020B0609020204030204" pitchFamily="49" charset="0"/>
              </a:endParaRPr>
            </a:p>
          </p:txBody>
        </p:sp>
        <p:sp>
          <p:nvSpPr>
            <p:cNvPr id="15376" name="Oval 16"/>
            <p:cNvSpPr>
              <a:spLocks noChangeArrowheads="1"/>
            </p:cNvSpPr>
            <p:nvPr/>
          </p:nvSpPr>
          <p:spPr bwMode="auto">
            <a:xfrm>
              <a:off x="4901300" y="3429000"/>
              <a:ext cx="341568" cy="315269"/>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75" name="Oval 15"/>
            <p:cNvSpPr>
              <a:spLocks noChangeArrowheads="1"/>
            </p:cNvSpPr>
            <p:nvPr/>
          </p:nvSpPr>
          <p:spPr bwMode="auto">
            <a:xfrm>
              <a:off x="5137922" y="3747443"/>
              <a:ext cx="342557" cy="316327"/>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74" name="Oval 14"/>
            <p:cNvSpPr>
              <a:spLocks noChangeArrowheads="1"/>
            </p:cNvSpPr>
            <p:nvPr/>
          </p:nvSpPr>
          <p:spPr bwMode="auto">
            <a:xfrm>
              <a:off x="5380485" y="4088102"/>
              <a:ext cx="341568" cy="317385"/>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73" name="Oval 13"/>
            <p:cNvSpPr>
              <a:spLocks noChangeArrowheads="1"/>
            </p:cNvSpPr>
            <p:nvPr/>
          </p:nvSpPr>
          <p:spPr bwMode="auto">
            <a:xfrm>
              <a:off x="5622058" y="4398082"/>
              <a:ext cx="340578" cy="317385"/>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72" name="Oval 12"/>
            <p:cNvSpPr>
              <a:spLocks noChangeArrowheads="1"/>
            </p:cNvSpPr>
            <p:nvPr/>
          </p:nvSpPr>
          <p:spPr bwMode="auto">
            <a:xfrm>
              <a:off x="5858681" y="4705944"/>
              <a:ext cx="341568" cy="315269"/>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71" name="Oval 11"/>
            <p:cNvSpPr>
              <a:spLocks noChangeArrowheads="1"/>
            </p:cNvSpPr>
            <p:nvPr/>
          </p:nvSpPr>
          <p:spPr bwMode="auto">
            <a:xfrm>
              <a:off x="6106193" y="5021213"/>
              <a:ext cx="340578" cy="316327"/>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70" name="Oval 10"/>
            <p:cNvSpPr>
              <a:spLocks noChangeArrowheads="1"/>
            </p:cNvSpPr>
            <p:nvPr/>
          </p:nvSpPr>
          <p:spPr bwMode="auto">
            <a:xfrm>
              <a:off x="6347766" y="5342829"/>
              <a:ext cx="340578" cy="317385"/>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69" name="Oval 9"/>
            <p:cNvSpPr>
              <a:spLocks noChangeArrowheads="1"/>
            </p:cNvSpPr>
            <p:nvPr/>
          </p:nvSpPr>
          <p:spPr bwMode="auto">
            <a:xfrm>
              <a:off x="6574487" y="5644345"/>
              <a:ext cx="341568" cy="316327"/>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68" name="Oval 8"/>
            <p:cNvSpPr>
              <a:spLocks noChangeArrowheads="1"/>
            </p:cNvSpPr>
            <p:nvPr/>
          </p:nvSpPr>
          <p:spPr bwMode="auto">
            <a:xfrm>
              <a:off x="6802200" y="5970193"/>
              <a:ext cx="341568" cy="316327"/>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Consolas" panose="020B0609020204030204" pitchFamily="49" charset="0"/>
                  <a:cs typeface="Consolas" panose="020B0609020204030204" pitchFamily="49" charset="0"/>
                </a:rPr>
                <a:t>9</a:t>
              </a:r>
              <a:endParaRPr kumimoji="0" lang="en-US" altLang="zh-CN" sz="1600" dirty="0">
                <a:solidFill>
                  <a:schemeClr val="tx1"/>
                </a:solidFill>
                <a:latin typeface="Consolas" panose="020B0609020204030204" pitchFamily="49" charset="0"/>
                <a:cs typeface="Consolas" panose="020B0609020204030204" pitchFamily="49" charset="0"/>
              </a:endParaRPr>
            </a:p>
          </p:txBody>
        </p:sp>
        <p:sp>
          <p:nvSpPr>
            <p:cNvPr id="15366" name="Text Box 6"/>
            <p:cNvSpPr txBox="1">
              <a:spLocks noChangeArrowheads="1"/>
            </p:cNvSpPr>
            <p:nvPr/>
          </p:nvSpPr>
          <p:spPr bwMode="auto">
            <a:xfrm>
              <a:off x="5519555" y="6072206"/>
              <a:ext cx="552643" cy="236981"/>
            </a:xfrm>
            <a:prstGeom prst="rect">
              <a:avLst/>
            </a:prstGeom>
            <a:grpFill/>
            <a:ln w="9525">
              <a:solidFill>
                <a:srgbClr val="F19903"/>
              </a:solidFill>
              <a:miter lim="800000"/>
            </a:ln>
          </p:spPr>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3" name="组合 64"/>
          <p:cNvGrpSpPr/>
          <p:nvPr/>
        </p:nvGrpSpPr>
        <p:grpSpPr>
          <a:xfrm>
            <a:off x="2238348" y="3473625"/>
            <a:ext cx="3071836" cy="2876669"/>
            <a:chOff x="1643040" y="3695603"/>
            <a:chExt cx="2775116" cy="2590917"/>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grpSpPr>
        <p:sp>
          <p:nvSpPr>
            <p:cNvPr id="15386" name="Line 26"/>
            <p:cNvSpPr>
              <a:spLocks noChangeShapeType="1"/>
            </p:cNvSpPr>
            <p:nvPr/>
          </p:nvSpPr>
          <p:spPr bwMode="auto">
            <a:xfrm>
              <a:off x="2782590" y="3979134"/>
              <a:ext cx="1416764" cy="1683196"/>
            </a:xfrm>
            <a:prstGeom prst="line">
              <a:avLst/>
            </a:prstGeom>
            <a:grpFill/>
            <a:ln w="9525">
              <a:solidFill>
                <a:srgbClr val="F19903"/>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cs typeface="Consolas" panose="020B0609020204030204" pitchFamily="49" charset="0"/>
              </a:endParaRPr>
            </a:p>
          </p:txBody>
        </p:sp>
        <p:sp>
          <p:nvSpPr>
            <p:cNvPr id="15385" name="Oval 25"/>
            <p:cNvSpPr>
              <a:spLocks noChangeArrowheads="1"/>
            </p:cNvSpPr>
            <p:nvPr/>
          </p:nvSpPr>
          <p:spPr bwMode="auto">
            <a:xfrm>
              <a:off x="2483594" y="3695603"/>
              <a:ext cx="341568" cy="317385"/>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84" name="Oval 24"/>
            <p:cNvSpPr>
              <a:spLocks noChangeArrowheads="1"/>
            </p:cNvSpPr>
            <p:nvPr/>
          </p:nvSpPr>
          <p:spPr bwMode="auto">
            <a:xfrm>
              <a:off x="1985597" y="4167449"/>
              <a:ext cx="340578" cy="316327"/>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83" name="Oval 23"/>
            <p:cNvSpPr>
              <a:spLocks noChangeArrowheads="1"/>
            </p:cNvSpPr>
            <p:nvPr/>
          </p:nvSpPr>
          <p:spPr bwMode="auto">
            <a:xfrm>
              <a:off x="2882584" y="4167449"/>
              <a:ext cx="340578" cy="316327"/>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82" name="Oval 22"/>
            <p:cNvSpPr>
              <a:spLocks noChangeArrowheads="1"/>
            </p:cNvSpPr>
            <p:nvPr/>
          </p:nvSpPr>
          <p:spPr bwMode="auto">
            <a:xfrm>
              <a:off x="1643040" y="4799044"/>
              <a:ext cx="341568" cy="316327"/>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81" name="Oval 21"/>
            <p:cNvSpPr>
              <a:spLocks noChangeArrowheads="1"/>
            </p:cNvSpPr>
            <p:nvPr/>
          </p:nvSpPr>
          <p:spPr bwMode="auto">
            <a:xfrm>
              <a:off x="2328156" y="4799044"/>
              <a:ext cx="340578" cy="316327"/>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80" name="Oval 20"/>
            <p:cNvSpPr>
              <a:spLocks noChangeArrowheads="1"/>
            </p:cNvSpPr>
            <p:nvPr/>
          </p:nvSpPr>
          <p:spPr bwMode="auto">
            <a:xfrm>
              <a:off x="1970747" y="5432755"/>
              <a:ext cx="341568" cy="315269"/>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79" name="Oval 19"/>
            <p:cNvSpPr>
              <a:spLocks noChangeArrowheads="1"/>
            </p:cNvSpPr>
            <p:nvPr/>
          </p:nvSpPr>
          <p:spPr bwMode="auto">
            <a:xfrm>
              <a:off x="3323158" y="4696423"/>
              <a:ext cx="340578" cy="316327"/>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78" name="Oval 18"/>
            <p:cNvSpPr>
              <a:spLocks noChangeArrowheads="1"/>
            </p:cNvSpPr>
            <p:nvPr/>
          </p:nvSpPr>
          <p:spPr bwMode="auto">
            <a:xfrm>
              <a:off x="3721158" y="5167210"/>
              <a:ext cx="340578" cy="316327"/>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77" name="Oval 17"/>
            <p:cNvSpPr>
              <a:spLocks noChangeArrowheads="1"/>
            </p:cNvSpPr>
            <p:nvPr/>
          </p:nvSpPr>
          <p:spPr bwMode="auto">
            <a:xfrm>
              <a:off x="4076588" y="5635881"/>
              <a:ext cx="341568" cy="316327"/>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67" name="Text Box 7"/>
            <p:cNvSpPr txBox="1">
              <a:spLocks noChangeArrowheads="1"/>
            </p:cNvSpPr>
            <p:nvPr/>
          </p:nvSpPr>
          <p:spPr bwMode="auto">
            <a:xfrm>
              <a:off x="2571736" y="6049539"/>
              <a:ext cx="530476" cy="236981"/>
            </a:xfrm>
            <a:prstGeom prst="rect">
              <a:avLst/>
            </a:prstGeom>
            <a:grpFill/>
            <a:ln w="9525">
              <a:solidFill>
                <a:srgbClr val="F19903"/>
              </a:solidFill>
              <a:miter lim="800000"/>
            </a:ln>
          </p:spPr>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65" name="AutoShape 5"/>
            <p:cNvSpPr>
              <a:spLocks noChangeShapeType="1"/>
            </p:cNvSpPr>
            <p:nvPr/>
          </p:nvSpPr>
          <p:spPr bwMode="auto">
            <a:xfrm flipH="1">
              <a:off x="2142026" y="5068820"/>
              <a:ext cx="235633" cy="363934"/>
            </a:xfrm>
            <a:prstGeom prst="straightConnector1">
              <a:avLst/>
            </a:prstGeom>
            <a:grpFill/>
            <a:ln w="9525">
              <a:solidFill>
                <a:srgbClr val="F19903"/>
              </a:solidFill>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cs typeface="Consolas" panose="020B0609020204030204" pitchFamily="49" charset="0"/>
              </a:endParaRPr>
            </a:p>
          </p:txBody>
        </p:sp>
        <p:sp>
          <p:nvSpPr>
            <p:cNvPr id="15364" name="AutoShape 4"/>
            <p:cNvSpPr>
              <a:spLocks noChangeShapeType="1"/>
            </p:cNvSpPr>
            <p:nvPr/>
          </p:nvSpPr>
          <p:spPr bwMode="auto">
            <a:xfrm>
              <a:off x="2276673" y="4437225"/>
              <a:ext cx="221772" cy="361818"/>
            </a:xfrm>
            <a:prstGeom prst="straightConnector1">
              <a:avLst/>
            </a:prstGeom>
            <a:grpFill/>
            <a:ln w="9525">
              <a:solidFill>
                <a:srgbClr val="F19903"/>
              </a:solidFill>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cs typeface="Consolas" panose="020B0609020204030204" pitchFamily="49" charset="0"/>
              </a:endParaRPr>
            </a:p>
          </p:txBody>
        </p:sp>
        <p:sp>
          <p:nvSpPr>
            <p:cNvPr id="15363" name="AutoShape 3"/>
            <p:cNvSpPr>
              <a:spLocks noChangeShapeType="1"/>
            </p:cNvSpPr>
            <p:nvPr/>
          </p:nvSpPr>
          <p:spPr bwMode="auto">
            <a:xfrm flipH="1">
              <a:off x="2276673" y="3966437"/>
              <a:ext cx="257413" cy="247560"/>
            </a:xfrm>
            <a:prstGeom prst="straightConnector1">
              <a:avLst/>
            </a:prstGeom>
            <a:grpFill/>
            <a:ln w="9525">
              <a:solidFill>
                <a:srgbClr val="F19903"/>
              </a:solidFill>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cs typeface="Consolas" panose="020B0609020204030204" pitchFamily="49" charset="0"/>
              </a:endParaRPr>
            </a:p>
          </p:txBody>
        </p:sp>
        <p:sp>
          <p:nvSpPr>
            <p:cNvPr id="15362" name="AutoShape 2"/>
            <p:cNvSpPr>
              <a:spLocks noChangeShapeType="1"/>
            </p:cNvSpPr>
            <p:nvPr/>
          </p:nvSpPr>
          <p:spPr bwMode="auto">
            <a:xfrm flipH="1">
              <a:off x="1814319" y="4437225"/>
              <a:ext cx="220781" cy="361818"/>
            </a:xfrm>
            <a:prstGeom prst="straightConnector1">
              <a:avLst/>
            </a:prstGeom>
            <a:grpFill/>
            <a:ln w="9525">
              <a:solidFill>
                <a:srgbClr val="F19903"/>
              </a:solidFill>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cs typeface="Consolas" panose="020B0609020204030204" pitchFamily="49" charset="0"/>
              </a:endParaRPr>
            </a:p>
          </p:txBody>
        </p:sp>
      </p:gr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77972" y="1841720"/>
            <a:ext cx="3718551" cy="37185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p:cNvSpPr txBox="1"/>
          <p:nvPr/>
        </p:nvSpPr>
        <p:spPr>
          <a:xfrm>
            <a:off x="1952596" y="5424362"/>
            <a:ext cx="8429684" cy="88265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108000" bIns="108000" rtlCol="0">
            <a:spAutoFit/>
          </a:bodyPr>
          <a:lstStyle/>
          <a:p>
            <a:pPr marL="457200" indent="-457200" algn="l" defTabSz="212725">
              <a:lnSpc>
                <a:spcPts val="2600"/>
              </a:lnSpc>
            </a:pPr>
            <a:r>
              <a:rPr kumimoji="0" lang="en-US" altLang="zh-CN"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kumimoji="0" lang="en-US" altLang="zh-CN"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kumimoji="0"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所有叶子结点包含全部关键字及指向相应元素的指针，而且叶子结点按关键字大小顺序链接。并将所有叶子结点链接起来。</a:t>
            </a:r>
            <a:endPar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74" name="组合 66"/>
          <p:cNvGrpSpPr/>
          <p:nvPr/>
        </p:nvGrpSpPr>
        <p:grpSpPr>
          <a:xfrm>
            <a:off x="1809721" y="614646"/>
            <a:ext cx="8704421" cy="4744631"/>
            <a:chOff x="215436" y="1499899"/>
            <a:chExt cx="8774705" cy="4744631"/>
          </a:xfrm>
        </p:grpSpPr>
        <p:sp>
          <p:nvSpPr>
            <p:cNvPr id="75" name="矩形 74"/>
            <p:cNvSpPr/>
            <p:nvPr/>
          </p:nvSpPr>
          <p:spPr>
            <a:xfrm>
              <a:off x="3992628" y="1658331"/>
              <a:ext cx="1008000" cy="432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31 52</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6" name="矩形 75"/>
            <p:cNvSpPr/>
            <p:nvPr/>
          </p:nvSpPr>
          <p:spPr>
            <a:xfrm>
              <a:off x="2143108" y="2804711"/>
              <a:ext cx="1285884"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15 22 31</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7" name="矩形 76"/>
            <p:cNvSpPr/>
            <p:nvPr/>
          </p:nvSpPr>
          <p:spPr>
            <a:xfrm>
              <a:off x="6000760" y="2804711"/>
              <a:ext cx="1008000"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47  52</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8" name="矩形 77"/>
            <p:cNvSpPr/>
            <p:nvPr/>
          </p:nvSpPr>
          <p:spPr>
            <a:xfrm>
              <a:off x="714348" y="4019157"/>
              <a:ext cx="1143008"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10 12 15</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9" name="矩形 78"/>
            <p:cNvSpPr/>
            <p:nvPr/>
          </p:nvSpPr>
          <p:spPr>
            <a:xfrm>
              <a:off x="2071670" y="4019157"/>
              <a:ext cx="1500198"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18 19 20 22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0" name="矩形 79"/>
            <p:cNvSpPr/>
            <p:nvPr/>
          </p:nvSpPr>
          <p:spPr>
            <a:xfrm>
              <a:off x="3786182" y="4019157"/>
              <a:ext cx="1214446"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23 30 31</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1" name="矩形 80"/>
            <p:cNvSpPr/>
            <p:nvPr/>
          </p:nvSpPr>
          <p:spPr>
            <a:xfrm>
              <a:off x="5214942" y="4019157"/>
              <a:ext cx="1214446"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33 45 47</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2" name="矩形 81"/>
            <p:cNvSpPr/>
            <p:nvPr/>
          </p:nvSpPr>
          <p:spPr>
            <a:xfrm>
              <a:off x="6643702" y="4019157"/>
              <a:ext cx="1143008"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48 50 52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83" name="直接箭头连接符 82"/>
            <p:cNvCxnSpPr>
              <a:stCxn id="78" idx="3"/>
              <a:endCxn id="79" idx="1"/>
            </p:cNvCxnSpPr>
            <p:nvPr/>
          </p:nvCxnSpPr>
          <p:spPr>
            <a:xfrm>
              <a:off x="1857356" y="4235157"/>
              <a:ext cx="21431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a:off x="3567106" y="4233471"/>
              <a:ext cx="21431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a:off x="5026028" y="4233471"/>
              <a:ext cx="21431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a:off x="6429388" y="4233471"/>
              <a:ext cx="21431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endCxn id="78" idx="0"/>
            </p:cNvCxnSpPr>
            <p:nvPr/>
          </p:nvCxnSpPr>
          <p:spPr>
            <a:xfrm rot="10800000" flipV="1">
              <a:off x="1285852" y="3161901"/>
              <a:ext cx="1071570" cy="8572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p:nvPr/>
          </p:nvCxnSpPr>
          <p:spPr>
            <a:xfrm rot="16200000" flipH="1">
              <a:off x="2366609" y="3565388"/>
              <a:ext cx="900000" cy="3571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endCxn id="80" idx="0"/>
            </p:cNvCxnSpPr>
            <p:nvPr/>
          </p:nvCxnSpPr>
          <p:spPr>
            <a:xfrm>
              <a:off x="3143240" y="3161901"/>
              <a:ext cx="1250165" cy="8572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a:endCxn id="81" idx="0"/>
            </p:cNvCxnSpPr>
            <p:nvPr/>
          </p:nvCxnSpPr>
          <p:spPr>
            <a:xfrm rot="5400000">
              <a:off x="5625712" y="3358357"/>
              <a:ext cx="857254" cy="46434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endCxn id="82" idx="0"/>
            </p:cNvCxnSpPr>
            <p:nvPr/>
          </p:nvCxnSpPr>
          <p:spPr>
            <a:xfrm rot="16200000" flipH="1">
              <a:off x="6536545" y="3340496"/>
              <a:ext cx="857256" cy="50006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a:endCxn id="76" idx="0"/>
            </p:cNvCxnSpPr>
            <p:nvPr/>
          </p:nvCxnSpPr>
          <p:spPr>
            <a:xfrm rot="10800000" flipV="1">
              <a:off x="2786050" y="2018893"/>
              <a:ext cx="1500198"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a:endCxn id="77" idx="0"/>
            </p:cNvCxnSpPr>
            <p:nvPr/>
          </p:nvCxnSpPr>
          <p:spPr>
            <a:xfrm>
              <a:off x="4714876" y="2018893"/>
              <a:ext cx="1789884"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rot="5400000">
              <a:off x="663548"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TextBox 25"/>
            <p:cNvSpPr txBox="1"/>
            <p:nvPr/>
          </p:nvSpPr>
          <p:spPr>
            <a:xfrm>
              <a:off x="752121" y="4841685"/>
              <a:ext cx="319424"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r>
                <a:rPr lang="zh-CN" altLang="en-US" sz="1600" b="1" dirty="0">
                  <a:solidFill>
                    <a:schemeClr val="tx1"/>
                  </a:solidFill>
                  <a:latin typeface="微软雅黑" panose="020B0503020204020204" pitchFamily="34" charset="-122"/>
                  <a:ea typeface="微软雅黑" panose="020B0503020204020204" pitchFamily="34" charset="-122"/>
                </a:rPr>
                <a:t>张三</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cxnSp>
          <p:nvCxnSpPr>
            <p:cNvPr id="96" name="直接箭头连接符 95"/>
            <p:cNvCxnSpPr/>
            <p:nvPr/>
          </p:nvCxnSpPr>
          <p:spPr>
            <a:xfrm rot="5400000">
              <a:off x="1064043"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7" name="TextBox 27"/>
            <p:cNvSpPr txBox="1"/>
            <p:nvPr/>
          </p:nvSpPr>
          <p:spPr>
            <a:xfrm>
              <a:off x="1119515"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98" name="直接箭头连接符 97"/>
            <p:cNvCxnSpPr/>
            <p:nvPr/>
          </p:nvCxnSpPr>
          <p:spPr>
            <a:xfrm rot="5400000">
              <a:off x="1462059"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9" name="TextBox 29"/>
            <p:cNvSpPr txBox="1"/>
            <p:nvPr/>
          </p:nvSpPr>
          <p:spPr>
            <a:xfrm>
              <a:off x="1517531"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00" name="直接箭头连接符 99"/>
            <p:cNvCxnSpPr/>
            <p:nvPr/>
          </p:nvCxnSpPr>
          <p:spPr>
            <a:xfrm rot="5400000">
              <a:off x="3748525"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1" name="TextBox 31"/>
            <p:cNvSpPr txBox="1"/>
            <p:nvPr/>
          </p:nvSpPr>
          <p:spPr>
            <a:xfrm>
              <a:off x="3803997" y="4841685"/>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02" name="直接箭头连接符 101"/>
            <p:cNvCxnSpPr/>
            <p:nvPr/>
          </p:nvCxnSpPr>
          <p:spPr>
            <a:xfrm rot="5400000">
              <a:off x="4149020"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3" name="TextBox 33"/>
            <p:cNvSpPr txBox="1"/>
            <p:nvPr/>
          </p:nvSpPr>
          <p:spPr>
            <a:xfrm>
              <a:off x="4204492"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04" name="直接箭头连接符 103"/>
            <p:cNvCxnSpPr/>
            <p:nvPr/>
          </p:nvCxnSpPr>
          <p:spPr>
            <a:xfrm rot="5400000">
              <a:off x="4547036"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5" name="TextBox 35"/>
            <p:cNvSpPr txBox="1"/>
            <p:nvPr/>
          </p:nvSpPr>
          <p:spPr>
            <a:xfrm>
              <a:off x="4602508"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06" name="直接箭头连接符 105"/>
            <p:cNvCxnSpPr/>
            <p:nvPr/>
          </p:nvCxnSpPr>
          <p:spPr>
            <a:xfrm rot="5400000">
              <a:off x="5222880"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7" name="TextBox 37"/>
            <p:cNvSpPr txBox="1"/>
            <p:nvPr/>
          </p:nvSpPr>
          <p:spPr>
            <a:xfrm>
              <a:off x="5278351" y="4841685"/>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08" name="直接箭头连接符 107"/>
            <p:cNvCxnSpPr/>
            <p:nvPr/>
          </p:nvCxnSpPr>
          <p:spPr>
            <a:xfrm rot="5400000">
              <a:off x="5623375"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9" name="TextBox 39"/>
            <p:cNvSpPr txBox="1"/>
            <p:nvPr/>
          </p:nvSpPr>
          <p:spPr>
            <a:xfrm>
              <a:off x="5678846"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10" name="直接箭头连接符 109"/>
            <p:cNvCxnSpPr/>
            <p:nvPr/>
          </p:nvCxnSpPr>
          <p:spPr>
            <a:xfrm rot="5400000">
              <a:off x="6021391"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1" name="TextBox 41"/>
            <p:cNvSpPr txBox="1"/>
            <p:nvPr/>
          </p:nvSpPr>
          <p:spPr>
            <a:xfrm>
              <a:off x="6076862"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12" name="直接箭头连接符 111"/>
            <p:cNvCxnSpPr/>
            <p:nvPr/>
          </p:nvCxnSpPr>
          <p:spPr>
            <a:xfrm rot="5400000">
              <a:off x="6580202"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3" name="TextBox 43"/>
            <p:cNvSpPr txBox="1"/>
            <p:nvPr/>
          </p:nvSpPr>
          <p:spPr>
            <a:xfrm>
              <a:off x="6635673" y="4841685"/>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14" name="直接箭头连接符 113"/>
            <p:cNvCxnSpPr/>
            <p:nvPr/>
          </p:nvCxnSpPr>
          <p:spPr>
            <a:xfrm rot="5400000">
              <a:off x="6980697"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5" name="TextBox 45"/>
            <p:cNvSpPr txBox="1"/>
            <p:nvPr/>
          </p:nvSpPr>
          <p:spPr>
            <a:xfrm>
              <a:off x="7036168"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16" name="直接箭头连接符 115"/>
            <p:cNvCxnSpPr/>
            <p:nvPr/>
          </p:nvCxnSpPr>
          <p:spPr>
            <a:xfrm rot="5400000">
              <a:off x="7378713"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7" name="TextBox 47"/>
            <p:cNvSpPr txBox="1"/>
            <p:nvPr/>
          </p:nvSpPr>
          <p:spPr>
            <a:xfrm>
              <a:off x="7434184"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18" name="直接箭头连接符 117"/>
            <p:cNvCxnSpPr/>
            <p:nvPr/>
          </p:nvCxnSpPr>
          <p:spPr>
            <a:xfrm rot="5400000">
              <a:off x="2008613"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9" name="TextBox 49"/>
            <p:cNvSpPr txBox="1"/>
            <p:nvPr/>
          </p:nvSpPr>
          <p:spPr>
            <a:xfrm>
              <a:off x="2064084" y="4841685"/>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20" name="直接箭头连接符 119"/>
            <p:cNvCxnSpPr/>
            <p:nvPr/>
          </p:nvCxnSpPr>
          <p:spPr>
            <a:xfrm rot="5400000">
              <a:off x="2409108"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1" name="TextBox 51"/>
            <p:cNvSpPr txBox="1"/>
            <p:nvPr/>
          </p:nvSpPr>
          <p:spPr>
            <a:xfrm>
              <a:off x="2464579"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22" name="直接箭头连接符 121"/>
            <p:cNvCxnSpPr/>
            <p:nvPr/>
          </p:nvCxnSpPr>
          <p:spPr>
            <a:xfrm rot="5400000">
              <a:off x="2807124"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3" name="TextBox 53"/>
            <p:cNvSpPr txBox="1"/>
            <p:nvPr/>
          </p:nvSpPr>
          <p:spPr>
            <a:xfrm>
              <a:off x="2862595"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24" name="直接箭头连接符 123"/>
            <p:cNvCxnSpPr/>
            <p:nvPr/>
          </p:nvCxnSpPr>
          <p:spPr>
            <a:xfrm rot="5400000">
              <a:off x="3189271"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5" name="TextBox 55"/>
            <p:cNvSpPr txBox="1"/>
            <p:nvPr/>
          </p:nvSpPr>
          <p:spPr>
            <a:xfrm>
              <a:off x="3244742"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sp>
          <p:nvSpPr>
            <p:cNvPr id="126" name="Line 6"/>
            <p:cNvSpPr>
              <a:spLocks noChangeShapeType="1"/>
            </p:cNvSpPr>
            <p:nvPr/>
          </p:nvSpPr>
          <p:spPr bwMode="auto">
            <a:xfrm flipH="1" flipV="1">
              <a:off x="947728" y="5572140"/>
              <a:ext cx="0" cy="288925"/>
            </a:xfrm>
            <a:prstGeom prst="line">
              <a:avLst/>
            </a:prstGeom>
            <a:ln>
              <a:tailEnd type="triangle" w="med" len="med"/>
            </a:ln>
          </p:spPr>
          <p:style>
            <a:lnRef idx="2">
              <a:schemeClr val="accent5"/>
            </a:lnRef>
            <a:fillRef idx="0">
              <a:schemeClr val="accent5"/>
            </a:fillRef>
            <a:effectRef idx="1">
              <a:schemeClr val="accent5"/>
            </a:effectRef>
            <a:fontRef idx="minor">
              <a:schemeClr val="tx1"/>
            </a:fontRef>
          </p:style>
          <p:txBody>
            <a:bodyPr anchor="ctr">
              <a:spAutoFit/>
            </a:bodyPr>
            <a:lstStyle/>
            <a:p>
              <a:endParaRPr lang="zh-CN" altLang="en-US"/>
            </a:p>
          </p:txBody>
        </p:sp>
        <p:sp>
          <p:nvSpPr>
            <p:cNvPr id="127" name="Text Box 7"/>
            <p:cNvSpPr txBox="1">
              <a:spLocks noChangeArrowheads="1"/>
            </p:cNvSpPr>
            <p:nvPr/>
          </p:nvSpPr>
          <p:spPr bwMode="auto">
            <a:xfrm>
              <a:off x="477828" y="5845750"/>
              <a:ext cx="2665412" cy="398780"/>
            </a:xfrm>
            <a:prstGeom prst="rect">
              <a:avLst/>
            </a:prstGeom>
            <a:noFill/>
            <a:ln w="9525">
              <a:noFill/>
              <a:miter lim="800000"/>
            </a:ln>
          </p:spPr>
          <p:txBody>
            <a:bodyPr>
              <a:spAutoFit/>
            </a:bodyPr>
            <a:lstStyle/>
            <a:p>
              <a:pPr algn="l">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关键字指向的元素。</a:t>
              </a:r>
              <a:endParaRPr kumimoji="0" lang="zh-CN" altLang="en-US" sz="2000" b="1" dirty="0">
                <a:solidFill>
                  <a:schemeClr val="tx1"/>
                </a:solidFill>
                <a:latin typeface="微软雅黑" panose="020B0503020204020204" pitchFamily="34" charset="-122"/>
                <a:ea typeface="微软雅黑" panose="020B0503020204020204" pitchFamily="34" charset="-122"/>
              </a:endParaRPr>
            </a:p>
          </p:txBody>
        </p:sp>
        <p:grpSp>
          <p:nvGrpSpPr>
            <p:cNvPr id="128" name="组合 59"/>
            <p:cNvGrpSpPr/>
            <p:nvPr/>
          </p:nvGrpSpPr>
          <p:grpSpPr>
            <a:xfrm>
              <a:off x="1643042" y="1499899"/>
              <a:ext cx="6154803" cy="2001109"/>
              <a:chOff x="1857356" y="-1023301"/>
              <a:chExt cx="6154803" cy="2001109"/>
            </a:xfrm>
          </p:grpSpPr>
          <p:sp>
            <p:nvSpPr>
              <p:cNvPr id="135" name="矩形 134"/>
              <p:cNvSpPr/>
              <p:nvPr/>
            </p:nvSpPr>
            <p:spPr>
              <a:xfrm>
                <a:off x="1857356" y="-1023301"/>
                <a:ext cx="5715040" cy="2001109"/>
              </a:xfrm>
              <a:prstGeom prst="rect">
                <a:avLst/>
              </a:prstGeom>
              <a:solidFill>
                <a:schemeClr val="accent1">
                  <a:alpha val="0"/>
                </a:schemeClr>
              </a:solidFill>
              <a:ln>
                <a:solidFill>
                  <a:srgbClr val="FF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cs typeface="Consolas" panose="020B0609020204030204" pitchFamily="49" charset="0"/>
                </a:endParaRPr>
              </a:p>
            </p:txBody>
          </p:sp>
          <p:sp>
            <p:nvSpPr>
              <p:cNvPr id="136" name="Text Box 9"/>
              <p:cNvSpPr txBox="1">
                <a:spLocks noChangeArrowheads="1"/>
              </p:cNvSpPr>
              <p:nvPr/>
            </p:nvSpPr>
            <p:spPr bwMode="auto">
              <a:xfrm>
                <a:off x="7643834" y="-808712"/>
                <a:ext cx="368325" cy="1476375"/>
              </a:xfrm>
              <a:prstGeom prst="rect">
                <a:avLst/>
              </a:prstGeom>
              <a:noFill/>
              <a:ln w="9525">
                <a:noFill/>
                <a:miter lim="800000"/>
              </a:ln>
            </p:spPr>
            <p:txBody>
              <a:bodyPr wrap="square">
                <a:spAutoFit/>
              </a:bodyPr>
              <a:lstStyle/>
              <a:p>
                <a:pPr algn="l">
                  <a:lnSpc>
                    <a:spcPts val="1800"/>
                  </a:lnSpc>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索</a:t>
                </a:r>
                <a:endParaRPr kumimoji="0" lang="en-US" altLang="zh-CN" sz="2000" b="1" dirty="0">
                  <a:solidFill>
                    <a:schemeClr val="tx1"/>
                  </a:solidFill>
                  <a:latin typeface="微软雅黑" panose="020B0503020204020204" pitchFamily="34" charset="-122"/>
                  <a:ea typeface="微软雅黑" panose="020B0503020204020204" pitchFamily="34" charset="-122"/>
                </a:endParaRPr>
              </a:p>
              <a:p>
                <a:pPr algn="l">
                  <a:lnSpc>
                    <a:spcPts val="1800"/>
                  </a:lnSpc>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引</a:t>
                </a:r>
                <a:endParaRPr kumimoji="0" lang="en-US" altLang="zh-CN" sz="2000" b="1" dirty="0">
                  <a:solidFill>
                    <a:schemeClr val="tx1"/>
                  </a:solidFill>
                  <a:latin typeface="微软雅黑" panose="020B0503020204020204" pitchFamily="34" charset="-122"/>
                  <a:ea typeface="微软雅黑" panose="020B0503020204020204" pitchFamily="34" charset="-122"/>
                </a:endParaRPr>
              </a:p>
              <a:p>
                <a:pPr algn="l">
                  <a:lnSpc>
                    <a:spcPts val="1800"/>
                  </a:lnSpc>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部</a:t>
                </a:r>
                <a:endParaRPr kumimoji="0" lang="en-US" altLang="zh-CN" sz="2000" b="1" dirty="0">
                  <a:solidFill>
                    <a:schemeClr val="tx1"/>
                  </a:solidFill>
                  <a:latin typeface="微软雅黑" panose="020B0503020204020204" pitchFamily="34" charset="-122"/>
                  <a:ea typeface="微软雅黑" panose="020B0503020204020204" pitchFamily="34" charset="-122"/>
                </a:endParaRPr>
              </a:p>
              <a:p>
                <a:pPr algn="l">
                  <a:lnSpc>
                    <a:spcPts val="1800"/>
                  </a:lnSpc>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分</a:t>
                </a:r>
                <a:endParaRPr kumimoji="0" lang="zh-CN" altLang="en-US" sz="2000" b="1" dirty="0">
                  <a:solidFill>
                    <a:schemeClr val="tx1"/>
                  </a:solidFill>
                  <a:latin typeface="微软雅黑" panose="020B0503020204020204" pitchFamily="34" charset="-122"/>
                  <a:ea typeface="微软雅黑" panose="020B0503020204020204" pitchFamily="34" charset="-122"/>
                </a:endParaRPr>
              </a:p>
            </p:txBody>
          </p:sp>
        </p:grpSp>
        <p:cxnSp>
          <p:nvCxnSpPr>
            <p:cNvPr id="129" name="直接箭头连接符 128"/>
            <p:cNvCxnSpPr/>
            <p:nvPr/>
          </p:nvCxnSpPr>
          <p:spPr>
            <a:xfrm rot="5400000">
              <a:off x="5108628" y="1749364"/>
              <a:ext cx="0" cy="216000"/>
            </a:xfrm>
            <a:prstGeom prst="straightConnector1">
              <a:avLst/>
            </a:prstGeom>
            <a:ln w="28575">
              <a:solidFill>
                <a:srgbClr val="9900FF"/>
              </a:solidFill>
              <a:tailEnd type="arrow"/>
            </a:ln>
          </p:spPr>
          <p:style>
            <a:lnRef idx="1">
              <a:schemeClr val="accent1"/>
            </a:lnRef>
            <a:fillRef idx="0">
              <a:schemeClr val="accent1"/>
            </a:fillRef>
            <a:effectRef idx="0">
              <a:schemeClr val="accent1"/>
            </a:effectRef>
            <a:fontRef idx="minor">
              <a:schemeClr val="tx1"/>
            </a:fontRef>
          </p:style>
        </p:cxnSp>
        <p:sp>
          <p:nvSpPr>
            <p:cNvPr id="130" name="TextBox 64"/>
            <p:cNvSpPr txBox="1"/>
            <p:nvPr/>
          </p:nvSpPr>
          <p:spPr>
            <a:xfrm>
              <a:off x="5214942" y="1643050"/>
              <a:ext cx="1071570" cy="368300"/>
            </a:xfrm>
            <a:prstGeom prst="rect">
              <a:avLst/>
            </a:prstGeom>
            <a:noFill/>
          </p:spPr>
          <p:txBody>
            <a:bodyPr wrap="square" rtlCol="0">
              <a:spAutoFit/>
            </a:bodyPr>
            <a:lstStyle/>
            <a:p>
              <a:pPr algn="l"/>
              <a:r>
                <a:rPr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根结点</a:t>
              </a:r>
              <a:endParaRPr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31" name="直接箭头连接符 130"/>
            <p:cNvCxnSpPr/>
            <p:nvPr/>
          </p:nvCxnSpPr>
          <p:spPr>
            <a:xfrm>
              <a:off x="323540" y="4157271"/>
              <a:ext cx="396000" cy="1588"/>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32" name="TextBox 68"/>
            <p:cNvSpPr txBox="1"/>
            <p:nvPr/>
          </p:nvSpPr>
          <p:spPr>
            <a:xfrm>
              <a:off x="215436" y="3690485"/>
              <a:ext cx="576119" cy="368300"/>
            </a:xfrm>
            <a:prstGeom prst="rect">
              <a:avLst/>
            </a:prstGeom>
            <a:noFill/>
          </p:spPr>
          <p:txBody>
            <a:bodyPr wrap="square" rtlCol="0">
              <a:spAutoFit/>
            </a:bodyPr>
            <a:lstStyle/>
            <a:p>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sqt</a:t>
              </a:r>
              <a:endPar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3" name="TextBox 71"/>
            <p:cNvSpPr txBox="1"/>
            <p:nvPr/>
          </p:nvSpPr>
          <p:spPr>
            <a:xfrm>
              <a:off x="8001024" y="3665339"/>
              <a:ext cx="989117" cy="1198880"/>
            </a:xfrm>
            <a:prstGeom prst="rect">
              <a:avLst/>
            </a:prstGeom>
            <a:noFill/>
          </p:spPr>
          <p:txBody>
            <a:bodyPr wrap="square" rtlCol="0">
              <a:spAutoFit/>
            </a:bodyPr>
            <a:lstStyle/>
            <a:p>
              <a:r>
                <a:rPr kumimoji="0" lang="zh-CN" altLang="en-US" sz="1800" b="1" dirty="0">
                  <a:solidFill>
                    <a:srgbClr val="FF00FF"/>
                  </a:solidFill>
                  <a:latin typeface="微软雅黑" panose="020B0503020204020204" pitchFamily="34" charset="-122"/>
                  <a:ea typeface="微软雅黑" panose="020B0503020204020204" pitchFamily="34" charset="-122"/>
                  <a:cs typeface="Times New Roman" panose="02020603050405020304" pitchFamily="18" charset="0"/>
                </a:rPr>
                <a:t>叶子结点层：</a:t>
              </a:r>
              <a:r>
                <a:rPr lang="zh-CN" altLang="en-US" sz="1800" b="1" dirty="0">
                  <a:solidFill>
                    <a:schemeClr val="tx1"/>
                  </a:solidFill>
                  <a:latin typeface="微软雅黑" panose="020B0503020204020204" pitchFamily="34" charset="-122"/>
                  <a:ea typeface="微软雅黑" panose="020B0503020204020204" pitchFamily="34" charset="-122"/>
                </a:rPr>
                <a:t>全部的关键字</a:t>
              </a:r>
              <a:endParaRPr lang="zh-CN" altLang="en-US" sz="1800" b="1" dirty="0">
                <a:solidFill>
                  <a:schemeClr val="tx1"/>
                </a:solidFill>
                <a:latin typeface="微软雅黑" panose="020B0503020204020204" pitchFamily="34" charset="-122"/>
                <a:ea typeface="微软雅黑" panose="020B0503020204020204" pitchFamily="34" charset="-122"/>
              </a:endParaRPr>
            </a:p>
          </p:txBody>
        </p:sp>
        <p:sp>
          <p:nvSpPr>
            <p:cNvPr id="134" name="右大括号 133"/>
            <p:cNvSpPr/>
            <p:nvPr/>
          </p:nvSpPr>
          <p:spPr>
            <a:xfrm>
              <a:off x="7786710" y="3879653"/>
              <a:ext cx="296735" cy="714380"/>
            </a:xfrm>
            <a:prstGeom prst="rightBrace">
              <a:avLst/>
            </a:prstGeom>
            <a:ln w="28575">
              <a:solidFill>
                <a:srgbClr val="FF00FF"/>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p:cNvSpPr txBox="1"/>
          <p:nvPr/>
        </p:nvSpPr>
        <p:spPr>
          <a:xfrm>
            <a:off x="1881158" y="5640385"/>
            <a:ext cx="8358246" cy="88265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108000" bIns="108000" rtlCol="0">
            <a:spAutoFit/>
          </a:bodyPr>
          <a:lstStyle/>
          <a:p>
            <a:pPr marL="457200" indent="-457200" algn="l" defTabSz="212725">
              <a:lnSpc>
                <a:spcPts val="2600"/>
              </a:lnSpc>
            </a:pPr>
            <a:r>
              <a:rPr kumimoji="0"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kumimoji="0"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kumimoji="0"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所有分支结点（可看成是索引的索引）中仅包含它的各个子结点（即下级索引的索引块）中最大关键字及指向子结点的指针。</a:t>
            </a:r>
            <a:r>
              <a:rPr kumimoji="0" lang="zh-CN" altLang="en-US" sz="200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96" name="椭圆 195"/>
          <p:cNvSpPr/>
          <p:nvPr/>
        </p:nvSpPr>
        <p:spPr>
          <a:xfrm>
            <a:off x="3524232" y="1988496"/>
            <a:ext cx="1714512" cy="714380"/>
          </a:xfrm>
          <a:prstGeom prst="ellipse">
            <a:avLst/>
          </a:prstGeom>
          <a:solidFill>
            <a:schemeClr val="accent1">
              <a:alpha val="2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66"/>
          <p:cNvGrpSpPr/>
          <p:nvPr/>
        </p:nvGrpSpPr>
        <p:grpSpPr>
          <a:xfrm>
            <a:off x="1809721" y="902677"/>
            <a:ext cx="8704421" cy="4672623"/>
            <a:chOff x="215436" y="1571907"/>
            <a:chExt cx="8774705" cy="4672623"/>
          </a:xfrm>
        </p:grpSpPr>
        <p:sp>
          <p:nvSpPr>
            <p:cNvPr id="74" name="矩形 73"/>
            <p:cNvSpPr/>
            <p:nvPr/>
          </p:nvSpPr>
          <p:spPr>
            <a:xfrm>
              <a:off x="3992628" y="1658331"/>
              <a:ext cx="1008000" cy="432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31 52</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5" name="矩形 74"/>
            <p:cNvSpPr/>
            <p:nvPr/>
          </p:nvSpPr>
          <p:spPr>
            <a:xfrm>
              <a:off x="2143108" y="2804711"/>
              <a:ext cx="1285884"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15</a:t>
              </a:r>
              <a:r>
                <a:rPr lang="en-US" altLang="zh-CN"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22 </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31</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6" name="矩形 75"/>
            <p:cNvSpPr/>
            <p:nvPr/>
          </p:nvSpPr>
          <p:spPr>
            <a:xfrm>
              <a:off x="6000760" y="2804711"/>
              <a:ext cx="1008000"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47  52</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7" name="矩形 76"/>
            <p:cNvSpPr/>
            <p:nvPr/>
          </p:nvSpPr>
          <p:spPr>
            <a:xfrm>
              <a:off x="714348" y="4019157"/>
              <a:ext cx="1143008"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10 12 15</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8" name="矩形 77"/>
            <p:cNvSpPr/>
            <p:nvPr/>
          </p:nvSpPr>
          <p:spPr>
            <a:xfrm>
              <a:off x="2071670" y="4019157"/>
              <a:ext cx="1500198"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18 19 20 22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9" name="矩形 78"/>
            <p:cNvSpPr/>
            <p:nvPr/>
          </p:nvSpPr>
          <p:spPr>
            <a:xfrm>
              <a:off x="3786182" y="4019157"/>
              <a:ext cx="1214446"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23 30 31</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0" name="矩形 79"/>
            <p:cNvSpPr/>
            <p:nvPr/>
          </p:nvSpPr>
          <p:spPr>
            <a:xfrm>
              <a:off x="5214942" y="4019157"/>
              <a:ext cx="1214446"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33 45 47</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1" name="矩形 80"/>
            <p:cNvSpPr/>
            <p:nvPr/>
          </p:nvSpPr>
          <p:spPr>
            <a:xfrm>
              <a:off x="6643702" y="4019157"/>
              <a:ext cx="1143008"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48 50 52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82" name="直接箭头连接符 81"/>
            <p:cNvCxnSpPr>
              <a:stCxn id="77" idx="3"/>
              <a:endCxn id="78" idx="1"/>
            </p:cNvCxnSpPr>
            <p:nvPr/>
          </p:nvCxnSpPr>
          <p:spPr>
            <a:xfrm>
              <a:off x="1857356" y="4235157"/>
              <a:ext cx="21431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a:off x="3567106" y="4233471"/>
              <a:ext cx="21431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a:off x="5026028" y="4233471"/>
              <a:ext cx="21431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a:off x="6429388" y="4233471"/>
              <a:ext cx="21431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endCxn id="77" idx="0"/>
            </p:cNvCxnSpPr>
            <p:nvPr/>
          </p:nvCxnSpPr>
          <p:spPr>
            <a:xfrm rot="10800000" flipV="1">
              <a:off x="1285852" y="3161901"/>
              <a:ext cx="1071570" cy="8572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rot="16200000" flipH="1">
              <a:off x="2366609" y="3565388"/>
              <a:ext cx="900000" cy="3571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endCxn id="79" idx="0"/>
            </p:cNvCxnSpPr>
            <p:nvPr/>
          </p:nvCxnSpPr>
          <p:spPr>
            <a:xfrm>
              <a:off x="3143240" y="3161901"/>
              <a:ext cx="1250165" cy="8572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endCxn id="80" idx="0"/>
            </p:cNvCxnSpPr>
            <p:nvPr/>
          </p:nvCxnSpPr>
          <p:spPr>
            <a:xfrm rot="5400000">
              <a:off x="5625712" y="3358357"/>
              <a:ext cx="857254" cy="46434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a:endCxn id="81" idx="0"/>
            </p:cNvCxnSpPr>
            <p:nvPr/>
          </p:nvCxnSpPr>
          <p:spPr>
            <a:xfrm rot="16200000" flipH="1">
              <a:off x="6536545" y="3340496"/>
              <a:ext cx="857256" cy="50006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endCxn id="75" idx="0"/>
            </p:cNvCxnSpPr>
            <p:nvPr/>
          </p:nvCxnSpPr>
          <p:spPr>
            <a:xfrm rot="10800000" flipV="1">
              <a:off x="2786050" y="2018893"/>
              <a:ext cx="1500198"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a:endCxn id="76" idx="0"/>
            </p:cNvCxnSpPr>
            <p:nvPr/>
          </p:nvCxnSpPr>
          <p:spPr>
            <a:xfrm>
              <a:off x="4714876" y="2018893"/>
              <a:ext cx="1789884"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rot="5400000">
              <a:off x="663548"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4" name="TextBox 25"/>
            <p:cNvSpPr txBox="1"/>
            <p:nvPr/>
          </p:nvSpPr>
          <p:spPr>
            <a:xfrm>
              <a:off x="752121" y="4841685"/>
              <a:ext cx="319424"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r>
                <a:rPr lang="zh-CN" altLang="en-US" sz="1600" b="1" dirty="0">
                  <a:solidFill>
                    <a:schemeClr val="tx1"/>
                  </a:solidFill>
                  <a:latin typeface="微软雅黑" panose="020B0503020204020204" pitchFamily="34" charset="-122"/>
                  <a:ea typeface="微软雅黑" panose="020B0503020204020204" pitchFamily="34" charset="-122"/>
                </a:rPr>
                <a:t>张三</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cxnSp>
          <p:nvCxnSpPr>
            <p:cNvPr id="95" name="直接箭头连接符 94"/>
            <p:cNvCxnSpPr/>
            <p:nvPr/>
          </p:nvCxnSpPr>
          <p:spPr>
            <a:xfrm rot="5400000">
              <a:off x="1064043"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6" name="TextBox 27"/>
            <p:cNvSpPr txBox="1"/>
            <p:nvPr/>
          </p:nvSpPr>
          <p:spPr>
            <a:xfrm>
              <a:off x="1119515"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97" name="直接箭头连接符 96"/>
            <p:cNvCxnSpPr/>
            <p:nvPr/>
          </p:nvCxnSpPr>
          <p:spPr>
            <a:xfrm rot="5400000">
              <a:off x="1462059"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8" name="TextBox 29"/>
            <p:cNvSpPr txBox="1"/>
            <p:nvPr/>
          </p:nvSpPr>
          <p:spPr>
            <a:xfrm>
              <a:off x="1517531"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99" name="直接箭头连接符 98"/>
            <p:cNvCxnSpPr/>
            <p:nvPr/>
          </p:nvCxnSpPr>
          <p:spPr>
            <a:xfrm rot="5400000">
              <a:off x="3748525"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TextBox 31"/>
            <p:cNvSpPr txBox="1"/>
            <p:nvPr/>
          </p:nvSpPr>
          <p:spPr>
            <a:xfrm>
              <a:off x="3803997" y="4841685"/>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01" name="直接箭头连接符 100"/>
            <p:cNvCxnSpPr/>
            <p:nvPr/>
          </p:nvCxnSpPr>
          <p:spPr>
            <a:xfrm rot="5400000">
              <a:off x="4149020"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2" name="TextBox 33"/>
            <p:cNvSpPr txBox="1"/>
            <p:nvPr/>
          </p:nvSpPr>
          <p:spPr>
            <a:xfrm>
              <a:off x="4204492"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03" name="直接箭头连接符 102"/>
            <p:cNvCxnSpPr/>
            <p:nvPr/>
          </p:nvCxnSpPr>
          <p:spPr>
            <a:xfrm rot="5400000">
              <a:off x="4547036"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4" name="TextBox 35"/>
            <p:cNvSpPr txBox="1"/>
            <p:nvPr/>
          </p:nvSpPr>
          <p:spPr>
            <a:xfrm>
              <a:off x="4602508"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05" name="直接箭头连接符 104"/>
            <p:cNvCxnSpPr/>
            <p:nvPr/>
          </p:nvCxnSpPr>
          <p:spPr>
            <a:xfrm rot="5400000">
              <a:off x="5222880"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6" name="TextBox 37"/>
            <p:cNvSpPr txBox="1"/>
            <p:nvPr/>
          </p:nvSpPr>
          <p:spPr>
            <a:xfrm>
              <a:off x="5278351" y="4841685"/>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07" name="直接箭头连接符 106"/>
            <p:cNvCxnSpPr/>
            <p:nvPr/>
          </p:nvCxnSpPr>
          <p:spPr>
            <a:xfrm rot="5400000">
              <a:off x="5623375"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8" name="TextBox 39"/>
            <p:cNvSpPr txBox="1"/>
            <p:nvPr/>
          </p:nvSpPr>
          <p:spPr>
            <a:xfrm>
              <a:off x="5678846"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09" name="直接箭头连接符 108"/>
            <p:cNvCxnSpPr/>
            <p:nvPr/>
          </p:nvCxnSpPr>
          <p:spPr>
            <a:xfrm rot="5400000">
              <a:off x="6021391"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0" name="TextBox 41"/>
            <p:cNvSpPr txBox="1"/>
            <p:nvPr/>
          </p:nvSpPr>
          <p:spPr>
            <a:xfrm>
              <a:off x="6076862"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11" name="直接箭头连接符 110"/>
            <p:cNvCxnSpPr/>
            <p:nvPr/>
          </p:nvCxnSpPr>
          <p:spPr>
            <a:xfrm rot="5400000">
              <a:off x="6580202"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2" name="TextBox 43"/>
            <p:cNvSpPr txBox="1"/>
            <p:nvPr/>
          </p:nvSpPr>
          <p:spPr>
            <a:xfrm>
              <a:off x="6635673" y="4841685"/>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13" name="直接箭头连接符 112"/>
            <p:cNvCxnSpPr/>
            <p:nvPr/>
          </p:nvCxnSpPr>
          <p:spPr>
            <a:xfrm rot="5400000">
              <a:off x="6980697"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4" name="TextBox 45"/>
            <p:cNvSpPr txBox="1"/>
            <p:nvPr/>
          </p:nvSpPr>
          <p:spPr>
            <a:xfrm>
              <a:off x="7036168"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15" name="直接箭头连接符 114"/>
            <p:cNvCxnSpPr/>
            <p:nvPr/>
          </p:nvCxnSpPr>
          <p:spPr>
            <a:xfrm rot="5400000">
              <a:off x="7378713"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6" name="TextBox 47"/>
            <p:cNvSpPr txBox="1"/>
            <p:nvPr/>
          </p:nvSpPr>
          <p:spPr>
            <a:xfrm>
              <a:off x="7434184"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17" name="直接箭头连接符 116"/>
            <p:cNvCxnSpPr/>
            <p:nvPr/>
          </p:nvCxnSpPr>
          <p:spPr>
            <a:xfrm rot="5400000">
              <a:off x="2008613"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8" name="TextBox 49"/>
            <p:cNvSpPr txBox="1"/>
            <p:nvPr/>
          </p:nvSpPr>
          <p:spPr>
            <a:xfrm>
              <a:off x="2064084" y="4841685"/>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19" name="直接箭头连接符 118"/>
            <p:cNvCxnSpPr/>
            <p:nvPr/>
          </p:nvCxnSpPr>
          <p:spPr>
            <a:xfrm rot="5400000">
              <a:off x="2409108"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0" name="TextBox 51"/>
            <p:cNvSpPr txBox="1"/>
            <p:nvPr/>
          </p:nvSpPr>
          <p:spPr>
            <a:xfrm>
              <a:off x="2464579"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21" name="直接箭头连接符 120"/>
            <p:cNvCxnSpPr/>
            <p:nvPr/>
          </p:nvCxnSpPr>
          <p:spPr>
            <a:xfrm rot="5400000">
              <a:off x="2807124"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2" name="TextBox 53"/>
            <p:cNvSpPr txBox="1"/>
            <p:nvPr/>
          </p:nvSpPr>
          <p:spPr>
            <a:xfrm>
              <a:off x="2862595"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23" name="直接箭头连接符 122"/>
            <p:cNvCxnSpPr/>
            <p:nvPr/>
          </p:nvCxnSpPr>
          <p:spPr>
            <a:xfrm rot="5400000">
              <a:off x="3189271"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4" name="TextBox 55"/>
            <p:cNvSpPr txBox="1"/>
            <p:nvPr/>
          </p:nvSpPr>
          <p:spPr>
            <a:xfrm>
              <a:off x="3244742"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sp>
          <p:nvSpPr>
            <p:cNvPr id="125" name="Line 6"/>
            <p:cNvSpPr>
              <a:spLocks noChangeShapeType="1"/>
            </p:cNvSpPr>
            <p:nvPr/>
          </p:nvSpPr>
          <p:spPr bwMode="auto">
            <a:xfrm flipH="1" flipV="1">
              <a:off x="947728" y="5572140"/>
              <a:ext cx="0" cy="288925"/>
            </a:xfrm>
            <a:prstGeom prst="line">
              <a:avLst/>
            </a:prstGeom>
            <a:ln>
              <a:tailEnd type="triangle" w="med" len="med"/>
            </a:ln>
          </p:spPr>
          <p:style>
            <a:lnRef idx="2">
              <a:schemeClr val="accent5"/>
            </a:lnRef>
            <a:fillRef idx="0">
              <a:schemeClr val="accent5"/>
            </a:fillRef>
            <a:effectRef idx="1">
              <a:schemeClr val="accent5"/>
            </a:effectRef>
            <a:fontRef idx="minor">
              <a:schemeClr val="tx1"/>
            </a:fontRef>
          </p:style>
          <p:txBody>
            <a:bodyPr anchor="ctr">
              <a:spAutoFit/>
            </a:bodyPr>
            <a:lstStyle/>
            <a:p>
              <a:endParaRPr lang="zh-CN" altLang="en-US"/>
            </a:p>
          </p:txBody>
        </p:sp>
        <p:sp>
          <p:nvSpPr>
            <p:cNvPr id="126" name="Text Box 7"/>
            <p:cNvSpPr txBox="1">
              <a:spLocks noChangeArrowheads="1"/>
            </p:cNvSpPr>
            <p:nvPr/>
          </p:nvSpPr>
          <p:spPr bwMode="auto">
            <a:xfrm>
              <a:off x="477828" y="5845750"/>
              <a:ext cx="2665412" cy="398780"/>
            </a:xfrm>
            <a:prstGeom prst="rect">
              <a:avLst/>
            </a:prstGeom>
            <a:noFill/>
            <a:ln w="9525">
              <a:noFill/>
              <a:miter lim="800000"/>
            </a:ln>
          </p:spPr>
          <p:txBody>
            <a:bodyPr>
              <a:spAutoFit/>
            </a:bodyPr>
            <a:lstStyle/>
            <a:p>
              <a:pPr algn="l">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关键字指向的元素。</a:t>
              </a:r>
              <a:endParaRPr kumimoji="0" lang="zh-CN" altLang="en-US" sz="2000" b="1" dirty="0">
                <a:solidFill>
                  <a:schemeClr val="tx1"/>
                </a:solidFill>
                <a:latin typeface="微软雅黑" panose="020B0503020204020204" pitchFamily="34" charset="-122"/>
                <a:ea typeface="微软雅黑" panose="020B0503020204020204" pitchFamily="34" charset="-122"/>
              </a:endParaRPr>
            </a:p>
          </p:txBody>
        </p:sp>
        <p:grpSp>
          <p:nvGrpSpPr>
            <p:cNvPr id="127" name="组合 59"/>
            <p:cNvGrpSpPr/>
            <p:nvPr/>
          </p:nvGrpSpPr>
          <p:grpSpPr>
            <a:xfrm>
              <a:off x="1643042" y="1571907"/>
              <a:ext cx="6154803" cy="2001109"/>
              <a:chOff x="1857356" y="-951293"/>
              <a:chExt cx="6154803" cy="2001109"/>
            </a:xfrm>
          </p:grpSpPr>
          <p:sp>
            <p:nvSpPr>
              <p:cNvPr id="134" name="矩形 133"/>
              <p:cNvSpPr/>
              <p:nvPr/>
            </p:nvSpPr>
            <p:spPr>
              <a:xfrm>
                <a:off x="1857356" y="-951293"/>
                <a:ext cx="5715040" cy="2001109"/>
              </a:xfrm>
              <a:prstGeom prst="rect">
                <a:avLst/>
              </a:prstGeom>
              <a:solidFill>
                <a:schemeClr val="accent1">
                  <a:alpha val="0"/>
                </a:schemeClr>
              </a:solidFill>
              <a:ln>
                <a:solidFill>
                  <a:srgbClr val="FF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cs typeface="Consolas" panose="020B0609020204030204" pitchFamily="49" charset="0"/>
                </a:endParaRPr>
              </a:p>
            </p:txBody>
          </p:sp>
          <p:sp>
            <p:nvSpPr>
              <p:cNvPr id="135" name="Text Box 9"/>
              <p:cNvSpPr txBox="1">
                <a:spLocks noChangeArrowheads="1"/>
              </p:cNvSpPr>
              <p:nvPr/>
            </p:nvSpPr>
            <p:spPr bwMode="auto">
              <a:xfrm>
                <a:off x="7643834" y="-808712"/>
                <a:ext cx="368325" cy="1476375"/>
              </a:xfrm>
              <a:prstGeom prst="rect">
                <a:avLst/>
              </a:prstGeom>
              <a:noFill/>
              <a:ln w="9525">
                <a:noFill/>
                <a:miter lim="800000"/>
              </a:ln>
            </p:spPr>
            <p:txBody>
              <a:bodyPr wrap="square">
                <a:spAutoFit/>
              </a:bodyPr>
              <a:lstStyle/>
              <a:p>
                <a:pPr algn="l">
                  <a:lnSpc>
                    <a:spcPts val="1800"/>
                  </a:lnSpc>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索</a:t>
                </a:r>
                <a:endParaRPr kumimoji="0" lang="en-US" altLang="zh-CN" sz="2000" b="1" dirty="0">
                  <a:solidFill>
                    <a:schemeClr val="tx1"/>
                  </a:solidFill>
                  <a:latin typeface="微软雅黑" panose="020B0503020204020204" pitchFamily="34" charset="-122"/>
                  <a:ea typeface="微软雅黑" panose="020B0503020204020204" pitchFamily="34" charset="-122"/>
                </a:endParaRPr>
              </a:p>
              <a:p>
                <a:pPr algn="l">
                  <a:lnSpc>
                    <a:spcPts val="1800"/>
                  </a:lnSpc>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引</a:t>
                </a:r>
                <a:endParaRPr kumimoji="0" lang="en-US" altLang="zh-CN" sz="2000" b="1" dirty="0">
                  <a:solidFill>
                    <a:schemeClr val="tx1"/>
                  </a:solidFill>
                  <a:latin typeface="微软雅黑" panose="020B0503020204020204" pitchFamily="34" charset="-122"/>
                  <a:ea typeface="微软雅黑" panose="020B0503020204020204" pitchFamily="34" charset="-122"/>
                </a:endParaRPr>
              </a:p>
              <a:p>
                <a:pPr algn="l">
                  <a:lnSpc>
                    <a:spcPts val="1800"/>
                  </a:lnSpc>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部</a:t>
                </a:r>
                <a:endParaRPr kumimoji="0" lang="en-US" altLang="zh-CN" sz="2000" b="1" dirty="0">
                  <a:solidFill>
                    <a:schemeClr val="tx1"/>
                  </a:solidFill>
                  <a:latin typeface="微软雅黑" panose="020B0503020204020204" pitchFamily="34" charset="-122"/>
                  <a:ea typeface="微软雅黑" panose="020B0503020204020204" pitchFamily="34" charset="-122"/>
                </a:endParaRPr>
              </a:p>
              <a:p>
                <a:pPr algn="l">
                  <a:lnSpc>
                    <a:spcPts val="1800"/>
                  </a:lnSpc>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分</a:t>
                </a:r>
                <a:endParaRPr kumimoji="0" lang="zh-CN" altLang="en-US" sz="2000" b="1" dirty="0">
                  <a:solidFill>
                    <a:schemeClr val="tx1"/>
                  </a:solidFill>
                  <a:latin typeface="微软雅黑" panose="020B0503020204020204" pitchFamily="34" charset="-122"/>
                  <a:ea typeface="微软雅黑" panose="020B0503020204020204" pitchFamily="34" charset="-122"/>
                </a:endParaRPr>
              </a:p>
            </p:txBody>
          </p:sp>
        </p:grpSp>
        <p:cxnSp>
          <p:nvCxnSpPr>
            <p:cNvPr id="128" name="直接箭头连接符 127"/>
            <p:cNvCxnSpPr/>
            <p:nvPr/>
          </p:nvCxnSpPr>
          <p:spPr>
            <a:xfrm rot="5400000">
              <a:off x="5108628" y="1749364"/>
              <a:ext cx="0" cy="216000"/>
            </a:xfrm>
            <a:prstGeom prst="straightConnector1">
              <a:avLst/>
            </a:prstGeom>
            <a:ln w="28575">
              <a:solidFill>
                <a:srgbClr val="9900FF"/>
              </a:solidFill>
              <a:tailEnd type="arrow"/>
            </a:ln>
          </p:spPr>
          <p:style>
            <a:lnRef idx="1">
              <a:schemeClr val="accent1"/>
            </a:lnRef>
            <a:fillRef idx="0">
              <a:schemeClr val="accent1"/>
            </a:fillRef>
            <a:effectRef idx="0">
              <a:schemeClr val="accent1"/>
            </a:effectRef>
            <a:fontRef idx="minor">
              <a:schemeClr val="tx1"/>
            </a:fontRef>
          </p:style>
        </p:cxnSp>
        <p:sp>
          <p:nvSpPr>
            <p:cNvPr id="129" name="TextBox 64"/>
            <p:cNvSpPr txBox="1"/>
            <p:nvPr/>
          </p:nvSpPr>
          <p:spPr>
            <a:xfrm>
              <a:off x="5214942" y="1643050"/>
              <a:ext cx="1071570" cy="368300"/>
            </a:xfrm>
            <a:prstGeom prst="rect">
              <a:avLst/>
            </a:prstGeom>
            <a:noFill/>
          </p:spPr>
          <p:txBody>
            <a:bodyPr wrap="square" rtlCol="0">
              <a:spAutoFit/>
            </a:bodyPr>
            <a:lstStyle/>
            <a:p>
              <a:pPr algn="l"/>
              <a:r>
                <a:rPr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根结点</a:t>
              </a:r>
              <a:endParaRPr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30" name="直接箭头连接符 129"/>
            <p:cNvCxnSpPr/>
            <p:nvPr/>
          </p:nvCxnSpPr>
          <p:spPr>
            <a:xfrm>
              <a:off x="323540" y="4157271"/>
              <a:ext cx="396000" cy="1588"/>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31" name="TextBox 68"/>
            <p:cNvSpPr txBox="1"/>
            <p:nvPr/>
          </p:nvSpPr>
          <p:spPr>
            <a:xfrm>
              <a:off x="215436" y="3690485"/>
              <a:ext cx="576119" cy="368300"/>
            </a:xfrm>
            <a:prstGeom prst="rect">
              <a:avLst/>
            </a:prstGeom>
            <a:noFill/>
          </p:spPr>
          <p:txBody>
            <a:bodyPr wrap="square" rtlCol="0">
              <a:spAutoFit/>
            </a:bodyPr>
            <a:lstStyle/>
            <a:p>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sqt</a:t>
              </a:r>
              <a:endPar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2" name="TextBox 71"/>
            <p:cNvSpPr txBox="1"/>
            <p:nvPr/>
          </p:nvSpPr>
          <p:spPr>
            <a:xfrm>
              <a:off x="8001024" y="3665339"/>
              <a:ext cx="989117" cy="1198880"/>
            </a:xfrm>
            <a:prstGeom prst="rect">
              <a:avLst/>
            </a:prstGeom>
            <a:noFill/>
          </p:spPr>
          <p:txBody>
            <a:bodyPr wrap="square" rtlCol="0">
              <a:spAutoFit/>
            </a:bodyPr>
            <a:lstStyle/>
            <a:p>
              <a:r>
                <a:rPr kumimoji="0" lang="zh-CN" altLang="en-US" sz="1800" b="1" dirty="0">
                  <a:solidFill>
                    <a:srgbClr val="FF00FF"/>
                  </a:solidFill>
                  <a:latin typeface="微软雅黑" panose="020B0503020204020204" pitchFamily="34" charset="-122"/>
                  <a:ea typeface="微软雅黑" panose="020B0503020204020204" pitchFamily="34" charset="-122"/>
                  <a:cs typeface="Times New Roman" panose="02020603050405020304" pitchFamily="18" charset="0"/>
                </a:rPr>
                <a:t>叶子结点层：</a:t>
              </a:r>
              <a:r>
                <a:rPr lang="zh-CN" altLang="en-US" sz="1800" b="1" dirty="0">
                  <a:solidFill>
                    <a:schemeClr val="tx1"/>
                  </a:solidFill>
                  <a:latin typeface="微软雅黑" panose="020B0503020204020204" pitchFamily="34" charset="-122"/>
                  <a:ea typeface="微软雅黑" panose="020B0503020204020204" pitchFamily="34" charset="-122"/>
                </a:rPr>
                <a:t>全部的关键字</a:t>
              </a:r>
              <a:endParaRPr lang="zh-CN" altLang="en-US" sz="1800" b="1" dirty="0">
                <a:solidFill>
                  <a:schemeClr val="tx1"/>
                </a:solidFill>
                <a:latin typeface="微软雅黑" panose="020B0503020204020204" pitchFamily="34" charset="-122"/>
                <a:ea typeface="微软雅黑" panose="020B0503020204020204" pitchFamily="34" charset="-122"/>
              </a:endParaRPr>
            </a:p>
          </p:txBody>
        </p:sp>
        <p:sp>
          <p:nvSpPr>
            <p:cNvPr id="133" name="右大括号 132"/>
            <p:cNvSpPr/>
            <p:nvPr/>
          </p:nvSpPr>
          <p:spPr>
            <a:xfrm>
              <a:off x="7786710" y="3879653"/>
              <a:ext cx="296735" cy="714380"/>
            </a:xfrm>
            <a:prstGeom prst="rightBrace">
              <a:avLst/>
            </a:prstGeom>
            <a:ln w="28575">
              <a:solidFill>
                <a:srgbClr val="FF00FF"/>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4"/>
          <p:cNvGrpSpPr/>
          <p:nvPr/>
        </p:nvGrpSpPr>
        <p:grpSpPr>
          <a:xfrm>
            <a:off x="5060528" y="663951"/>
            <a:ext cx="4572032" cy="996760"/>
            <a:chOff x="3714744" y="192265"/>
            <a:chExt cx="4572032" cy="996760"/>
          </a:xfrm>
        </p:grpSpPr>
        <p:cxnSp>
          <p:nvCxnSpPr>
            <p:cNvPr id="46" name="直接箭头连接符 45"/>
            <p:cNvCxnSpPr/>
            <p:nvPr/>
          </p:nvCxnSpPr>
          <p:spPr>
            <a:xfrm rot="16200000" flipH="1">
              <a:off x="3966463" y="797802"/>
              <a:ext cx="639570" cy="142876"/>
            </a:xfrm>
            <a:prstGeom prst="straightConnector1">
              <a:avLst/>
            </a:prstGeom>
            <a:ln w="28575">
              <a:solidFill>
                <a:srgbClr val="9900FF"/>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714744" y="192265"/>
              <a:ext cx="785818" cy="368300"/>
            </a:xfrm>
            <a:prstGeom prst="rect">
              <a:avLst/>
            </a:prstGeom>
            <a:noFill/>
          </p:spPr>
          <p:txBody>
            <a:bodyPr wrap="square" rtlCol="0">
              <a:spAutoFit/>
            </a:bodyPr>
            <a:lstStyle/>
            <a:p>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root</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7" name="Text Box 13"/>
            <p:cNvSpPr txBox="1">
              <a:spLocks noChangeArrowheads="1"/>
            </p:cNvSpPr>
            <p:nvPr/>
          </p:nvSpPr>
          <p:spPr bwMode="auto">
            <a:xfrm>
              <a:off x="4559474" y="241678"/>
              <a:ext cx="3727302" cy="307340"/>
            </a:xfrm>
            <a:prstGeom prst="rect">
              <a:avLst/>
            </a:prstGeom>
            <a:noFill/>
            <a:ln w="28575" algn="ctr">
              <a:noFill/>
              <a:miter lim="800000"/>
            </a:ln>
          </p:spPr>
          <p:txBody>
            <a:bodyPr wrap="square" lIns="0" tIns="0" rIns="0" bIns="0">
              <a:spAutoFit/>
            </a:bodyPr>
            <a:lstStyle/>
            <a:p>
              <a:pPr algn="l">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sym typeface="Wingdings" panose="05000000000000000000"/>
                </a:rPr>
                <a:t> </a:t>
              </a:r>
              <a:r>
                <a:rPr kumimoji="0" lang="zh-CN" altLang="en-US" sz="2000" b="1" dirty="0">
                  <a:solidFill>
                    <a:schemeClr val="tx1"/>
                  </a:solidFill>
                  <a:latin typeface="微软雅黑" panose="020B0503020204020204" pitchFamily="34" charset="-122"/>
                  <a:ea typeface="微软雅黑" panose="020B0503020204020204" pitchFamily="34" charset="-122"/>
                </a:rPr>
                <a:t>通过该指针可以实现随机查找</a:t>
              </a:r>
              <a:endParaRPr kumimoji="0" lang="zh-CN" altLang="en-US" sz="2000" b="1" dirty="0">
                <a:solidFill>
                  <a:schemeClr val="tx1"/>
                </a:solidFill>
                <a:latin typeface="微软雅黑" panose="020B0503020204020204" pitchFamily="34" charset="-122"/>
                <a:ea typeface="微软雅黑" panose="020B0503020204020204" pitchFamily="34" charset="-122"/>
              </a:endParaRPr>
            </a:p>
          </p:txBody>
        </p:sp>
      </p:grpSp>
      <p:sp>
        <p:nvSpPr>
          <p:cNvPr id="88" name="Text Box 11"/>
          <p:cNvSpPr txBox="1">
            <a:spLocks noChangeArrowheads="1"/>
          </p:cNvSpPr>
          <p:nvPr/>
        </p:nvSpPr>
        <p:spPr bwMode="auto">
          <a:xfrm>
            <a:off x="1631504" y="2378463"/>
            <a:ext cx="1214446" cy="1230630"/>
          </a:xfrm>
          <a:prstGeom prst="rect">
            <a:avLst/>
          </a:prstGeom>
          <a:noFill/>
          <a:ln w="28575" algn="ctr">
            <a:noFill/>
            <a:miter lim="800000"/>
          </a:ln>
        </p:spPr>
        <p:txBody>
          <a:bodyPr wrap="square" lIns="0" tIns="0" rIns="0" bIns="0">
            <a:spAutoFit/>
          </a:bodyPr>
          <a:lstStyle/>
          <a:p>
            <a:pPr>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sym typeface="Wingdings" panose="05000000000000000000"/>
              </a:rPr>
              <a:t> </a:t>
            </a:r>
            <a:r>
              <a:rPr kumimoji="0" lang="zh-CN" altLang="en-US" sz="2000" b="1" dirty="0">
                <a:solidFill>
                  <a:schemeClr val="tx1"/>
                </a:solidFill>
                <a:latin typeface="微软雅黑" panose="020B0503020204020204" pitchFamily="34" charset="-122"/>
                <a:ea typeface="微软雅黑" panose="020B0503020204020204" pitchFamily="34" charset="-122"/>
              </a:rPr>
              <a:t>通过该指针可以实现顺序查找</a:t>
            </a:r>
            <a:endParaRPr kumimoji="0"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82" name="TextBox 81"/>
          <p:cNvSpPr txBox="1"/>
          <p:nvPr/>
        </p:nvSpPr>
        <p:spPr>
          <a:xfrm>
            <a:off x="1774380" y="521076"/>
            <a:ext cx="1643074" cy="429895"/>
          </a:xfrm>
          <a:prstGeom prst="rect">
            <a:avLst/>
          </a:prstGeom>
          <a:noFill/>
        </p:spPr>
        <p:txBody>
          <a:bodyPr wrap="square" rtlCol="0">
            <a:spAutoFit/>
          </a:bodyPr>
          <a:lstStyle/>
          <a:p>
            <a:pPr algn="l"/>
            <a:r>
              <a:rPr lang="en-US" altLang="zh-CN" sz="2200" b="1">
                <a:latin typeface="微软雅黑" panose="020B0503020204020204" pitchFamily="34" charset="-122"/>
                <a:ea typeface="微软雅黑" panose="020B0503020204020204" pitchFamily="34" charset="-122"/>
                <a:cs typeface="Consolas" panose="020B0609020204030204" pitchFamily="49" charset="0"/>
              </a:rPr>
              <a:t>B+</a:t>
            </a:r>
            <a:r>
              <a:rPr lang="zh-CN" altLang="en-US" sz="2200" b="1">
                <a:latin typeface="微软雅黑" panose="020B0503020204020204" pitchFamily="34" charset="-122"/>
                <a:ea typeface="微软雅黑" panose="020B0503020204020204" pitchFamily="34" charset="-122"/>
                <a:cs typeface="Consolas" panose="020B0609020204030204" pitchFamily="49" charset="0"/>
              </a:rPr>
              <a:t>树查找</a:t>
            </a:r>
            <a:endParaRPr lang="zh-CN" altLang="en-US" sz="2200" b="1" dirty="0">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73" name="组合 66"/>
          <p:cNvGrpSpPr/>
          <p:nvPr/>
        </p:nvGrpSpPr>
        <p:grpSpPr>
          <a:xfrm>
            <a:off x="1820736" y="1360662"/>
            <a:ext cx="8704421" cy="4744631"/>
            <a:chOff x="215436" y="1499899"/>
            <a:chExt cx="8774705" cy="4744631"/>
          </a:xfrm>
        </p:grpSpPr>
        <p:sp>
          <p:nvSpPr>
            <p:cNvPr id="74" name="矩形 73"/>
            <p:cNvSpPr/>
            <p:nvPr/>
          </p:nvSpPr>
          <p:spPr>
            <a:xfrm>
              <a:off x="3992628" y="1658331"/>
              <a:ext cx="1008000" cy="432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31 52</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5" name="矩形 74"/>
            <p:cNvSpPr/>
            <p:nvPr/>
          </p:nvSpPr>
          <p:spPr>
            <a:xfrm>
              <a:off x="2143108" y="2804711"/>
              <a:ext cx="1285884"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15 22 31</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6" name="矩形 75"/>
            <p:cNvSpPr/>
            <p:nvPr/>
          </p:nvSpPr>
          <p:spPr>
            <a:xfrm>
              <a:off x="6000760" y="2804711"/>
              <a:ext cx="1008000"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47  52</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7" name="矩形 76"/>
            <p:cNvSpPr/>
            <p:nvPr/>
          </p:nvSpPr>
          <p:spPr>
            <a:xfrm>
              <a:off x="714348" y="4019157"/>
              <a:ext cx="1143008"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10 12 15</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8" name="矩形 77"/>
            <p:cNvSpPr/>
            <p:nvPr/>
          </p:nvSpPr>
          <p:spPr>
            <a:xfrm>
              <a:off x="2071670" y="4019157"/>
              <a:ext cx="1500198"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18 19 20 22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9" name="矩形 78"/>
            <p:cNvSpPr/>
            <p:nvPr/>
          </p:nvSpPr>
          <p:spPr>
            <a:xfrm>
              <a:off x="3786182" y="4019157"/>
              <a:ext cx="1214446"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23 30 31</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0" name="矩形 79"/>
            <p:cNvSpPr/>
            <p:nvPr/>
          </p:nvSpPr>
          <p:spPr>
            <a:xfrm>
              <a:off x="5214942" y="4019157"/>
              <a:ext cx="1214446"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33 45 47</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1" name="矩形 80"/>
            <p:cNvSpPr/>
            <p:nvPr/>
          </p:nvSpPr>
          <p:spPr>
            <a:xfrm>
              <a:off x="6643702" y="4019157"/>
              <a:ext cx="1143008" cy="432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48 50 52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83" name="直接箭头连接符 82"/>
            <p:cNvCxnSpPr>
              <a:stCxn id="77" idx="3"/>
              <a:endCxn id="78" idx="1"/>
            </p:cNvCxnSpPr>
            <p:nvPr/>
          </p:nvCxnSpPr>
          <p:spPr>
            <a:xfrm>
              <a:off x="1857356" y="4235157"/>
              <a:ext cx="21431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a:off x="3567106" y="4233471"/>
              <a:ext cx="21431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a:off x="5026028" y="4233471"/>
              <a:ext cx="21431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a:off x="6429388" y="4233471"/>
              <a:ext cx="21431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endCxn id="77" idx="0"/>
            </p:cNvCxnSpPr>
            <p:nvPr/>
          </p:nvCxnSpPr>
          <p:spPr>
            <a:xfrm rot="10800000" flipV="1">
              <a:off x="1285852" y="3161901"/>
              <a:ext cx="1071570" cy="8572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rot="16200000" flipH="1">
              <a:off x="2366609" y="3565388"/>
              <a:ext cx="900000" cy="3571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a:endCxn id="79" idx="0"/>
            </p:cNvCxnSpPr>
            <p:nvPr/>
          </p:nvCxnSpPr>
          <p:spPr>
            <a:xfrm>
              <a:off x="3143240" y="3161901"/>
              <a:ext cx="1250165" cy="8572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a:endCxn id="80" idx="0"/>
            </p:cNvCxnSpPr>
            <p:nvPr/>
          </p:nvCxnSpPr>
          <p:spPr>
            <a:xfrm rot="5400000">
              <a:off x="5625712" y="3358357"/>
              <a:ext cx="857254" cy="46434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4" name="直接箭头连接符 153"/>
            <p:cNvCxnSpPr>
              <a:endCxn id="81" idx="0"/>
            </p:cNvCxnSpPr>
            <p:nvPr/>
          </p:nvCxnSpPr>
          <p:spPr>
            <a:xfrm rot="16200000" flipH="1">
              <a:off x="6536545" y="3340496"/>
              <a:ext cx="857256" cy="50006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a:endCxn id="75" idx="0"/>
            </p:cNvCxnSpPr>
            <p:nvPr/>
          </p:nvCxnSpPr>
          <p:spPr>
            <a:xfrm rot="10800000" flipV="1">
              <a:off x="2786050" y="2018893"/>
              <a:ext cx="1500198"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a:endCxn id="76" idx="0"/>
            </p:cNvCxnSpPr>
            <p:nvPr/>
          </p:nvCxnSpPr>
          <p:spPr>
            <a:xfrm>
              <a:off x="4714876" y="2018893"/>
              <a:ext cx="1789884"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rot="5400000">
              <a:off x="663548"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8" name="TextBox 25"/>
            <p:cNvSpPr txBox="1"/>
            <p:nvPr/>
          </p:nvSpPr>
          <p:spPr>
            <a:xfrm>
              <a:off x="752121" y="4841685"/>
              <a:ext cx="319424"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r>
                <a:rPr lang="zh-CN" altLang="en-US" sz="1600" b="1" dirty="0">
                  <a:solidFill>
                    <a:schemeClr val="tx1"/>
                  </a:solidFill>
                  <a:latin typeface="微软雅黑" panose="020B0503020204020204" pitchFamily="34" charset="-122"/>
                  <a:ea typeface="微软雅黑" panose="020B0503020204020204" pitchFamily="34" charset="-122"/>
                </a:rPr>
                <a:t>张三</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cxnSp>
          <p:nvCxnSpPr>
            <p:cNvPr id="159" name="直接箭头连接符 158"/>
            <p:cNvCxnSpPr/>
            <p:nvPr/>
          </p:nvCxnSpPr>
          <p:spPr>
            <a:xfrm rot="5400000">
              <a:off x="1064043"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0" name="TextBox 27"/>
            <p:cNvSpPr txBox="1"/>
            <p:nvPr/>
          </p:nvSpPr>
          <p:spPr>
            <a:xfrm>
              <a:off x="1119515"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61" name="直接箭头连接符 160"/>
            <p:cNvCxnSpPr/>
            <p:nvPr/>
          </p:nvCxnSpPr>
          <p:spPr>
            <a:xfrm rot="5400000">
              <a:off x="1462059"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2" name="TextBox 29"/>
            <p:cNvSpPr txBox="1"/>
            <p:nvPr/>
          </p:nvSpPr>
          <p:spPr>
            <a:xfrm>
              <a:off x="1517531"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63" name="直接箭头连接符 162"/>
            <p:cNvCxnSpPr/>
            <p:nvPr/>
          </p:nvCxnSpPr>
          <p:spPr>
            <a:xfrm rot="5400000">
              <a:off x="3748525"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4" name="TextBox 31"/>
            <p:cNvSpPr txBox="1"/>
            <p:nvPr/>
          </p:nvSpPr>
          <p:spPr>
            <a:xfrm>
              <a:off x="3803997" y="4841685"/>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65" name="直接箭头连接符 164"/>
            <p:cNvCxnSpPr/>
            <p:nvPr/>
          </p:nvCxnSpPr>
          <p:spPr>
            <a:xfrm rot="5400000">
              <a:off x="4149020"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6" name="TextBox 33"/>
            <p:cNvSpPr txBox="1"/>
            <p:nvPr/>
          </p:nvSpPr>
          <p:spPr>
            <a:xfrm>
              <a:off x="4204492"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67" name="直接箭头连接符 166"/>
            <p:cNvCxnSpPr/>
            <p:nvPr/>
          </p:nvCxnSpPr>
          <p:spPr>
            <a:xfrm rot="5400000">
              <a:off x="4547036"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8" name="TextBox 35"/>
            <p:cNvSpPr txBox="1"/>
            <p:nvPr/>
          </p:nvSpPr>
          <p:spPr>
            <a:xfrm>
              <a:off x="4602508"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69" name="直接箭头连接符 168"/>
            <p:cNvCxnSpPr/>
            <p:nvPr/>
          </p:nvCxnSpPr>
          <p:spPr>
            <a:xfrm rot="5400000">
              <a:off x="5222880"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0" name="TextBox 37"/>
            <p:cNvSpPr txBox="1"/>
            <p:nvPr/>
          </p:nvSpPr>
          <p:spPr>
            <a:xfrm>
              <a:off x="5278351" y="4841685"/>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71" name="直接箭头连接符 170"/>
            <p:cNvCxnSpPr/>
            <p:nvPr/>
          </p:nvCxnSpPr>
          <p:spPr>
            <a:xfrm rot="5400000">
              <a:off x="5623375"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2" name="TextBox 39"/>
            <p:cNvSpPr txBox="1"/>
            <p:nvPr/>
          </p:nvSpPr>
          <p:spPr>
            <a:xfrm>
              <a:off x="5678846"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73" name="直接箭头连接符 172"/>
            <p:cNvCxnSpPr/>
            <p:nvPr/>
          </p:nvCxnSpPr>
          <p:spPr>
            <a:xfrm rot="5400000">
              <a:off x="6021391"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4" name="TextBox 41"/>
            <p:cNvSpPr txBox="1"/>
            <p:nvPr/>
          </p:nvSpPr>
          <p:spPr>
            <a:xfrm>
              <a:off x="6076862"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75" name="直接箭头连接符 174"/>
            <p:cNvCxnSpPr/>
            <p:nvPr/>
          </p:nvCxnSpPr>
          <p:spPr>
            <a:xfrm rot="5400000">
              <a:off x="6580202"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6" name="TextBox 43"/>
            <p:cNvSpPr txBox="1"/>
            <p:nvPr/>
          </p:nvSpPr>
          <p:spPr>
            <a:xfrm>
              <a:off x="6635673" y="4841685"/>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77" name="直接箭头连接符 176"/>
            <p:cNvCxnSpPr/>
            <p:nvPr/>
          </p:nvCxnSpPr>
          <p:spPr>
            <a:xfrm rot="5400000">
              <a:off x="6980697"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8" name="TextBox 45"/>
            <p:cNvSpPr txBox="1"/>
            <p:nvPr/>
          </p:nvSpPr>
          <p:spPr>
            <a:xfrm>
              <a:off x="7036168"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79" name="直接箭头连接符 178"/>
            <p:cNvCxnSpPr/>
            <p:nvPr/>
          </p:nvCxnSpPr>
          <p:spPr>
            <a:xfrm rot="5400000">
              <a:off x="7378713"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0" name="TextBox 47"/>
            <p:cNvSpPr txBox="1"/>
            <p:nvPr/>
          </p:nvSpPr>
          <p:spPr>
            <a:xfrm>
              <a:off x="7434184"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81" name="直接箭头连接符 180"/>
            <p:cNvCxnSpPr/>
            <p:nvPr/>
          </p:nvCxnSpPr>
          <p:spPr>
            <a:xfrm rot="5400000">
              <a:off x="2008613" y="4594033"/>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2" name="TextBox 49"/>
            <p:cNvSpPr txBox="1"/>
            <p:nvPr/>
          </p:nvSpPr>
          <p:spPr>
            <a:xfrm>
              <a:off x="2064084" y="4841685"/>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83" name="直接箭头连接符 182"/>
            <p:cNvCxnSpPr/>
            <p:nvPr/>
          </p:nvCxnSpPr>
          <p:spPr>
            <a:xfrm rot="5400000">
              <a:off x="2409108"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4" name="TextBox 51"/>
            <p:cNvSpPr txBox="1"/>
            <p:nvPr/>
          </p:nvSpPr>
          <p:spPr>
            <a:xfrm>
              <a:off x="2464579"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85" name="直接箭头连接符 184"/>
            <p:cNvCxnSpPr/>
            <p:nvPr/>
          </p:nvCxnSpPr>
          <p:spPr>
            <a:xfrm rot="5400000">
              <a:off x="2807124"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6" name="TextBox 53"/>
            <p:cNvSpPr txBox="1"/>
            <p:nvPr/>
          </p:nvSpPr>
          <p:spPr>
            <a:xfrm>
              <a:off x="2862595"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cxnSp>
          <p:nvCxnSpPr>
            <p:cNvPr id="187" name="直接箭头连接符 186"/>
            <p:cNvCxnSpPr/>
            <p:nvPr/>
          </p:nvCxnSpPr>
          <p:spPr>
            <a:xfrm rot="5400000">
              <a:off x="3189271" y="4593239"/>
              <a:ext cx="42862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8" name="TextBox 55"/>
            <p:cNvSpPr txBox="1"/>
            <p:nvPr/>
          </p:nvSpPr>
          <p:spPr>
            <a:xfrm>
              <a:off x="3244742" y="4840891"/>
              <a:ext cx="352526" cy="720000"/>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lIns="36000" tIns="0" rIns="36000" bIns="0" rtlCol="0">
              <a:spAutoFit/>
            </a:bodyPr>
            <a:lstStyle/>
            <a:p>
              <a:endParaRPr lang="zh-CN" altLang="en-US" sz="1800" b="1" dirty="0">
                <a:solidFill>
                  <a:srgbClr val="3333FF"/>
                </a:solidFill>
                <a:latin typeface="楷体" panose="02010609060101010101" pitchFamily="49" charset="-122"/>
                <a:ea typeface="楷体" panose="02010609060101010101" pitchFamily="49" charset="-122"/>
              </a:endParaRPr>
            </a:p>
          </p:txBody>
        </p:sp>
        <p:sp>
          <p:nvSpPr>
            <p:cNvPr id="189" name="Line 6"/>
            <p:cNvSpPr>
              <a:spLocks noChangeShapeType="1"/>
            </p:cNvSpPr>
            <p:nvPr/>
          </p:nvSpPr>
          <p:spPr bwMode="auto">
            <a:xfrm flipH="1" flipV="1">
              <a:off x="947728" y="5572140"/>
              <a:ext cx="0" cy="288925"/>
            </a:xfrm>
            <a:prstGeom prst="line">
              <a:avLst/>
            </a:prstGeom>
            <a:ln>
              <a:tailEnd type="triangle" w="med" len="med"/>
            </a:ln>
          </p:spPr>
          <p:style>
            <a:lnRef idx="2">
              <a:schemeClr val="accent5"/>
            </a:lnRef>
            <a:fillRef idx="0">
              <a:schemeClr val="accent5"/>
            </a:fillRef>
            <a:effectRef idx="1">
              <a:schemeClr val="accent5"/>
            </a:effectRef>
            <a:fontRef idx="minor">
              <a:schemeClr val="tx1"/>
            </a:fontRef>
          </p:style>
          <p:txBody>
            <a:bodyPr anchor="ctr">
              <a:spAutoFit/>
            </a:bodyPr>
            <a:lstStyle/>
            <a:p>
              <a:endParaRPr lang="zh-CN" altLang="en-US"/>
            </a:p>
          </p:txBody>
        </p:sp>
        <p:sp>
          <p:nvSpPr>
            <p:cNvPr id="190" name="Text Box 7"/>
            <p:cNvSpPr txBox="1">
              <a:spLocks noChangeArrowheads="1"/>
            </p:cNvSpPr>
            <p:nvPr/>
          </p:nvSpPr>
          <p:spPr bwMode="auto">
            <a:xfrm>
              <a:off x="477828" y="5845750"/>
              <a:ext cx="2665412" cy="398780"/>
            </a:xfrm>
            <a:prstGeom prst="rect">
              <a:avLst/>
            </a:prstGeom>
            <a:noFill/>
            <a:ln w="9525">
              <a:noFill/>
              <a:miter lim="800000"/>
            </a:ln>
          </p:spPr>
          <p:txBody>
            <a:bodyPr>
              <a:spAutoFit/>
            </a:bodyPr>
            <a:lstStyle/>
            <a:p>
              <a:pPr algn="l">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关键字指向的元素。</a:t>
              </a:r>
              <a:endParaRPr kumimoji="0" lang="zh-CN" altLang="en-US" sz="2000" b="1" dirty="0">
                <a:solidFill>
                  <a:schemeClr val="tx1"/>
                </a:solidFill>
                <a:latin typeface="微软雅黑" panose="020B0503020204020204" pitchFamily="34" charset="-122"/>
                <a:ea typeface="微软雅黑" panose="020B0503020204020204" pitchFamily="34" charset="-122"/>
              </a:endParaRPr>
            </a:p>
          </p:txBody>
        </p:sp>
        <p:grpSp>
          <p:nvGrpSpPr>
            <p:cNvPr id="191" name="组合 59"/>
            <p:cNvGrpSpPr/>
            <p:nvPr/>
          </p:nvGrpSpPr>
          <p:grpSpPr>
            <a:xfrm>
              <a:off x="1643042" y="1499899"/>
              <a:ext cx="6154803" cy="2001109"/>
              <a:chOff x="1857356" y="-1023301"/>
              <a:chExt cx="6154803" cy="2001109"/>
            </a:xfrm>
          </p:grpSpPr>
          <p:sp>
            <p:nvSpPr>
              <p:cNvPr id="198" name="矩形 197"/>
              <p:cNvSpPr/>
              <p:nvPr/>
            </p:nvSpPr>
            <p:spPr>
              <a:xfrm>
                <a:off x="1857356" y="-1023301"/>
                <a:ext cx="5715040" cy="2001109"/>
              </a:xfrm>
              <a:prstGeom prst="rect">
                <a:avLst/>
              </a:prstGeom>
              <a:solidFill>
                <a:schemeClr val="accent1">
                  <a:alpha val="0"/>
                </a:schemeClr>
              </a:solidFill>
              <a:ln>
                <a:solidFill>
                  <a:srgbClr val="FF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cs typeface="Consolas" panose="020B0609020204030204" pitchFamily="49" charset="0"/>
                </a:endParaRPr>
              </a:p>
            </p:txBody>
          </p:sp>
          <p:sp>
            <p:nvSpPr>
              <p:cNvPr id="199" name="Text Box 9"/>
              <p:cNvSpPr txBox="1">
                <a:spLocks noChangeArrowheads="1"/>
              </p:cNvSpPr>
              <p:nvPr/>
            </p:nvSpPr>
            <p:spPr bwMode="auto">
              <a:xfrm>
                <a:off x="7643834" y="-808712"/>
                <a:ext cx="368325" cy="1476375"/>
              </a:xfrm>
              <a:prstGeom prst="rect">
                <a:avLst/>
              </a:prstGeom>
              <a:noFill/>
              <a:ln w="9525">
                <a:noFill/>
                <a:miter lim="800000"/>
              </a:ln>
            </p:spPr>
            <p:txBody>
              <a:bodyPr wrap="square">
                <a:spAutoFit/>
              </a:bodyPr>
              <a:lstStyle/>
              <a:p>
                <a:pPr algn="l">
                  <a:lnSpc>
                    <a:spcPts val="1800"/>
                  </a:lnSpc>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索</a:t>
                </a:r>
                <a:endParaRPr kumimoji="0" lang="en-US" altLang="zh-CN" sz="2000" b="1" dirty="0">
                  <a:solidFill>
                    <a:schemeClr val="tx1"/>
                  </a:solidFill>
                  <a:latin typeface="微软雅黑" panose="020B0503020204020204" pitchFamily="34" charset="-122"/>
                  <a:ea typeface="微软雅黑" panose="020B0503020204020204" pitchFamily="34" charset="-122"/>
                </a:endParaRPr>
              </a:p>
              <a:p>
                <a:pPr algn="l">
                  <a:lnSpc>
                    <a:spcPts val="1800"/>
                  </a:lnSpc>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引</a:t>
                </a:r>
                <a:endParaRPr kumimoji="0" lang="en-US" altLang="zh-CN" sz="2000" b="1" dirty="0">
                  <a:solidFill>
                    <a:schemeClr val="tx1"/>
                  </a:solidFill>
                  <a:latin typeface="微软雅黑" panose="020B0503020204020204" pitchFamily="34" charset="-122"/>
                  <a:ea typeface="微软雅黑" panose="020B0503020204020204" pitchFamily="34" charset="-122"/>
                </a:endParaRPr>
              </a:p>
              <a:p>
                <a:pPr algn="l">
                  <a:lnSpc>
                    <a:spcPts val="1800"/>
                  </a:lnSpc>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部</a:t>
                </a:r>
                <a:endParaRPr kumimoji="0" lang="en-US" altLang="zh-CN" sz="2000" b="1" dirty="0">
                  <a:solidFill>
                    <a:schemeClr val="tx1"/>
                  </a:solidFill>
                  <a:latin typeface="微软雅黑" panose="020B0503020204020204" pitchFamily="34" charset="-122"/>
                  <a:ea typeface="微软雅黑" panose="020B0503020204020204" pitchFamily="34" charset="-122"/>
                </a:endParaRPr>
              </a:p>
              <a:p>
                <a:pPr algn="l">
                  <a:lnSpc>
                    <a:spcPts val="1800"/>
                  </a:lnSpc>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rPr>
                  <a:t>分</a:t>
                </a:r>
                <a:endParaRPr kumimoji="0" lang="zh-CN" altLang="en-US" sz="2000" b="1" dirty="0">
                  <a:solidFill>
                    <a:schemeClr val="tx1"/>
                  </a:solidFill>
                  <a:latin typeface="微软雅黑" panose="020B0503020204020204" pitchFamily="34" charset="-122"/>
                  <a:ea typeface="微软雅黑" panose="020B0503020204020204" pitchFamily="34" charset="-122"/>
                </a:endParaRPr>
              </a:p>
            </p:txBody>
          </p:sp>
        </p:grpSp>
        <p:cxnSp>
          <p:nvCxnSpPr>
            <p:cNvPr id="192" name="直接箭头连接符 191"/>
            <p:cNvCxnSpPr/>
            <p:nvPr/>
          </p:nvCxnSpPr>
          <p:spPr>
            <a:xfrm rot="5400000">
              <a:off x="5108628" y="1749364"/>
              <a:ext cx="0" cy="216000"/>
            </a:xfrm>
            <a:prstGeom prst="straightConnector1">
              <a:avLst/>
            </a:prstGeom>
            <a:ln w="28575">
              <a:solidFill>
                <a:srgbClr val="9900FF"/>
              </a:solidFill>
              <a:tailEnd type="arrow"/>
            </a:ln>
          </p:spPr>
          <p:style>
            <a:lnRef idx="1">
              <a:schemeClr val="accent1"/>
            </a:lnRef>
            <a:fillRef idx="0">
              <a:schemeClr val="accent1"/>
            </a:fillRef>
            <a:effectRef idx="0">
              <a:schemeClr val="accent1"/>
            </a:effectRef>
            <a:fontRef idx="minor">
              <a:schemeClr val="tx1"/>
            </a:fontRef>
          </p:style>
        </p:cxnSp>
        <p:sp>
          <p:nvSpPr>
            <p:cNvPr id="193" name="TextBox 64"/>
            <p:cNvSpPr txBox="1"/>
            <p:nvPr/>
          </p:nvSpPr>
          <p:spPr>
            <a:xfrm>
              <a:off x="5214942" y="1643050"/>
              <a:ext cx="1071570" cy="368300"/>
            </a:xfrm>
            <a:prstGeom prst="rect">
              <a:avLst/>
            </a:prstGeom>
            <a:noFill/>
          </p:spPr>
          <p:txBody>
            <a:bodyPr wrap="square" rtlCol="0">
              <a:spAutoFit/>
            </a:bodyPr>
            <a:lstStyle/>
            <a:p>
              <a:pPr algn="l"/>
              <a:r>
                <a:rPr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根结点</a:t>
              </a:r>
              <a:endParaRPr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94" name="直接箭头连接符 193"/>
            <p:cNvCxnSpPr/>
            <p:nvPr/>
          </p:nvCxnSpPr>
          <p:spPr>
            <a:xfrm>
              <a:off x="323540" y="4157271"/>
              <a:ext cx="396000" cy="1588"/>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95" name="TextBox 68"/>
            <p:cNvSpPr txBox="1"/>
            <p:nvPr/>
          </p:nvSpPr>
          <p:spPr>
            <a:xfrm>
              <a:off x="215436" y="3690485"/>
              <a:ext cx="576119" cy="368300"/>
            </a:xfrm>
            <a:prstGeom prst="rect">
              <a:avLst/>
            </a:prstGeom>
            <a:noFill/>
          </p:spPr>
          <p:txBody>
            <a:bodyPr wrap="square" rtlCol="0">
              <a:spAutoFit/>
            </a:bodyPr>
            <a:lstStyle/>
            <a:p>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sqt</a:t>
              </a:r>
              <a:endPar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96" name="TextBox 71"/>
            <p:cNvSpPr txBox="1"/>
            <p:nvPr/>
          </p:nvSpPr>
          <p:spPr>
            <a:xfrm>
              <a:off x="8001024" y="3665339"/>
              <a:ext cx="989117" cy="1198880"/>
            </a:xfrm>
            <a:prstGeom prst="rect">
              <a:avLst/>
            </a:prstGeom>
            <a:noFill/>
          </p:spPr>
          <p:txBody>
            <a:bodyPr wrap="square" rtlCol="0">
              <a:spAutoFit/>
            </a:bodyPr>
            <a:lstStyle/>
            <a:p>
              <a:r>
                <a:rPr kumimoji="0" lang="zh-CN" altLang="en-US" sz="1800" b="1" dirty="0">
                  <a:solidFill>
                    <a:srgbClr val="FF00FF"/>
                  </a:solidFill>
                  <a:latin typeface="微软雅黑" panose="020B0503020204020204" pitchFamily="34" charset="-122"/>
                  <a:ea typeface="微软雅黑" panose="020B0503020204020204" pitchFamily="34" charset="-122"/>
                  <a:cs typeface="Times New Roman" panose="02020603050405020304" pitchFamily="18" charset="0"/>
                </a:rPr>
                <a:t>叶子结点层：</a:t>
              </a:r>
              <a:r>
                <a:rPr lang="zh-CN" altLang="en-US" sz="1800" b="1" dirty="0">
                  <a:solidFill>
                    <a:schemeClr val="tx1"/>
                  </a:solidFill>
                  <a:latin typeface="微软雅黑" panose="020B0503020204020204" pitchFamily="34" charset="-122"/>
                  <a:ea typeface="微软雅黑" panose="020B0503020204020204" pitchFamily="34" charset="-122"/>
                </a:rPr>
                <a:t>全部的关键字</a:t>
              </a:r>
              <a:endParaRPr lang="zh-CN" altLang="en-US" sz="1800" b="1" dirty="0">
                <a:solidFill>
                  <a:schemeClr val="tx1"/>
                </a:solidFill>
                <a:latin typeface="微软雅黑" panose="020B0503020204020204" pitchFamily="34" charset="-122"/>
                <a:ea typeface="微软雅黑" panose="020B0503020204020204" pitchFamily="34" charset="-122"/>
              </a:endParaRPr>
            </a:p>
          </p:txBody>
        </p:sp>
        <p:sp>
          <p:nvSpPr>
            <p:cNvPr id="197" name="右大括号 196"/>
            <p:cNvSpPr/>
            <p:nvPr/>
          </p:nvSpPr>
          <p:spPr>
            <a:xfrm>
              <a:off x="7786710" y="3879653"/>
              <a:ext cx="296735" cy="714380"/>
            </a:xfrm>
            <a:prstGeom prst="rightBrace">
              <a:avLst/>
            </a:prstGeom>
            <a:ln w="28575">
              <a:solidFill>
                <a:srgbClr val="FF00FF"/>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3392" y="1249596"/>
            <a:ext cx="3712496" cy="521970"/>
          </a:xfrm>
          <a:prstGeom prst="rect">
            <a:avLst/>
          </a:prstGeom>
          <a:noFill/>
        </p:spPr>
        <p:txBody>
          <a:bodyPr wrap="square" rtlCol="0">
            <a:spAutoFit/>
          </a:bodyPr>
          <a:lstStyle/>
          <a:p>
            <a:pPr algn="l"/>
            <a:r>
              <a:rPr lang="en-US" altLang="zh-CN" sz="2800" b="1"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树插入和删除操作</a:t>
            </a:r>
            <a:endParaRPr lang="zh-CN" altLang="en-US" sz="2800" b="1" dirty="0">
              <a:latin typeface="微软雅黑" panose="020B0503020204020204" pitchFamily="34" charset="-122"/>
              <a:ea typeface="微软雅黑" panose="020B0503020204020204" pitchFamily="34" charset="-122"/>
            </a:endParaRPr>
          </a:p>
        </p:txBody>
      </p:sp>
      <p:pic>
        <p:nvPicPr>
          <p:cNvPr id="7" name="图片 6" descr="乐高玩具&#10;&#10;低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65377" y="2969568"/>
            <a:ext cx="4626623" cy="3888432"/>
          </a:xfrm>
          <a:prstGeom prst="rect">
            <a:avLst/>
          </a:prstGeom>
        </p:spPr>
      </p:pic>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4184" y="1651038"/>
            <a:ext cx="6858000" cy="5284625"/>
          </a:xfrm>
          <a:prstGeom prst="rect">
            <a:avLst/>
          </a:prstGeom>
        </p:spPr>
      </p:pic>
      <p:sp>
        <p:nvSpPr>
          <p:cNvPr id="8" name="文本框 7"/>
          <p:cNvSpPr txBox="1"/>
          <p:nvPr/>
        </p:nvSpPr>
        <p:spPr>
          <a:xfrm>
            <a:off x="3630488" y="3987061"/>
            <a:ext cx="2736304" cy="953135"/>
          </a:xfrm>
          <a:prstGeom prst="rect">
            <a:avLst/>
          </a:prstGeom>
          <a:noFill/>
        </p:spPr>
        <p:txBody>
          <a:bodyPr wrap="square" rtlCol="0">
            <a:spAutoFit/>
          </a:bodyPr>
          <a:lstStyle/>
          <a:p>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树和</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树类似</a:t>
            </a:r>
            <a:endPar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767408" y="982519"/>
            <a:ext cx="1000100" cy="785817"/>
            <a:chOff x="5703182" y="3835411"/>
            <a:chExt cx="1238250" cy="1236663"/>
          </a:xfrm>
        </p:grpSpPr>
        <p:grpSp>
          <p:nvGrpSpPr>
            <p:cNvPr id="3" name="Group 19"/>
            <p:cNvGrpSpPr/>
            <p:nvPr/>
          </p:nvGrpSpPr>
          <p:grpSpPr bwMode="auto">
            <a:xfrm>
              <a:off x="5703182" y="3835411"/>
              <a:ext cx="1238250" cy="1236663"/>
              <a:chOff x="810" y="845"/>
              <a:chExt cx="827" cy="826"/>
            </a:xfrm>
          </p:grpSpPr>
          <p:sp>
            <p:nvSpPr>
              <p:cNvPr id="7" name="Oval 20"/>
              <p:cNvSpPr>
                <a:spLocks noChangeArrowheads="1"/>
              </p:cNvSpPr>
              <p:nvPr/>
            </p:nvSpPr>
            <p:spPr bwMode="gray">
              <a:xfrm>
                <a:off x="810" y="845"/>
                <a:ext cx="827" cy="826"/>
              </a:xfrm>
              <a:prstGeom prst="ellipse">
                <a:avLst/>
              </a:prstGeom>
              <a:solidFill>
                <a:srgbClr val="F8F8F8"/>
              </a:solidFill>
              <a:ln w="38100">
                <a:solidFill>
                  <a:srgbClr val="F19903"/>
                </a:solidFill>
                <a:round/>
              </a:ln>
            </p:spPr>
            <p:txBody>
              <a:bodyPr wrap="none" anchor="ctr"/>
              <a:lstStyle/>
              <a:p>
                <a:endParaRPr lang="zh-CN" altLang="zh-CN">
                  <a:latin typeface="Calibri" panose="020F0502020204030204" charset="0"/>
                  <a:cs typeface="Arial" panose="020B0604020202020204" pitchFamily="34" charset="0"/>
                </a:endParaRPr>
              </a:p>
            </p:txBody>
          </p:sp>
          <p:sp>
            <p:nvSpPr>
              <p:cNvPr id="8" name="Oval 21"/>
              <p:cNvSpPr>
                <a:spLocks noChangeArrowheads="1"/>
              </p:cNvSpPr>
              <p:nvPr/>
            </p:nvSpPr>
            <p:spPr bwMode="gray">
              <a:xfrm>
                <a:off x="836" y="879"/>
                <a:ext cx="758" cy="758"/>
              </a:xfrm>
              <a:prstGeom prst="ellipse">
                <a:avLst/>
              </a:prstGeom>
              <a:noFill/>
              <a:ln w="38100">
                <a:solidFill>
                  <a:srgbClr val="F19903"/>
                </a:solidFill>
                <a:round/>
              </a:ln>
            </p:spPr>
            <p:txBody>
              <a:bodyPr wrap="none" anchor="ctr"/>
              <a:lstStyle/>
              <a:p>
                <a:endParaRPr lang="zh-CN" altLang="zh-CN">
                  <a:latin typeface="Calibri" panose="020F0502020204030204" charset="0"/>
                  <a:cs typeface="Arial" panose="020B0604020202020204" pitchFamily="34" charset="0"/>
                </a:endParaRPr>
              </a:p>
            </p:txBody>
          </p:sp>
          <p:sp>
            <p:nvSpPr>
              <p:cNvPr id="9" name="Oval 22"/>
              <p:cNvSpPr>
                <a:spLocks noChangeArrowheads="1"/>
              </p:cNvSpPr>
              <p:nvPr/>
            </p:nvSpPr>
            <p:spPr bwMode="gray">
              <a:xfrm>
                <a:off x="878" y="915"/>
                <a:ext cx="690" cy="690"/>
              </a:xfrm>
              <a:prstGeom prst="ellipse">
                <a:avLst/>
              </a:prstGeom>
              <a:noFill/>
              <a:ln w="38100">
                <a:solidFill>
                  <a:srgbClr val="F19903"/>
                </a:solidFill>
                <a:round/>
              </a:ln>
            </p:spPr>
            <p:txBody>
              <a:bodyPr wrap="none" anchor="ctr"/>
              <a:lstStyle/>
              <a:p>
                <a:endParaRPr lang="zh-CN" altLang="zh-CN">
                  <a:latin typeface="Calibri" panose="020F0502020204030204" charset="0"/>
                  <a:cs typeface="Arial" panose="020B0604020202020204" pitchFamily="34" charset="0"/>
                </a:endParaRPr>
              </a:p>
            </p:txBody>
          </p:sp>
        </p:grpSp>
        <p:sp>
          <p:nvSpPr>
            <p:cNvPr id="6" name="Text Box 23"/>
            <p:cNvSpPr txBox="1">
              <a:spLocks noChangeArrowheads="1"/>
            </p:cNvSpPr>
            <p:nvPr/>
          </p:nvSpPr>
          <p:spPr bwMode="gray">
            <a:xfrm>
              <a:off x="5767676" y="4154859"/>
              <a:ext cx="1082674" cy="627572"/>
            </a:xfrm>
            <a:prstGeom prst="rect">
              <a:avLst/>
            </a:prstGeom>
            <a:noFill/>
            <a:ln w="9525" algn="ctr">
              <a:noFill/>
              <a:miter lim="800000"/>
            </a:ln>
          </p:spPr>
          <p:txBody>
            <a:bodyPr>
              <a:spAutoFit/>
            </a:bodyPr>
            <a:lstStyle/>
            <a:p>
              <a:pPr algn="ctr">
                <a:spcBef>
                  <a:spcPct val="50000"/>
                </a:spcBef>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示例</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10" name="TextBox 9"/>
          <p:cNvSpPr txBox="1"/>
          <p:nvPr/>
        </p:nvSpPr>
        <p:spPr>
          <a:xfrm>
            <a:off x="2279576" y="2139583"/>
            <a:ext cx="8932459" cy="2154555"/>
          </a:xfrm>
          <a:prstGeom prst="rect">
            <a:avLst/>
          </a:prstGeom>
          <a:ln>
            <a:solidFill>
              <a:srgbClr val="F19903"/>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algn="l">
              <a:lnSpc>
                <a:spcPct val="150000"/>
              </a:lnSpc>
            </a:pPr>
            <a:r>
              <a:rPr lang="zh-CN"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由一组关键字</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a:t>
            </a:r>
            <a:r>
              <a:rPr lang="zh-CN"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12</a:t>
            </a:r>
            <a:r>
              <a:rPr lang="zh-CN"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45</a:t>
            </a:r>
            <a:r>
              <a:rPr lang="zh-CN"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36</a:t>
            </a:r>
            <a:r>
              <a:rPr lang="zh-CN"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构成的不同二叉排序树有</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棵。</a:t>
            </a:r>
            <a:endParaRPr lang="zh-CN"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A.1		B. 10		C. 14		D.</a:t>
            </a:r>
            <a:r>
              <a:rPr lang="zh-CN"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无法确定</a:t>
            </a:r>
            <a:endPar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00744" y="1963911"/>
            <a:ext cx="3429000" cy="3429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cstate="print"/>
          <a:srcRect/>
          <a:stretch>
            <a:fillRect/>
          </a:stretch>
        </p:blipFill>
        <p:spPr bwMode="auto">
          <a:xfrm>
            <a:off x="6744072" y="988183"/>
            <a:ext cx="985835" cy="568609"/>
          </a:xfrm>
          <a:prstGeom prst="rect">
            <a:avLst/>
          </a:prstGeom>
          <a:noFill/>
          <a:ln w="9525">
            <a:noFill/>
            <a:miter lim="800000"/>
            <a:headEnd/>
            <a:tailEnd/>
          </a:ln>
        </p:spPr>
      </p:pic>
      <p:sp>
        <p:nvSpPr>
          <p:cNvPr id="4" name="TextBox 3"/>
          <p:cNvSpPr txBox="1"/>
          <p:nvPr/>
        </p:nvSpPr>
        <p:spPr>
          <a:xfrm>
            <a:off x="767408" y="1012666"/>
            <a:ext cx="8257550" cy="460375"/>
          </a:xfrm>
          <a:prstGeom prst="rect">
            <a:avLst/>
          </a:prstGeom>
          <a:noFill/>
        </p:spPr>
        <p:txBody>
          <a:bodyPr wrap="square" rtlCol="0">
            <a:spAutoFit/>
          </a:bodyPr>
          <a:lstStyle/>
          <a:p>
            <a:pPr algn="l"/>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个不同关键字</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构成的不同的二叉排序树</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有</a:t>
            </a:r>
            <a:r>
              <a:rPr lang="zh-CN" altLang="en-US" sz="24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棵。</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54"/>
          <p:cNvGrpSpPr/>
          <p:nvPr/>
        </p:nvGrpSpPr>
        <p:grpSpPr>
          <a:xfrm>
            <a:off x="1111340" y="2483606"/>
            <a:ext cx="7360924" cy="2324826"/>
            <a:chOff x="639538" y="2143116"/>
            <a:chExt cx="7360924" cy="2324826"/>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grpSpPr>
        <p:sp>
          <p:nvSpPr>
            <p:cNvPr id="6" name="椭圆 5"/>
            <p:cNvSpPr/>
            <p:nvPr/>
          </p:nvSpPr>
          <p:spPr>
            <a:xfrm>
              <a:off x="639538" y="4071942"/>
              <a:ext cx="360000" cy="39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椭圆 6"/>
            <p:cNvSpPr/>
            <p:nvPr/>
          </p:nvSpPr>
          <p:spPr>
            <a:xfrm>
              <a:off x="925290" y="3214686"/>
              <a:ext cx="360000" cy="39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椭圆 7"/>
            <p:cNvSpPr/>
            <p:nvPr/>
          </p:nvSpPr>
          <p:spPr>
            <a:xfrm>
              <a:off x="1211042" y="2428868"/>
              <a:ext cx="360000" cy="39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0" name="直接连接符 9"/>
            <p:cNvCxnSpPr>
              <a:stCxn id="8" idx="3"/>
              <a:endCxn id="7" idx="0"/>
            </p:cNvCxnSpPr>
            <p:nvPr/>
          </p:nvCxnSpPr>
          <p:spPr>
            <a:xfrm rot="5400000">
              <a:off x="960622" y="2911544"/>
              <a:ext cx="447811" cy="158473"/>
            </a:xfrm>
            <a:prstGeom prst="line">
              <a:avLst/>
            </a:prstGeom>
            <a:grpFill/>
            <a:ln w="19050">
              <a:solidFill>
                <a:srgbClr val="F19903"/>
              </a:solidFill>
              <a:tailEnd type="none"/>
            </a:ln>
          </p:spPr>
          <p:style>
            <a:lnRef idx="2">
              <a:schemeClr val="dk1"/>
            </a:lnRef>
            <a:fillRef idx="0">
              <a:schemeClr val="dk1"/>
            </a:fillRef>
            <a:effectRef idx="1">
              <a:schemeClr val="dk1"/>
            </a:effectRef>
            <a:fontRef idx="minor">
              <a:schemeClr val="tx1"/>
            </a:fontRef>
          </p:style>
        </p:cxnSp>
        <p:cxnSp>
          <p:nvCxnSpPr>
            <p:cNvPr id="12" name="直接连接符 11"/>
            <p:cNvCxnSpPr>
              <a:stCxn id="7" idx="3"/>
              <a:endCxn id="6" idx="0"/>
            </p:cNvCxnSpPr>
            <p:nvPr/>
          </p:nvCxnSpPr>
          <p:spPr>
            <a:xfrm rot="5400000">
              <a:off x="639151" y="3733081"/>
              <a:ext cx="519249" cy="158473"/>
            </a:xfrm>
            <a:prstGeom prst="line">
              <a:avLst/>
            </a:prstGeom>
            <a:grpFill/>
            <a:ln w="19050">
              <a:solidFill>
                <a:srgbClr val="F19903"/>
              </a:solidFill>
              <a:tailEnd type="none"/>
            </a:ln>
          </p:spPr>
          <p:style>
            <a:lnRef idx="2">
              <a:schemeClr val="dk1"/>
            </a:lnRef>
            <a:fillRef idx="0">
              <a:schemeClr val="dk1"/>
            </a:fillRef>
            <a:effectRef idx="1">
              <a:schemeClr val="dk1"/>
            </a:effectRef>
            <a:fontRef idx="minor">
              <a:schemeClr val="tx1"/>
            </a:fontRef>
          </p:style>
        </p:cxnSp>
        <p:sp>
          <p:nvSpPr>
            <p:cNvPr id="13" name="椭圆 12"/>
            <p:cNvSpPr/>
            <p:nvPr/>
          </p:nvSpPr>
          <p:spPr>
            <a:xfrm>
              <a:off x="2857488" y="3286124"/>
              <a:ext cx="360000" cy="39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椭圆 13"/>
            <p:cNvSpPr/>
            <p:nvPr/>
          </p:nvSpPr>
          <p:spPr>
            <a:xfrm>
              <a:off x="2143108" y="3286124"/>
              <a:ext cx="360000" cy="39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 name="椭圆 14"/>
            <p:cNvSpPr/>
            <p:nvPr/>
          </p:nvSpPr>
          <p:spPr>
            <a:xfrm>
              <a:off x="2496926" y="2500306"/>
              <a:ext cx="360000" cy="39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6" name="直接连接符 15"/>
            <p:cNvCxnSpPr>
              <a:stCxn id="15" idx="3"/>
              <a:endCxn id="14" idx="0"/>
            </p:cNvCxnSpPr>
            <p:nvPr/>
          </p:nvCxnSpPr>
          <p:spPr>
            <a:xfrm rot="5400000">
              <a:off x="2212473" y="2948949"/>
              <a:ext cx="447811" cy="226539"/>
            </a:xfrm>
            <a:prstGeom prst="line">
              <a:avLst/>
            </a:prstGeom>
            <a:grpFill/>
            <a:ln w="19050">
              <a:solidFill>
                <a:srgbClr val="F19903"/>
              </a:solidFill>
              <a:tailEnd type="none"/>
            </a:ln>
          </p:spPr>
          <p:style>
            <a:lnRef idx="2">
              <a:schemeClr val="dk1"/>
            </a:lnRef>
            <a:fillRef idx="0">
              <a:schemeClr val="dk1"/>
            </a:fillRef>
            <a:effectRef idx="1">
              <a:schemeClr val="dk1"/>
            </a:effectRef>
            <a:fontRef idx="minor">
              <a:schemeClr val="tx1"/>
            </a:fontRef>
          </p:style>
        </p:cxnSp>
        <p:cxnSp>
          <p:nvCxnSpPr>
            <p:cNvPr id="19" name="直接连接符 18"/>
            <p:cNvCxnSpPr>
              <a:stCxn id="15" idx="5"/>
              <a:endCxn id="13" idx="0"/>
            </p:cNvCxnSpPr>
            <p:nvPr/>
          </p:nvCxnSpPr>
          <p:spPr>
            <a:xfrm rot="16200000" flipH="1">
              <a:off x="2696941" y="2945576"/>
              <a:ext cx="447811" cy="233283"/>
            </a:xfrm>
            <a:prstGeom prst="line">
              <a:avLst/>
            </a:prstGeom>
            <a:grpFill/>
            <a:ln w="19050">
              <a:solidFill>
                <a:srgbClr val="F19903"/>
              </a:solidFill>
              <a:tailEnd type="none"/>
            </a:ln>
          </p:spPr>
          <p:style>
            <a:lnRef idx="2">
              <a:schemeClr val="dk1"/>
            </a:lnRef>
            <a:fillRef idx="0">
              <a:schemeClr val="dk1"/>
            </a:fillRef>
            <a:effectRef idx="1">
              <a:schemeClr val="dk1"/>
            </a:effectRef>
            <a:fontRef idx="minor">
              <a:schemeClr val="tx1"/>
            </a:fontRef>
          </p:style>
        </p:cxnSp>
        <p:sp>
          <p:nvSpPr>
            <p:cNvPr id="20" name="椭圆 19"/>
            <p:cNvSpPr/>
            <p:nvPr/>
          </p:nvSpPr>
          <p:spPr>
            <a:xfrm>
              <a:off x="4143372" y="3857628"/>
              <a:ext cx="360000" cy="39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1" name="椭圆 20"/>
            <p:cNvSpPr/>
            <p:nvPr/>
          </p:nvSpPr>
          <p:spPr>
            <a:xfrm>
              <a:off x="3643306" y="3175314"/>
              <a:ext cx="360000" cy="39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2" name="椭圆 21"/>
            <p:cNvSpPr/>
            <p:nvPr/>
          </p:nvSpPr>
          <p:spPr>
            <a:xfrm>
              <a:off x="3997124" y="2357430"/>
              <a:ext cx="360000" cy="39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6" name="直接连接符 25"/>
            <p:cNvCxnSpPr>
              <a:stCxn id="22" idx="3"/>
              <a:endCxn id="21" idx="0"/>
            </p:cNvCxnSpPr>
            <p:nvPr/>
          </p:nvCxnSpPr>
          <p:spPr>
            <a:xfrm rot="5400000">
              <a:off x="3696638" y="2822106"/>
              <a:ext cx="479877" cy="226539"/>
            </a:xfrm>
            <a:prstGeom prst="line">
              <a:avLst/>
            </a:prstGeom>
            <a:grpFill/>
            <a:ln w="19050">
              <a:solidFill>
                <a:srgbClr val="F19903"/>
              </a:solidFill>
              <a:tailEnd type="none"/>
            </a:ln>
          </p:spPr>
          <p:style>
            <a:lnRef idx="2">
              <a:schemeClr val="dk1"/>
            </a:lnRef>
            <a:fillRef idx="0">
              <a:schemeClr val="dk1"/>
            </a:fillRef>
            <a:effectRef idx="1">
              <a:schemeClr val="dk1"/>
            </a:effectRef>
            <a:fontRef idx="minor">
              <a:schemeClr val="tx1"/>
            </a:fontRef>
          </p:style>
        </p:cxnSp>
        <p:cxnSp>
          <p:nvCxnSpPr>
            <p:cNvPr id="28" name="直接连接符 27"/>
            <p:cNvCxnSpPr>
              <a:stCxn id="21" idx="5"/>
              <a:endCxn id="20" idx="1"/>
            </p:cNvCxnSpPr>
            <p:nvPr/>
          </p:nvCxnSpPr>
          <p:spPr>
            <a:xfrm rot="16200000" flipH="1">
              <a:off x="3872189" y="3591717"/>
              <a:ext cx="402300" cy="245508"/>
            </a:xfrm>
            <a:prstGeom prst="line">
              <a:avLst/>
            </a:prstGeom>
            <a:grpFill/>
            <a:ln w="19050">
              <a:solidFill>
                <a:srgbClr val="F19903"/>
              </a:solidFill>
              <a:tailEnd type="none"/>
            </a:ln>
          </p:spPr>
          <p:style>
            <a:lnRef idx="2">
              <a:schemeClr val="dk1"/>
            </a:lnRef>
            <a:fillRef idx="0">
              <a:schemeClr val="dk1"/>
            </a:fillRef>
            <a:effectRef idx="1">
              <a:schemeClr val="dk1"/>
            </a:effectRef>
            <a:fontRef idx="minor">
              <a:schemeClr val="tx1"/>
            </a:fontRef>
          </p:style>
        </p:cxnSp>
        <p:sp>
          <p:nvSpPr>
            <p:cNvPr id="29" name="椭圆 28"/>
            <p:cNvSpPr/>
            <p:nvPr/>
          </p:nvSpPr>
          <p:spPr>
            <a:xfrm>
              <a:off x="5500694" y="3786190"/>
              <a:ext cx="360000" cy="39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0" name="椭圆 29"/>
            <p:cNvSpPr/>
            <p:nvPr/>
          </p:nvSpPr>
          <p:spPr>
            <a:xfrm>
              <a:off x="5925950" y="3000372"/>
              <a:ext cx="360000" cy="39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1" name="椭圆 30"/>
            <p:cNvSpPr/>
            <p:nvPr/>
          </p:nvSpPr>
          <p:spPr>
            <a:xfrm>
              <a:off x="5354446" y="2285992"/>
              <a:ext cx="360000" cy="39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2" name="直接连接符 31"/>
            <p:cNvCxnSpPr>
              <a:stCxn id="31" idx="5"/>
              <a:endCxn id="30" idx="1"/>
            </p:cNvCxnSpPr>
            <p:nvPr/>
          </p:nvCxnSpPr>
          <p:spPr>
            <a:xfrm rot="16200000" flipH="1">
              <a:off x="5603015" y="2682709"/>
              <a:ext cx="434366" cy="316946"/>
            </a:xfrm>
            <a:prstGeom prst="line">
              <a:avLst/>
            </a:prstGeom>
            <a:grpFill/>
            <a:ln w="19050">
              <a:solidFill>
                <a:srgbClr val="F19903"/>
              </a:solidFill>
              <a:tailEnd type="none"/>
            </a:ln>
          </p:spPr>
          <p:style>
            <a:lnRef idx="2">
              <a:schemeClr val="dk1"/>
            </a:lnRef>
            <a:fillRef idx="0">
              <a:schemeClr val="dk1"/>
            </a:fillRef>
            <a:effectRef idx="1">
              <a:schemeClr val="dk1"/>
            </a:effectRef>
            <a:fontRef idx="minor">
              <a:schemeClr val="tx1"/>
            </a:fontRef>
          </p:style>
        </p:cxnSp>
        <p:cxnSp>
          <p:nvCxnSpPr>
            <p:cNvPr id="33" name="直接连接符 32"/>
            <p:cNvCxnSpPr>
              <a:stCxn id="30" idx="3"/>
              <a:endCxn id="29" idx="7"/>
            </p:cNvCxnSpPr>
            <p:nvPr/>
          </p:nvCxnSpPr>
          <p:spPr>
            <a:xfrm rot="5400000">
              <a:off x="5640420" y="3505932"/>
              <a:ext cx="505804" cy="170698"/>
            </a:xfrm>
            <a:prstGeom prst="line">
              <a:avLst/>
            </a:prstGeom>
            <a:grpFill/>
            <a:ln w="19050">
              <a:solidFill>
                <a:srgbClr val="F19903"/>
              </a:solidFill>
              <a:tailEnd type="none"/>
            </a:ln>
          </p:spPr>
          <p:style>
            <a:lnRef idx="2">
              <a:schemeClr val="dk1"/>
            </a:lnRef>
            <a:fillRef idx="0">
              <a:schemeClr val="dk1"/>
            </a:fillRef>
            <a:effectRef idx="1">
              <a:schemeClr val="dk1"/>
            </a:effectRef>
            <a:fontRef idx="minor">
              <a:schemeClr val="tx1"/>
            </a:fontRef>
          </p:style>
        </p:cxnSp>
        <p:sp>
          <p:nvSpPr>
            <p:cNvPr id="38" name="椭圆 37"/>
            <p:cNvSpPr/>
            <p:nvPr/>
          </p:nvSpPr>
          <p:spPr>
            <a:xfrm>
              <a:off x="7640462" y="3786190"/>
              <a:ext cx="360000" cy="39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9" name="椭圆 38"/>
            <p:cNvSpPr/>
            <p:nvPr/>
          </p:nvSpPr>
          <p:spPr>
            <a:xfrm>
              <a:off x="7215206" y="2928934"/>
              <a:ext cx="360000" cy="39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0" name="椭圆 39"/>
            <p:cNvSpPr/>
            <p:nvPr/>
          </p:nvSpPr>
          <p:spPr>
            <a:xfrm>
              <a:off x="6786578" y="2143116"/>
              <a:ext cx="360000" cy="39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1" name="直接连接符 40"/>
            <p:cNvCxnSpPr>
              <a:stCxn id="40" idx="5"/>
              <a:endCxn id="39" idx="0"/>
            </p:cNvCxnSpPr>
            <p:nvPr/>
          </p:nvCxnSpPr>
          <p:spPr>
            <a:xfrm rot="16200000" flipH="1">
              <a:off x="7020626" y="2554353"/>
              <a:ext cx="447811" cy="301349"/>
            </a:xfrm>
            <a:prstGeom prst="line">
              <a:avLst/>
            </a:prstGeom>
            <a:grpFill/>
            <a:ln w="19050">
              <a:solidFill>
                <a:srgbClr val="F19903"/>
              </a:solidFill>
              <a:tailEnd type="none"/>
            </a:ln>
          </p:spPr>
          <p:style>
            <a:lnRef idx="2">
              <a:schemeClr val="dk1"/>
            </a:lnRef>
            <a:fillRef idx="0">
              <a:schemeClr val="dk1"/>
            </a:fillRef>
            <a:effectRef idx="1">
              <a:schemeClr val="dk1"/>
            </a:effectRef>
            <a:fontRef idx="minor">
              <a:schemeClr val="tx1"/>
            </a:fontRef>
          </p:style>
        </p:cxnSp>
        <p:cxnSp>
          <p:nvCxnSpPr>
            <p:cNvPr id="42" name="直接连接符 41"/>
            <p:cNvCxnSpPr>
              <a:stCxn id="39" idx="5"/>
              <a:endCxn id="38" idx="0"/>
            </p:cNvCxnSpPr>
            <p:nvPr/>
          </p:nvCxnSpPr>
          <p:spPr>
            <a:xfrm rot="16200000" flipH="1">
              <a:off x="7411849" y="3377576"/>
              <a:ext cx="519249" cy="297977"/>
            </a:xfrm>
            <a:prstGeom prst="line">
              <a:avLst/>
            </a:prstGeom>
            <a:grpFill/>
            <a:ln w="19050">
              <a:solidFill>
                <a:srgbClr val="F19903"/>
              </a:solidFill>
              <a:tailEnd type="none"/>
            </a:ln>
          </p:spPr>
          <p:style>
            <a:lnRef idx="2">
              <a:schemeClr val="dk1"/>
            </a:lnRef>
            <a:fillRef idx="0">
              <a:schemeClr val="dk1"/>
            </a:fillRef>
            <a:effectRef idx="1">
              <a:schemeClr val="dk1"/>
            </a:effectRef>
            <a:fontRef idx="minor">
              <a:schemeClr val="tx1"/>
            </a:fontRef>
          </p:style>
        </p:cxnSp>
      </p:grpSp>
      <p:grpSp>
        <p:nvGrpSpPr>
          <p:cNvPr id="3" name="组合 48"/>
          <p:cNvGrpSpPr/>
          <p:nvPr/>
        </p:nvGrpSpPr>
        <p:grpSpPr>
          <a:xfrm>
            <a:off x="1186150" y="1654743"/>
            <a:ext cx="6643734" cy="568609"/>
            <a:chOff x="142844" y="1112080"/>
            <a:chExt cx="5786478" cy="568609"/>
          </a:xfrm>
        </p:grpSpPr>
        <p:sp>
          <p:nvSpPr>
            <p:cNvPr id="5" name="TextBox 4"/>
            <p:cNvSpPr txBox="1"/>
            <p:nvPr/>
          </p:nvSpPr>
          <p:spPr>
            <a:xfrm>
              <a:off x="142844" y="1214422"/>
              <a:ext cx="3286148" cy="398780"/>
            </a:xfrm>
            <a:prstGeom prst="rect">
              <a:avLst/>
            </a:prstGeom>
            <a:noFill/>
          </p:spPr>
          <p:txBody>
            <a:bodyPr wrap="square" rtlCol="0">
              <a:spAutoFit/>
            </a:bodyPr>
            <a:lstStyle/>
            <a:p>
              <a:pPr algn="l"/>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例如：</a:t>
              </a: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，关键字为</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1,2,3</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47" name="Picture 2"/>
            <p:cNvPicPr>
              <a:picLocks noChangeAspect="1" noChangeArrowheads="1"/>
            </p:cNvPicPr>
            <p:nvPr/>
          </p:nvPicPr>
          <p:blipFill>
            <a:blip r:embed="rId1" cstate="print"/>
            <a:srcRect/>
            <a:stretch>
              <a:fillRect/>
            </a:stretch>
          </p:blipFill>
          <p:spPr bwMode="auto">
            <a:xfrm>
              <a:off x="4249377" y="1112080"/>
              <a:ext cx="985835" cy="568609"/>
            </a:xfrm>
            <a:prstGeom prst="rect">
              <a:avLst/>
            </a:prstGeom>
            <a:noFill/>
            <a:ln w="9525">
              <a:noFill/>
              <a:miter lim="800000"/>
              <a:headEnd/>
              <a:tailEnd/>
            </a:ln>
          </p:spPr>
        </p:pic>
        <p:sp>
          <p:nvSpPr>
            <p:cNvPr id="48" name="TextBox 47"/>
            <p:cNvSpPr txBox="1"/>
            <p:nvPr/>
          </p:nvSpPr>
          <p:spPr>
            <a:xfrm>
              <a:off x="3428992" y="1214422"/>
              <a:ext cx="2500330" cy="398780"/>
            </a:xfrm>
            <a:prstGeom prst="rect">
              <a:avLst/>
            </a:prstGeom>
            <a:noFill/>
          </p:spPr>
          <p:txBody>
            <a:bodyPr wrap="square" rtlCol="0">
              <a:spAutoFit/>
            </a:bodyPr>
            <a:lstStyle/>
            <a:p>
              <a:pPr algn="l"/>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a:t>
              </a:r>
              <a:r>
                <a:rPr lang="zh-CN" altLang="en-US"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9" name="组合 49"/>
          <p:cNvGrpSpPr/>
          <p:nvPr/>
        </p:nvGrpSpPr>
        <p:grpSpPr>
          <a:xfrm>
            <a:off x="1900530" y="5301209"/>
            <a:ext cx="3214710" cy="568609"/>
            <a:chOff x="3357554" y="1121411"/>
            <a:chExt cx="2500330" cy="568609"/>
          </a:xfrm>
        </p:grpSpPr>
        <p:pic>
          <p:nvPicPr>
            <p:cNvPr id="52" name="Picture 2"/>
            <p:cNvPicPr>
              <a:picLocks noChangeAspect="1" noChangeArrowheads="1"/>
            </p:cNvPicPr>
            <p:nvPr/>
          </p:nvPicPr>
          <p:blipFill>
            <a:blip r:embed="rId1" cstate="print"/>
            <a:srcRect/>
            <a:stretch>
              <a:fillRect/>
            </a:stretch>
          </p:blipFill>
          <p:spPr bwMode="auto">
            <a:xfrm>
              <a:off x="4094169" y="1121411"/>
              <a:ext cx="985835" cy="568609"/>
            </a:xfrm>
            <a:prstGeom prst="rect">
              <a:avLst/>
            </a:prstGeom>
            <a:noFill/>
            <a:ln w="9525">
              <a:noFill/>
              <a:miter lim="800000"/>
              <a:headEnd/>
              <a:tailEnd/>
            </a:ln>
          </p:spPr>
        </p:pic>
        <p:sp>
          <p:nvSpPr>
            <p:cNvPr id="53" name="TextBox 52"/>
            <p:cNvSpPr txBox="1"/>
            <p:nvPr/>
          </p:nvSpPr>
          <p:spPr>
            <a:xfrm>
              <a:off x="3357554" y="1202280"/>
              <a:ext cx="2500330" cy="398780"/>
            </a:xfrm>
            <a:prstGeom prst="rect">
              <a:avLst/>
            </a:prstGeom>
            <a:noFill/>
          </p:spPr>
          <p:txBody>
            <a:bodyPr wrap="square" rtlCol="0">
              <a:spAutoFit/>
            </a:bodyPr>
            <a:lstStyle/>
            <a:p>
              <a:pPr algn="l"/>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         </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14</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54" name="TextBox 53"/>
          <p:cNvSpPr txBox="1"/>
          <p:nvPr/>
        </p:nvSpPr>
        <p:spPr>
          <a:xfrm>
            <a:off x="1900530" y="6180037"/>
            <a:ext cx="1928826" cy="460375"/>
          </a:xfrm>
          <a:prstGeom prst="rect">
            <a:avLst/>
          </a:prstGeom>
          <a:noFill/>
        </p:spPr>
        <p:txBody>
          <a:bodyPr wrap="square" rtlCol="0">
            <a:spAutoFit/>
          </a:bodyPr>
          <a:lstStyle/>
          <a:p>
            <a:pPr algn="l"/>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答案：</a:t>
            </a:r>
            <a:r>
              <a:rPr lang="en-US" altLang="zh-CN" sz="24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C</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4287" y="2879606"/>
            <a:ext cx="4036388" cy="40363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46"/>
          <p:cNvSpPr txBox="1">
            <a:spLocks noChangeArrowheads="1"/>
          </p:cNvSpPr>
          <p:nvPr/>
        </p:nvSpPr>
        <p:spPr bwMode="auto">
          <a:xfrm>
            <a:off x="1343472" y="1766079"/>
            <a:ext cx="10153128" cy="1369695"/>
          </a:xfrm>
          <a:prstGeom prst="rect">
            <a:avLst/>
          </a:prstGeom>
          <a:ln>
            <a:solidFill>
              <a:srgbClr val="F19903"/>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6"/>
          </a:lnRef>
          <a:fillRef idx="1">
            <a:schemeClr val="lt1"/>
          </a:fillRef>
          <a:effectRef idx="0">
            <a:schemeClr val="accent6"/>
          </a:effectRef>
          <a:fontRef idx="minor">
            <a:schemeClr val="dk1"/>
          </a:fontRef>
        </p:style>
        <p:txBody>
          <a:bodyPr wrap="square" lIns="144000" tIns="108000" bIns="108000">
            <a:spAutoFit/>
          </a:bodyPr>
          <a:lstStyle/>
          <a:p>
            <a:pPr marL="457200" indent="-457200" algn="just">
              <a:lnSpc>
                <a:spcPts val="2800"/>
              </a:lnSpc>
              <a:spcBef>
                <a:spcPts val="600"/>
              </a:spcBef>
              <a:buBlip>
                <a:blip r:embed="rId1"/>
              </a:buBlip>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二叉排序树可看做是一个有序表（中序序列是递增有序序列）。</a:t>
            </a:r>
            <a:endPar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just">
              <a:lnSpc>
                <a:spcPts val="2800"/>
              </a:lnSpc>
              <a:spcBef>
                <a:spcPts val="600"/>
              </a:spcBef>
              <a:buBlip>
                <a:blip r:embed="rId1"/>
              </a:buBlip>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在二叉排序树上进行查找，和二分查找类似，也是一个逐步缩小查找范围的过程。</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291" name="Text Box 47"/>
          <p:cNvSpPr txBox="1">
            <a:spLocks noChangeArrowheads="1"/>
          </p:cNvSpPr>
          <p:nvPr/>
        </p:nvSpPr>
        <p:spPr bwMode="auto">
          <a:xfrm>
            <a:off x="623393" y="996121"/>
            <a:ext cx="4043848" cy="521970"/>
          </a:xfrm>
          <a:prstGeom prst="rect">
            <a:avLst/>
          </a:prstGeom>
          <a:solidFill>
            <a:srgbClr val="F19903"/>
          </a:solidFill>
          <a:ln w="9525">
            <a:noFill/>
            <a:miter lim="800000"/>
          </a:ln>
          <a:effectLst>
            <a:prstShdw prst="shdw17" dist="17961" dir="2700000">
              <a:srgbClr val="5C0099"/>
            </a:prstShdw>
          </a:effectLst>
        </p:spPr>
        <p:txBody>
          <a:bodyPr wrap="square">
            <a:spAutoFit/>
          </a:bodyPr>
          <a:lstStyle/>
          <a:p>
            <a:pPr>
              <a:spcBef>
                <a:spcPct val="50000"/>
              </a:spcBef>
            </a:pP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2</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、二叉排序树的查找</a:t>
            </a:r>
            <a:endParaRPr kumimoji="0"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 name="TextBox 26"/>
          <p:cNvSpPr txBox="1"/>
          <p:nvPr/>
        </p:nvSpPr>
        <p:spPr>
          <a:xfrm>
            <a:off x="4261412" y="6266386"/>
            <a:ext cx="5876302" cy="398780"/>
          </a:xfrm>
          <a:prstGeom prst="rect">
            <a:avLst/>
          </a:prstGeom>
          <a:noFill/>
        </p:spPr>
        <p:txBody>
          <a:bodyPr wrap="square" rtlCol="0">
            <a:spAutoFit/>
          </a:bodyPr>
          <a:lstStyle/>
          <a:p>
            <a:pPr algn="l"/>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每一层只和一个结点进行关键字比较！</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18"/>
          <p:cNvGrpSpPr/>
          <p:nvPr/>
        </p:nvGrpSpPr>
        <p:grpSpPr>
          <a:xfrm>
            <a:off x="4261412" y="3284984"/>
            <a:ext cx="5074948" cy="2667132"/>
            <a:chOff x="2143108" y="2721472"/>
            <a:chExt cx="4071934" cy="2667132"/>
          </a:xfrm>
        </p:grpSpPr>
        <p:sp>
          <p:nvSpPr>
            <p:cNvPr id="4" name="椭圆 3"/>
            <p:cNvSpPr/>
            <p:nvPr/>
          </p:nvSpPr>
          <p:spPr>
            <a:xfrm>
              <a:off x="3817904" y="3174026"/>
              <a:ext cx="611188" cy="528584"/>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等腰三角形 4"/>
            <p:cNvSpPr/>
            <p:nvPr/>
          </p:nvSpPr>
          <p:spPr>
            <a:xfrm>
              <a:off x="2357422" y="4174158"/>
              <a:ext cx="1428760" cy="1214446"/>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000" b="1" i="1">
                <a:solidFill>
                  <a:srgbClr val="3333FF"/>
                </a:solidFill>
                <a:latin typeface="Consolas" panose="020B0609020204030204" pitchFamily="49" charset="0"/>
                <a:cs typeface="Consolas" panose="020B0609020204030204" pitchFamily="49" charset="0"/>
              </a:endParaRPr>
            </a:p>
          </p:txBody>
        </p:sp>
        <p:cxnSp>
          <p:nvCxnSpPr>
            <p:cNvPr id="8" name="直接箭头连接符 7"/>
            <p:cNvCxnSpPr/>
            <p:nvPr/>
          </p:nvCxnSpPr>
          <p:spPr>
            <a:xfrm rot="5400000">
              <a:off x="3143240" y="3579935"/>
              <a:ext cx="737099" cy="73709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等腰三角形 5"/>
            <p:cNvSpPr/>
            <p:nvPr/>
          </p:nvSpPr>
          <p:spPr>
            <a:xfrm>
              <a:off x="4572000" y="4174158"/>
              <a:ext cx="1428760" cy="1214446"/>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000" b="1" i="1">
                <a:solidFill>
                  <a:srgbClr val="3333FF"/>
                </a:solidFill>
                <a:latin typeface="Consolas" panose="020B0609020204030204" pitchFamily="49" charset="0"/>
                <a:cs typeface="Consolas" panose="020B0609020204030204" pitchFamily="49" charset="0"/>
              </a:endParaRPr>
            </a:p>
          </p:txBody>
        </p:sp>
        <p:cxnSp>
          <p:nvCxnSpPr>
            <p:cNvPr id="10" name="直接箭头连接符 9"/>
            <p:cNvCxnSpPr/>
            <p:nvPr/>
          </p:nvCxnSpPr>
          <p:spPr>
            <a:xfrm rot="16200000" flipH="1">
              <a:off x="4442124" y="3544216"/>
              <a:ext cx="737099" cy="80853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143108" y="3531216"/>
              <a:ext cx="1643042" cy="368300"/>
            </a:xfrm>
            <a:prstGeom prst="rect">
              <a:avLst/>
            </a:prstGeom>
            <a:noFill/>
          </p:spPr>
          <p:txBody>
            <a:bodyPr wrap="square" rtlCol="0">
              <a:spAutoFit/>
            </a:bodyPr>
            <a:lstStyle/>
            <a:p>
              <a:pPr algn="l"/>
              <a:r>
                <a:rPr lang="en-US" altLang="zh-CN" sz="18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-&gt;key</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TextBox 12"/>
            <p:cNvSpPr txBox="1"/>
            <p:nvPr/>
          </p:nvSpPr>
          <p:spPr>
            <a:xfrm>
              <a:off x="3277646" y="2721472"/>
              <a:ext cx="571504" cy="398780"/>
            </a:xfrm>
            <a:prstGeom prst="rect">
              <a:avLst/>
            </a:prstGeom>
            <a:noFill/>
          </p:spPr>
          <p:txBody>
            <a:bodyPr wrap="square" rtlCol="0">
              <a:spAutoFit/>
            </a:bodyPr>
            <a:lstStyle/>
            <a:p>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endPar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TextBox 13"/>
            <p:cNvSpPr txBox="1"/>
            <p:nvPr/>
          </p:nvSpPr>
          <p:spPr>
            <a:xfrm>
              <a:off x="4857752" y="3602654"/>
              <a:ext cx="1357290" cy="368300"/>
            </a:xfrm>
            <a:prstGeom prst="rect">
              <a:avLst/>
            </a:prstGeom>
            <a:noFill/>
          </p:spPr>
          <p:txBody>
            <a:bodyPr wrap="square" rtlCol="0">
              <a:spAutoFit/>
            </a:bodyPr>
            <a:lstStyle/>
            <a:p>
              <a:r>
                <a:rPr lang="en-US" altLang="zh-CN" sz="18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-&gt;key</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8" name="直接箭头连接符 17"/>
            <p:cNvCxnSpPr>
              <a:endCxn id="4" idx="1"/>
            </p:cNvCxnSpPr>
            <p:nvPr/>
          </p:nvCxnSpPr>
          <p:spPr>
            <a:xfrm rot="16200000" flipH="1">
              <a:off x="3643739" y="2987764"/>
              <a:ext cx="334644" cy="192698"/>
            </a:xfrm>
            <a:prstGeom prst="straightConnector1">
              <a:avLst/>
            </a:prstGeom>
            <a:ln>
              <a:solidFill>
                <a:schemeClr val="tx1"/>
              </a:solidFill>
              <a:tailEnd type="arrow"/>
            </a:ln>
          </p:spPr>
          <p:style>
            <a:lnRef idx="2">
              <a:schemeClr val="accent5"/>
            </a:lnRef>
            <a:fillRef idx="0">
              <a:schemeClr val="accent5"/>
            </a:fillRef>
            <a:effectRef idx="1">
              <a:schemeClr val="accent5"/>
            </a:effectRef>
            <a:fontRef idx="minor">
              <a:schemeClr val="tx1"/>
            </a:fontRef>
          </p:style>
        </p:cxnSp>
      </p:grpSp>
      <p:pic>
        <p:nvPicPr>
          <p:cNvPr id="15" name="Picture 2"/>
          <p:cNvPicPr>
            <a:picLocks noChangeAspect="1" noChangeArrowheads="1"/>
          </p:cNvPicPr>
          <p:nvPr/>
        </p:nvPicPr>
        <p:blipFill>
          <a:blip r:embed="rId2" cstate="print"/>
          <a:srcRect/>
          <a:stretch>
            <a:fillRect/>
          </a:stretch>
        </p:blipFill>
        <p:spPr bwMode="auto">
          <a:xfrm>
            <a:off x="360040" y="3573016"/>
            <a:ext cx="1919536" cy="3024336"/>
          </a:xfrm>
          <a:prstGeom prst="rect">
            <a:avLst/>
          </a:prstGeom>
          <a:noFill/>
          <a:ln w="9525">
            <a:noFill/>
            <a:miter lim="800000"/>
            <a:headEnd/>
            <a:tailEnd/>
          </a:ln>
          <a:effectLst/>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1120421" y="1916832"/>
            <a:ext cx="8143931" cy="346773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lIns="216000" tIns="180000" rIns="144000" bIns="180000">
            <a:spAutoFit/>
          </a:bodyPr>
          <a:lstStyle/>
          <a:p>
            <a:pPr algn="just">
              <a:spcBef>
                <a:spcPct val="50000"/>
              </a:spcBef>
            </a:pP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BSTNode</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rgbClr val="FF0000"/>
                </a:solidFill>
                <a:latin typeface="微软雅黑" panose="020B0503020204020204" pitchFamily="34" charset="-122"/>
                <a:ea typeface="微软雅黑" panose="020B0503020204020204" pitchFamily="34" charset="-122"/>
                <a:cs typeface="Consolas" panose="020B0609020204030204" pitchFamily="49" charset="0"/>
              </a:rPr>
              <a:t>SearchBST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BSTNode</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KeyType</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k)</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80000"/>
              </a:lnSpc>
              <a:spcBef>
                <a:spcPct val="50000"/>
              </a:spcBef>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2000" b="1" dirty="0" err="1">
                <a:solidFill>
                  <a:srgbClr val="FF00FF"/>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20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==NULL || </a:t>
            </a:r>
            <a:r>
              <a:rPr lang="en-US" altLang="zh-CN" sz="2000" b="1" dirty="0" err="1">
                <a:solidFill>
                  <a:srgbClr val="FF00FF"/>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20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-&gt;key==k</a:t>
            </a:r>
            <a:r>
              <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递归出口</a:t>
            </a:r>
            <a:endPar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80000"/>
              </a:lnSpc>
              <a:spcBef>
                <a:spcPct val="50000"/>
              </a:spcBef>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return </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80000"/>
              </a:lnSpc>
              <a:spcBef>
                <a:spcPct val="50000"/>
              </a:spcBef>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20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k&lt;</a:t>
            </a:r>
            <a:r>
              <a:rPr lang="en-US" altLang="zh-CN" sz="2000" b="1" dirty="0" err="1">
                <a:solidFill>
                  <a:srgbClr val="FF00FF"/>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20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-&gt;key</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80000"/>
              </a:lnSpc>
              <a:spcBef>
                <a:spcPct val="50000"/>
              </a:spcBef>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return</a:t>
            </a:r>
            <a:r>
              <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rgbClr val="FF0000"/>
                </a:solidFill>
                <a:latin typeface="微软雅黑" panose="020B0503020204020204" pitchFamily="34" charset="-122"/>
                <a:ea typeface="微软雅黑" panose="020B0503020204020204" pitchFamily="34" charset="-122"/>
                <a:cs typeface="Consolas" panose="020B0609020204030204" pitchFamily="49" charset="0"/>
              </a:rPr>
              <a:t>SearchBST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lchild</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   </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在左子树中递归查找</a:t>
            </a:r>
            <a:endPar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80000"/>
              </a:lnSpc>
              <a:spcBef>
                <a:spcPct val="50000"/>
              </a:spcBef>
            </a:pPr>
            <a:r>
              <a:rPr lang="zh-CN" altLang="en-US"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else</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80000"/>
              </a:lnSpc>
              <a:spcBef>
                <a:spcPct val="50000"/>
              </a:spcBef>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return</a:t>
            </a:r>
            <a:r>
              <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rgbClr val="FF0000"/>
                </a:solidFill>
                <a:latin typeface="微软雅黑" panose="020B0503020204020204" pitchFamily="34" charset="-122"/>
                <a:ea typeface="微软雅黑" panose="020B0503020204020204" pitchFamily="34" charset="-122"/>
                <a:cs typeface="Consolas" panose="020B0609020204030204" pitchFamily="49" charset="0"/>
              </a:rPr>
              <a:t>SearchBST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rchild</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   </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在右子树中递归查找</a:t>
            </a:r>
            <a:endPar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80000"/>
              </a:lnSpc>
              <a:spcBef>
                <a:spcPct val="50000"/>
              </a:spcBef>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339" name="Text Box 3"/>
          <p:cNvSpPr txBox="1">
            <a:spLocks noChangeArrowheads="1"/>
          </p:cNvSpPr>
          <p:nvPr/>
        </p:nvSpPr>
        <p:spPr bwMode="auto">
          <a:xfrm>
            <a:off x="335360" y="973740"/>
            <a:ext cx="11521280" cy="835025"/>
          </a:xfrm>
          <a:prstGeom prst="rect">
            <a:avLst/>
          </a:prstGeom>
          <a:solidFill>
            <a:schemeClr val="accent6">
              <a:lumMod val="20000"/>
              <a:lumOff val="8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a:spAutoFit/>
          </a:bodyPr>
          <a:lstStyle/>
          <a:p>
            <a:pPr marL="457200" indent="-457200" algn="just">
              <a:lnSpc>
                <a:spcPts val="2900"/>
              </a:lnSpc>
              <a:spcBef>
                <a:spcPts val="0"/>
              </a:spcBef>
              <a:buBlip>
                <a:blip r:embed="rId1"/>
              </a:buBlip>
            </a:pP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查找算法</a:t>
            </a:r>
            <a:r>
              <a:rPr lang="en-US" altLang="zh-CN" sz="2800" b="1" dirty="0" err="1">
                <a:solidFill>
                  <a:srgbClr val="FF0000"/>
                </a:solidFill>
                <a:latin typeface="微软雅黑" panose="020B0503020204020204" pitchFamily="34" charset="-122"/>
                <a:ea typeface="微软雅黑" panose="020B0503020204020204" pitchFamily="34" charset="-122"/>
                <a:cs typeface="Consolas" panose="020B0609020204030204" pitchFamily="49" charset="0"/>
              </a:rPr>
              <a:t>SearchBST</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bt,k</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：在二叉排序树</a:t>
            </a:r>
            <a:r>
              <a:rPr lang="en-US" altLang="zh-CN" sz="2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上查找关键字为</a:t>
            </a:r>
            <a:r>
              <a:rPr lang="en-US" altLang="zh-CN" sz="28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的结点，成功时返回该结点地址，否则返回</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NULL</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0"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7"/>
          <p:cNvGrpSpPr/>
          <p:nvPr/>
        </p:nvGrpSpPr>
        <p:grpSpPr>
          <a:xfrm>
            <a:off x="3763626" y="5596080"/>
            <a:ext cx="1932246" cy="948299"/>
            <a:chOff x="3071802" y="5143512"/>
            <a:chExt cx="1932246" cy="948299"/>
          </a:xfrm>
        </p:grpSpPr>
        <p:sp>
          <p:nvSpPr>
            <p:cNvPr id="6" name="TextBox 5"/>
            <p:cNvSpPr txBox="1"/>
            <p:nvPr/>
          </p:nvSpPr>
          <p:spPr>
            <a:xfrm>
              <a:off x="3071802" y="5631436"/>
              <a:ext cx="1932246" cy="460375"/>
            </a:xfrm>
            <a:prstGeom prst="rect">
              <a:avLst/>
            </a:prstGeom>
            <a:noFill/>
          </p:spPr>
          <p:txBody>
            <a:bodyPr wrap="squar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递归算法</a:t>
              </a:r>
              <a:endPar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上箭头 6"/>
            <p:cNvSpPr/>
            <p:nvPr/>
          </p:nvSpPr>
          <p:spPr>
            <a:xfrm>
              <a:off x="3643306" y="5143512"/>
              <a:ext cx="214314" cy="357190"/>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2029" y="2889074"/>
            <a:ext cx="3717032" cy="39689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8">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33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33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38">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1952596" y="1742936"/>
            <a:ext cx="8501122" cy="4360545"/>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lIns="216000" tIns="180000" rIns="144000" bIns="180000">
            <a:spAutoFit/>
          </a:bodyPr>
          <a:lstStyle/>
          <a:p>
            <a:pPr algn="l">
              <a:lnSpc>
                <a:spcPts val="2600"/>
              </a:lnSpc>
            </a:pP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BSTNode</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SearchBST1</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BSTNode</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bt,KeyType</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k)</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BSTNode</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p=</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while(p!=NULL)</a:t>
            </a:r>
            <a:endPar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if(</a:t>
            </a:r>
            <a:r>
              <a:rPr lang="en-US" altLang="zh-CN" sz="20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p-&gt;key==k</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break;    </a:t>
            </a:r>
            <a:r>
              <a:rPr lang="en-US" altLang="zh-CN" sz="20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找到关键字为</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的结点</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退出循环</a:t>
            </a:r>
            <a:endPar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pPr>
            <a:r>
              <a:rPr lang="en-US" altLang="zh-CN" sz="20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else if(</a:t>
            </a:r>
            <a:r>
              <a:rPr lang="en-US" altLang="zh-CN" sz="20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k&lt;p-&gt;key</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p=p-&gt;</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lchild</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a:t>
            </a:r>
            <a:endPar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p=p-&gt;</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rchild</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p;  </a:t>
            </a:r>
            <a:r>
              <a:rPr lang="en-US" altLang="zh-CN" sz="20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返回查找结果</a:t>
            </a:r>
            <a:endPar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7"/>
          <p:cNvGrpSpPr/>
          <p:nvPr/>
        </p:nvGrpSpPr>
        <p:grpSpPr>
          <a:xfrm>
            <a:off x="4595802" y="5956120"/>
            <a:ext cx="1500198" cy="856224"/>
            <a:chOff x="3071802" y="5143512"/>
            <a:chExt cx="1500198" cy="856224"/>
          </a:xfrm>
        </p:grpSpPr>
        <p:sp>
          <p:nvSpPr>
            <p:cNvPr id="6" name="TextBox 5"/>
            <p:cNvSpPr txBox="1"/>
            <p:nvPr/>
          </p:nvSpPr>
          <p:spPr>
            <a:xfrm>
              <a:off x="3071802" y="5631436"/>
              <a:ext cx="1500198" cy="368300"/>
            </a:xfrm>
            <a:prstGeom prst="rect">
              <a:avLst/>
            </a:prstGeom>
            <a:noFill/>
          </p:spPr>
          <p:txBody>
            <a:bodyPr wrap="square" rtlCol="0">
              <a:spAutoFit/>
            </a:bodyPr>
            <a:lstStyle/>
            <a:p>
              <a:r>
                <a:rPr lang="zh-CN" altLang="en-US" sz="1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非递归算法</a:t>
              </a:r>
              <a:endParaRPr lang="zh-CN" altLang="en-US" sz="1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上箭头 6"/>
            <p:cNvSpPr/>
            <p:nvPr/>
          </p:nvSpPr>
          <p:spPr>
            <a:xfrm>
              <a:off x="3643306" y="5143512"/>
              <a:ext cx="214314" cy="357190"/>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pSp>
      <p:sp>
        <p:nvSpPr>
          <p:cNvPr id="8" name="Text Box 3"/>
          <p:cNvSpPr txBox="1">
            <a:spLocks noChangeArrowheads="1"/>
          </p:cNvSpPr>
          <p:nvPr/>
        </p:nvSpPr>
        <p:spPr bwMode="auto">
          <a:xfrm>
            <a:off x="551384" y="842264"/>
            <a:ext cx="9648304" cy="83502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a:spAutoFit/>
          </a:bodyPr>
          <a:lstStyle/>
          <a:p>
            <a:pPr marL="457200" indent="-457200" algn="just">
              <a:lnSpc>
                <a:spcPts val="2900"/>
              </a:lnSpc>
              <a:spcBef>
                <a:spcPts val="0"/>
              </a:spcBef>
              <a:buBlip>
                <a:blip r:embed="rId1"/>
              </a:buBlip>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查找算法</a:t>
            </a:r>
            <a:r>
              <a:rPr lang="en-US" altLang="zh-CN" sz="2400" b="1" dirty="0" err="1">
                <a:solidFill>
                  <a:srgbClr val="FF0000"/>
                </a:solidFill>
                <a:latin typeface="微软雅黑" panose="020B0503020204020204" pitchFamily="34" charset="-122"/>
                <a:ea typeface="微软雅黑" panose="020B0503020204020204" pitchFamily="34" charset="-122"/>
                <a:cs typeface="Consolas" panose="020B0609020204030204" pitchFamily="49" charset="0"/>
              </a:rPr>
              <a:t>SearchBST</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bt,k</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：在二叉排序树</a:t>
            </a:r>
            <a:r>
              <a:rPr lang="en-US" altLang="zh-CN" sz="24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上查找关键字为</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的结点，成功时返回该结点地址，否则返回</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NULL</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0"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p:cNvCxnSpPr>
            <a:endCxn id="47" idx="1"/>
          </p:cNvCxnSpPr>
          <p:nvPr/>
        </p:nvCxnSpPr>
        <p:spPr>
          <a:xfrm>
            <a:off x="2738414" y="4626950"/>
            <a:ext cx="5969563" cy="0"/>
          </a:xfrm>
          <a:prstGeom prst="line">
            <a:avLst/>
          </a:prstGeom>
          <a:ln w="12700">
            <a:solidFill>
              <a:srgbClr val="C00000"/>
            </a:solidFill>
            <a:prstDash val="dash"/>
            <a:tailEnd type="none"/>
          </a:ln>
        </p:spPr>
        <p:style>
          <a:lnRef idx="2">
            <a:schemeClr val="accent5"/>
          </a:lnRef>
          <a:fillRef idx="0">
            <a:schemeClr val="accent5"/>
          </a:fillRef>
          <a:effectRef idx="1">
            <a:schemeClr val="accent5"/>
          </a:effectRef>
          <a:fontRef idx="minor">
            <a:schemeClr val="tx1"/>
          </a:fontRef>
        </p:style>
      </p:cxnSp>
      <p:cxnSp>
        <p:nvCxnSpPr>
          <p:cNvPr id="46" name="直接连接符 45"/>
          <p:cNvCxnSpPr>
            <a:endCxn id="45" idx="1"/>
          </p:cNvCxnSpPr>
          <p:nvPr/>
        </p:nvCxnSpPr>
        <p:spPr>
          <a:xfrm>
            <a:off x="2095472" y="3870780"/>
            <a:ext cx="6612505" cy="41790"/>
          </a:xfrm>
          <a:prstGeom prst="line">
            <a:avLst/>
          </a:prstGeom>
          <a:ln w="12700">
            <a:solidFill>
              <a:srgbClr val="C00000"/>
            </a:solidFill>
            <a:prstDash val="dash"/>
            <a:tailEnd type="none"/>
          </a:ln>
        </p:spPr>
        <p:style>
          <a:lnRef idx="2">
            <a:schemeClr val="accent5"/>
          </a:lnRef>
          <a:fillRef idx="0">
            <a:schemeClr val="accent5"/>
          </a:fillRef>
          <a:effectRef idx="1">
            <a:schemeClr val="accent5"/>
          </a:effectRef>
          <a:fontRef idx="minor">
            <a:schemeClr val="tx1"/>
          </a:fontRef>
        </p:style>
      </p:cxnSp>
      <p:cxnSp>
        <p:nvCxnSpPr>
          <p:cNvPr id="44" name="直接连接符 43"/>
          <p:cNvCxnSpPr>
            <a:endCxn id="43" idx="1"/>
          </p:cNvCxnSpPr>
          <p:nvPr/>
        </p:nvCxnSpPr>
        <p:spPr>
          <a:xfrm>
            <a:off x="2381224" y="3075410"/>
            <a:ext cx="6326753" cy="0"/>
          </a:xfrm>
          <a:prstGeom prst="line">
            <a:avLst/>
          </a:prstGeom>
          <a:ln w="12700">
            <a:solidFill>
              <a:srgbClr val="C00000"/>
            </a:solidFill>
            <a:prstDash val="dash"/>
            <a:tailEnd type="none"/>
          </a:ln>
        </p:spPr>
        <p:style>
          <a:lnRef idx="2">
            <a:schemeClr val="accent5"/>
          </a:lnRef>
          <a:fillRef idx="0">
            <a:schemeClr val="accent5"/>
          </a:fillRef>
          <a:effectRef idx="1">
            <a:schemeClr val="accent5"/>
          </a:effectRef>
          <a:fontRef idx="minor">
            <a:schemeClr val="tx1"/>
          </a:fontRef>
        </p:style>
      </p:cxnSp>
      <p:cxnSp>
        <p:nvCxnSpPr>
          <p:cNvPr id="39" name="直接连接符 38"/>
          <p:cNvCxnSpPr>
            <a:endCxn id="37" idx="1"/>
          </p:cNvCxnSpPr>
          <p:nvPr/>
        </p:nvCxnSpPr>
        <p:spPr>
          <a:xfrm>
            <a:off x="5953124" y="1482080"/>
            <a:ext cx="2754853" cy="29648"/>
          </a:xfrm>
          <a:prstGeom prst="line">
            <a:avLst/>
          </a:prstGeom>
          <a:ln w="12700">
            <a:solidFill>
              <a:srgbClr val="C00000"/>
            </a:solidFill>
            <a:prstDash val="dash"/>
            <a:tailEnd type="none"/>
          </a:ln>
        </p:spPr>
        <p:style>
          <a:lnRef idx="2">
            <a:schemeClr val="accent5"/>
          </a:lnRef>
          <a:fillRef idx="0">
            <a:schemeClr val="accent5"/>
          </a:fillRef>
          <a:effectRef idx="1">
            <a:schemeClr val="accent5"/>
          </a:effectRef>
          <a:fontRef idx="minor">
            <a:schemeClr val="tx1"/>
          </a:fontRef>
        </p:style>
      </p:cxnSp>
      <p:cxnSp>
        <p:nvCxnSpPr>
          <p:cNvPr id="42" name="直接连接符 41"/>
          <p:cNvCxnSpPr/>
          <p:nvPr/>
        </p:nvCxnSpPr>
        <p:spPr>
          <a:xfrm>
            <a:off x="3361097" y="2348880"/>
            <a:ext cx="5255183" cy="0"/>
          </a:xfrm>
          <a:prstGeom prst="line">
            <a:avLst/>
          </a:prstGeom>
          <a:ln w="12700">
            <a:solidFill>
              <a:srgbClr val="C00000"/>
            </a:solidFill>
            <a:prstDash val="dash"/>
            <a:tailEnd type="none"/>
          </a:ln>
        </p:spPr>
        <p:style>
          <a:lnRef idx="2">
            <a:schemeClr val="accent5"/>
          </a:lnRef>
          <a:fillRef idx="0">
            <a:schemeClr val="accent5"/>
          </a:fillRef>
          <a:effectRef idx="1">
            <a:schemeClr val="accent5"/>
          </a:effectRef>
          <a:fontRef idx="minor">
            <a:schemeClr val="tx1"/>
          </a:fontRef>
        </p:style>
      </p:cxnSp>
      <p:sp>
        <p:nvSpPr>
          <p:cNvPr id="3" name="TextBox 2"/>
          <p:cNvSpPr txBox="1"/>
          <p:nvPr/>
        </p:nvSpPr>
        <p:spPr>
          <a:xfrm>
            <a:off x="380315" y="919633"/>
            <a:ext cx="4037841" cy="46037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l"/>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a:rPr>
              <a:t> </a:t>
            </a: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查找成功的情况</a:t>
            </a:r>
            <a:endPar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椭圆 4"/>
          <p:cNvSpPr/>
          <p:nvPr/>
        </p:nvSpPr>
        <p:spPr>
          <a:xfrm>
            <a:off x="4993081" y="1248304"/>
            <a:ext cx="749664" cy="805549"/>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a:solidFill>
                  <a:srgbClr val="0000FF"/>
                </a:solidFill>
                <a:latin typeface="微软雅黑" panose="020B0503020204020204" pitchFamily="34" charset="-122"/>
                <a:ea typeface="微软雅黑" panose="020B0503020204020204" pitchFamily="34" charset="-122"/>
                <a:cs typeface="Consolas" panose="020B0609020204030204" pitchFamily="49" charset="0"/>
              </a:rPr>
              <a:t>50</a:t>
            </a:r>
            <a:endParaRPr lang="en-US" altLang="zh-CN" sz="1800" b="1">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椭圆 5"/>
          <p:cNvSpPr/>
          <p:nvPr/>
        </p:nvSpPr>
        <p:spPr>
          <a:xfrm>
            <a:off x="3778635" y="1994188"/>
            <a:ext cx="749664" cy="805549"/>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a:solidFill>
                  <a:srgbClr val="0000FF"/>
                </a:solidFill>
                <a:latin typeface="微软雅黑" panose="020B0503020204020204" pitchFamily="34" charset="-122"/>
                <a:ea typeface="微软雅黑" panose="020B0503020204020204" pitchFamily="34" charset="-122"/>
                <a:cs typeface="Consolas" panose="020B0609020204030204" pitchFamily="49" charset="0"/>
              </a:rPr>
              <a:t>30</a:t>
            </a:r>
            <a:endParaRPr lang="en-US" altLang="zh-CN" sz="1800" b="1">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椭圆 6"/>
          <p:cNvSpPr/>
          <p:nvPr/>
        </p:nvSpPr>
        <p:spPr>
          <a:xfrm>
            <a:off x="6060717" y="1994188"/>
            <a:ext cx="749664" cy="805549"/>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80</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8" name="直接连接符 7"/>
          <p:cNvCxnSpPr>
            <a:endCxn id="6" idx="7"/>
          </p:cNvCxnSpPr>
          <p:nvPr/>
        </p:nvCxnSpPr>
        <p:spPr>
          <a:xfrm flipH="1">
            <a:off x="4418513" y="1628840"/>
            <a:ext cx="833752" cy="483318"/>
          </a:xfrm>
          <a:prstGeom prst="line">
            <a:avLst/>
          </a:prstGeom>
          <a:ln w="19050">
            <a:tailEnd type="none"/>
          </a:ln>
        </p:spPr>
        <p:style>
          <a:lnRef idx="2">
            <a:schemeClr val="dk1"/>
          </a:lnRef>
          <a:fillRef idx="0">
            <a:schemeClr val="dk1"/>
          </a:fillRef>
          <a:effectRef idx="1">
            <a:schemeClr val="dk1"/>
          </a:effectRef>
          <a:fontRef idx="minor">
            <a:schemeClr val="tx1"/>
          </a:fontRef>
        </p:style>
      </p:cxnSp>
      <p:cxnSp>
        <p:nvCxnSpPr>
          <p:cNvPr id="9" name="直接连接符 8"/>
          <p:cNvCxnSpPr>
            <a:endCxn id="7" idx="1"/>
          </p:cNvCxnSpPr>
          <p:nvPr/>
        </p:nvCxnSpPr>
        <p:spPr>
          <a:xfrm>
            <a:off x="5739271" y="1618792"/>
            <a:ext cx="431232" cy="493366"/>
          </a:xfrm>
          <a:prstGeom prst="line">
            <a:avLst/>
          </a:prstGeom>
          <a:ln w="19050">
            <a:tailEnd type="none"/>
          </a:ln>
        </p:spPr>
        <p:style>
          <a:lnRef idx="2">
            <a:schemeClr val="dk1"/>
          </a:lnRef>
          <a:fillRef idx="0">
            <a:schemeClr val="dk1"/>
          </a:fillRef>
          <a:effectRef idx="1">
            <a:schemeClr val="dk1"/>
          </a:effectRef>
          <a:fontRef idx="minor">
            <a:schemeClr val="tx1"/>
          </a:fontRef>
        </p:style>
      </p:cxnSp>
      <p:sp>
        <p:nvSpPr>
          <p:cNvPr id="10" name="椭圆 9"/>
          <p:cNvSpPr/>
          <p:nvPr/>
        </p:nvSpPr>
        <p:spPr>
          <a:xfrm>
            <a:off x="2778503" y="2780006"/>
            <a:ext cx="749664" cy="805549"/>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20</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椭圆 10"/>
          <p:cNvSpPr/>
          <p:nvPr/>
        </p:nvSpPr>
        <p:spPr>
          <a:xfrm>
            <a:off x="2135561" y="3605758"/>
            <a:ext cx="749664" cy="805549"/>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 name="椭圆 11"/>
          <p:cNvSpPr/>
          <p:nvPr/>
        </p:nvSpPr>
        <p:spPr>
          <a:xfrm>
            <a:off x="3417511" y="3605758"/>
            <a:ext cx="749664" cy="805549"/>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25</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椭圆 12"/>
          <p:cNvSpPr/>
          <p:nvPr/>
        </p:nvSpPr>
        <p:spPr>
          <a:xfrm>
            <a:off x="2778503" y="4351642"/>
            <a:ext cx="749664" cy="805549"/>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4" name="直接连接符 13"/>
          <p:cNvCxnSpPr>
            <a:stCxn id="10" idx="3"/>
            <a:endCxn id="11" idx="7"/>
          </p:cNvCxnSpPr>
          <p:nvPr/>
        </p:nvCxnSpPr>
        <p:spPr>
          <a:xfrm flipH="1">
            <a:off x="2775439" y="3467585"/>
            <a:ext cx="112850" cy="256143"/>
          </a:xfrm>
          <a:prstGeom prst="line">
            <a:avLst/>
          </a:prstGeom>
          <a:ln w="19050">
            <a:tailEnd type="none"/>
          </a:ln>
        </p:spPr>
        <p:style>
          <a:lnRef idx="2">
            <a:schemeClr val="dk1"/>
          </a:lnRef>
          <a:fillRef idx="0">
            <a:schemeClr val="dk1"/>
          </a:fillRef>
          <a:effectRef idx="1">
            <a:schemeClr val="dk1"/>
          </a:effectRef>
          <a:fontRef idx="minor">
            <a:schemeClr val="tx1"/>
          </a:fontRef>
        </p:style>
      </p:cxnSp>
      <p:cxnSp>
        <p:nvCxnSpPr>
          <p:cNvPr id="15" name="直接连接符 14"/>
          <p:cNvCxnSpPr>
            <a:stCxn id="10" idx="5"/>
            <a:endCxn id="12" idx="1"/>
          </p:cNvCxnSpPr>
          <p:nvPr/>
        </p:nvCxnSpPr>
        <p:spPr>
          <a:xfrm>
            <a:off x="3418381" y="3467585"/>
            <a:ext cx="108916" cy="256143"/>
          </a:xfrm>
          <a:prstGeom prst="line">
            <a:avLst/>
          </a:prstGeom>
          <a:ln w="19050">
            <a:tailEnd type="none"/>
          </a:ln>
        </p:spPr>
        <p:style>
          <a:lnRef idx="2">
            <a:schemeClr val="dk1"/>
          </a:lnRef>
          <a:fillRef idx="0">
            <a:schemeClr val="dk1"/>
          </a:fillRef>
          <a:effectRef idx="1">
            <a:schemeClr val="dk1"/>
          </a:effectRef>
          <a:fontRef idx="minor">
            <a:schemeClr val="tx1"/>
          </a:fontRef>
        </p:style>
      </p:cxnSp>
      <p:cxnSp>
        <p:nvCxnSpPr>
          <p:cNvPr id="16" name="直接连接符 15"/>
          <p:cNvCxnSpPr>
            <a:stCxn id="12" idx="3"/>
            <a:endCxn id="13" idx="7"/>
          </p:cNvCxnSpPr>
          <p:nvPr/>
        </p:nvCxnSpPr>
        <p:spPr>
          <a:xfrm flipH="1">
            <a:off x="3418381" y="4293337"/>
            <a:ext cx="108916" cy="176275"/>
          </a:xfrm>
          <a:prstGeom prst="line">
            <a:avLst/>
          </a:prstGeom>
          <a:ln w="19050">
            <a:tailEnd type="none"/>
          </a:ln>
        </p:spPr>
        <p:style>
          <a:lnRef idx="2">
            <a:schemeClr val="dk1"/>
          </a:lnRef>
          <a:fillRef idx="0">
            <a:schemeClr val="dk1"/>
          </a:fillRef>
          <a:effectRef idx="1">
            <a:schemeClr val="dk1"/>
          </a:effectRef>
          <a:fontRef idx="minor">
            <a:schemeClr val="tx1"/>
          </a:fontRef>
        </p:style>
      </p:cxnSp>
      <p:cxnSp>
        <p:nvCxnSpPr>
          <p:cNvPr id="17" name="直接连接符 16"/>
          <p:cNvCxnSpPr>
            <a:endCxn id="10" idx="7"/>
          </p:cNvCxnSpPr>
          <p:nvPr/>
        </p:nvCxnSpPr>
        <p:spPr>
          <a:xfrm flipH="1">
            <a:off x="3418381" y="2374724"/>
            <a:ext cx="629486" cy="523252"/>
          </a:xfrm>
          <a:prstGeom prst="line">
            <a:avLst/>
          </a:prstGeom>
          <a:ln w="19050">
            <a:tailEnd type="none"/>
          </a:ln>
        </p:spPr>
        <p:style>
          <a:lnRef idx="2">
            <a:schemeClr val="dk1"/>
          </a:lnRef>
          <a:fillRef idx="0">
            <a:schemeClr val="dk1"/>
          </a:fillRef>
          <a:effectRef idx="1">
            <a:schemeClr val="dk1"/>
          </a:effectRef>
          <a:fontRef idx="minor">
            <a:schemeClr val="tx1"/>
          </a:fontRef>
        </p:style>
      </p:cxnSp>
      <p:sp>
        <p:nvSpPr>
          <p:cNvPr id="18" name="椭圆 17"/>
          <p:cNvSpPr/>
          <p:nvPr/>
        </p:nvSpPr>
        <p:spPr>
          <a:xfrm>
            <a:off x="4774833" y="2780006"/>
            <a:ext cx="749664" cy="805549"/>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a:solidFill>
                  <a:srgbClr val="0000FF"/>
                </a:solidFill>
                <a:latin typeface="微软雅黑" panose="020B0503020204020204" pitchFamily="34" charset="-122"/>
                <a:ea typeface="微软雅黑" panose="020B0503020204020204" pitchFamily="34" charset="-122"/>
                <a:cs typeface="Consolas" panose="020B0609020204030204" pitchFamily="49" charset="0"/>
              </a:rPr>
              <a:t>40</a:t>
            </a:r>
            <a:endParaRPr lang="en-US" altLang="zh-CN" sz="1800" b="1">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9" name="椭圆 18"/>
          <p:cNvSpPr/>
          <p:nvPr/>
        </p:nvSpPr>
        <p:spPr>
          <a:xfrm>
            <a:off x="4064387" y="3605758"/>
            <a:ext cx="749664" cy="805549"/>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a:solidFill>
                  <a:srgbClr val="0000FF"/>
                </a:solidFill>
                <a:latin typeface="微软雅黑" panose="020B0503020204020204" pitchFamily="34" charset="-122"/>
                <a:ea typeface="微软雅黑" panose="020B0503020204020204" pitchFamily="34" charset="-122"/>
                <a:cs typeface="Consolas" panose="020B0609020204030204" pitchFamily="49" charset="0"/>
              </a:rPr>
              <a:t>35</a:t>
            </a:r>
            <a:endParaRPr lang="en-US" altLang="zh-CN" sz="1800" b="1">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0" name="直接连接符 19"/>
          <p:cNvCxnSpPr/>
          <p:nvPr/>
        </p:nvCxnSpPr>
        <p:spPr>
          <a:xfrm>
            <a:off x="4439816" y="2420888"/>
            <a:ext cx="462922" cy="406042"/>
          </a:xfrm>
          <a:prstGeom prst="line">
            <a:avLst/>
          </a:prstGeom>
          <a:ln w="19050">
            <a:tailEnd type="none"/>
          </a:ln>
        </p:spPr>
        <p:style>
          <a:lnRef idx="2">
            <a:schemeClr val="dk1"/>
          </a:lnRef>
          <a:fillRef idx="0">
            <a:schemeClr val="dk1"/>
          </a:fillRef>
          <a:effectRef idx="1">
            <a:schemeClr val="dk1"/>
          </a:effectRef>
          <a:fontRef idx="minor">
            <a:schemeClr val="tx1"/>
          </a:fontRef>
        </p:style>
      </p:cxnSp>
      <p:cxnSp>
        <p:nvCxnSpPr>
          <p:cNvPr id="21" name="直接连接符 20"/>
          <p:cNvCxnSpPr>
            <a:stCxn id="18" idx="3"/>
            <a:endCxn id="19" idx="7"/>
          </p:cNvCxnSpPr>
          <p:nvPr/>
        </p:nvCxnSpPr>
        <p:spPr>
          <a:xfrm flipH="1">
            <a:off x="4704265" y="3467585"/>
            <a:ext cx="180354" cy="256143"/>
          </a:xfrm>
          <a:prstGeom prst="line">
            <a:avLst/>
          </a:prstGeom>
          <a:ln w="19050">
            <a:tailEnd type="none"/>
          </a:ln>
        </p:spPr>
        <p:style>
          <a:lnRef idx="2">
            <a:schemeClr val="dk1"/>
          </a:lnRef>
          <a:fillRef idx="0">
            <a:schemeClr val="dk1"/>
          </a:fillRef>
          <a:effectRef idx="1">
            <a:schemeClr val="dk1"/>
          </a:effectRef>
          <a:fontRef idx="minor">
            <a:schemeClr val="tx1"/>
          </a:fontRef>
        </p:style>
      </p:cxnSp>
      <p:sp>
        <p:nvSpPr>
          <p:cNvPr id="22" name="椭圆 21"/>
          <p:cNvSpPr/>
          <p:nvPr/>
        </p:nvSpPr>
        <p:spPr>
          <a:xfrm>
            <a:off x="6917973" y="2780006"/>
            <a:ext cx="749664" cy="805549"/>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90</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3" name="椭圆 22"/>
          <p:cNvSpPr/>
          <p:nvPr/>
        </p:nvSpPr>
        <p:spPr>
          <a:xfrm>
            <a:off x="6278965" y="3605758"/>
            <a:ext cx="749664" cy="805549"/>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85</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4" name="椭圆 23"/>
          <p:cNvSpPr/>
          <p:nvPr/>
        </p:nvSpPr>
        <p:spPr>
          <a:xfrm>
            <a:off x="6989411" y="4351642"/>
            <a:ext cx="749664" cy="805549"/>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88</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5" name="直接连接符 24"/>
          <p:cNvCxnSpPr>
            <a:stCxn id="7" idx="5"/>
            <a:endCxn id="22" idx="1"/>
          </p:cNvCxnSpPr>
          <p:nvPr/>
        </p:nvCxnSpPr>
        <p:spPr>
          <a:xfrm>
            <a:off x="6700595" y="2681767"/>
            <a:ext cx="327164" cy="216209"/>
          </a:xfrm>
          <a:prstGeom prst="line">
            <a:avLst/>
          </a:prstGeom>
          <a:ln w="19050">
            <a:tailEnd type="none"/>
          </a:ln>
        </p:spPr>
        <p:style>
          <a:lnRef idx="2">
            <a:schemeClr val="dk1"/>
          </a:lnRef>
          <a:fillRef idx="0">
            <a:schemeClr val="dk1"/>
          </a:fillRef>
          <a:effectRef idx="1">
            <a:schemeClr val="dk1"/>
          </a:effectRef>
          <a:fontRef idx="minor">
            <a:schemeClr val="tx1"/>
          </a:fontRef>
        </p:style>
      </p:cxnSp>
      <p:cxnSp>
        <p:nvCxnSpPr>
          <p:cNvPr id="26" name="直接连接符 25"/>
          <p:cNvCxnSpPr>
            <a:stCxn id="22" idx="3"/>
            <a:endCxn id="23" idx="7"/>
          </p:cNvCxnSpPr>
          <p:nvPr/>
        </p:nvCxnSpPr>
        <p:spPr>
          <a:xfrm flipH="1">
            <a:off x="6918843" y="3467585"/>
            <a:ext cx="108916" cy="256143"/>
          </a:xfrm>
          <a:prstGeom prst="line">
            <a:avLst/>
          </a:prstGeom>
          <a:ln w="19050">
            <a:tailEnd type="none"/>
          </a:ln>
        </p:spPr>
        <p:style>
          <a:lnRef idx="2">
            <a:schemeClr val="dk1"/>
          </a:lnRef>
          <a:fillRef idx="0">
            <a:schemeClr val="dk1"/>
          </a:fillRef>
          <a:effectRef idx="1">
            <a:schemeClr val="dk1"/>
          </a:effectRef>
          <a:fontRef idx="minor">
            <a:schemeClr val="tx1"/>
          </a:fontRef>
        </p:style>
      </p:cxnSp>
      <p:cxnSp>
        <p:nvCxnSpPr>
          <p:cNvPr id="27" name="直接连接符 26"/>
          <p:cNvCxnSpPr>
            <a:stCxn id="23" idx="5"/>
            <a:endCxn id="24" idx="1"/>
          </p:cNvCxnSpPr>
          <p:nvPr/>
        </p:nvCxnSpPr>
        <p:spPr>
          <a:xfrm>
            <a:off x="6918843" y="4293337"/>
            <a:ext cx="180354" cy="176275"/>
          </a:xfrm>
          <a:prstGeom prst="line">
            <a:avLst/>
          </a:prstGeom>
          <a:ln w="19050">
            <a:tailEnd type="none"/>
          </a:ln>
        </p:spPr>
        <p:style>
          <a:lnRef idx="2">
            <a:schemeClr val="dk1"/>
          </a:lnRef>
          <a:fillRef idx="0">
            <a:schemeClr val="dk1"/>
          </a:fillRef>
          <a:effectRef idx="1">
            <a:schemeClr val="dk1"/>
          </a:effectRef>
          <a:fontRef idx="minor">
            <a:schemeClr val="tx1"/>
          </a:fontRef>
        </p:style>
      </p:cxnSp>
      <p:sp>
        <p:nvSpPr>
          <p:cNvPr id="28" name="TextBox 27"/>
          <p:cNvSpPr txBox="1"/>
          <p:nvPr/>
        </p:nvSpPr>
        <p:spPr>
          <a:xfrm>
            <a:off x="1219559" y="2000240"/>
            <a:ext cx="2018921" cy="368300"/>
          </a:xfrm>
          <a:prstGeom prst="rect">
            <a:avLst/>
          </a:prstGeom>
          <a:noFill/>
        </p:spPr>
        <p:txBody>
          <a:bodyPr wrap="square" rtlCol="0">
            <a:spAutoFit/>
          </a:bodyPr>
          <a:lstStyle/>
          <a:p>
            <a:pPr algn="l"/>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查找：</a:t>
            </a:r>
            <a:r>
              <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35</a:t>
            </a:r>
            <a:endParaRPr lang="zh-CN" altLang="en-US"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9" name="椭圆 28"/>
          <p:cNvSpPr/>
          <p:nvPr/>
        </p:nvSpPr>
        <p:spPr>
          <a:xfrm>
            <a:off x="4993081" y="1249664"/>
            <a:ext cx="749664" cy="805549"/>
          </a:xfrm>
          <a:prstGeom prst="ellipse">
            <a:avLst/>
          </a:prstGeom>
        </p:spPr>
        <p:style>
          <a:lnRef idx="1">
            <a:schemeClr val="dk1"/>
          </a:lnRef>
          <a:fillRef idx="3">
            <a:schemeClr val="dk1"/>
          </a:fillRef>
          <a:effectRef idx="2">
            <a:schemeClr val="dk1"/>
          </a:effectRef>
          <a:fontRef idx="minor">
            <a:schemeClr val="lt1"/>
          </a:fontRef>
        </p:style>
        <p:txBody>
          <a:bodyPr lIns="0" rIns="0" rtlCol="0" anchor="ctr"/>
          <a:lstStyle/>
          <a:p>
            <a:pPr algn="ctr"/>
            <a:r>
              <a:rPr lang="en-US" altLang="zh-CN" sz="1800">
                <a:solidFill>
                  <a:schemeClr val="bg1"/>
                </a:solidFill>
                <a:latin typeface="微软雅黑" panose="020B0503020204020204" pitchFamily="34" charset="-122"/>
                <a:ea typeface="微软雅黑" panose="020B0503020204020204" pitchFamily="34" charset="-122"/>
                <a:cs typeface="Consolas" panose="020B0609020204030204" pitchFamily="49" charset="0"/>
              </a:rPr>
              <a:t>50</a:t>
            </a:r>
            <a:endParaRPr lang="en-US" altLang="zh-CN" sz="1800">
              <a:solidFill>
                <a:schemeClr val="bg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0" name="椭圆 29"/>
          <p:cNvSpPr/>
          <p:nvPr/>
        </p:nvSpPr>
        <p:spPr>
          <a:xfrm>
            <a:off x="3778635" y="1995548"/>
            <a:ext cx="749664" cy="805549"/>
          </a:xfrm>
          <a:prstGeom prst="ellipse">
            <a:avLst/>
          </a:prstGeom>
        </p:spPr>
        <p:style>
          <a:lnRef idx="1">
            <a:schemeClr val="dk1"/>
          </a:lnRef>
          <a:fillRef idx="3">
            <a:schemeClr val="dk1"/>
          </a:fillRef>
          <a:effectRef idx="2">
            <a:schemeClr val="dk1"/>
          </a:effectRef>
          <a:fontRef idx="minor">
            <a:schemeClr val="lt1"/>
          </a:fontRef>
        </p:style>
        <p:txBody>
          <a:bodyPr lIns="0" rIns="0" rtlCol="0" anchor="ctr"/>
          <a:lstStyle/>
          <a:p>
            <a:pPr algn="ctr"/>
            <a:r>
              <a:rPr lang="en-US" altLang="zh-CN" sz="1800">
                <a:solidFill>
                  <a:schemeClr val="bg1"/>
                </a:solidFill>
                <a:latin typeface="微软雅黑" panose="020B0503020204020204" pitchFamily="34" charset="-122"/>
                <a:ea typeface="微软雅黑" panose="020B0503020204020204" pitchFamily="34" charset="-122"/>
                <a:cs typeface="Consolas" panose="020B0609020204030204" pitchFamily="49" charset="0"/>
              </a:rPr>
              <a:t>30</a:t>
            </a:r>
            <a:endParaRPr lang="en-US" altLang="zh-CN" sz="1800">
              <a:solidFill>
                <a:schemeClr val="bg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1" name="直接连接符 30"/>
          <p:cNvCxnSpPr/>
          <p:nvPr/>
        </p:nvCxnSpPr>
        <p:spPr>
          <a:xfrm flipH="1">
            <a:off x="4295800" y="1645872"/>
            <a:ext cx="797776" cy="444430"/>
          </a:xfrm>
          <a:prstGeom prst="line">
            <a:avLst/>
          </a:prstGeom>
          <a:ln w="38100">
            <a:solidFill>
              <a:srgbClr val="C00000"/>
            </a:solidFill>
            <a:tailEnd type="arrow"/>
          </a:ln>
        </p:spPr>
        <p:style>
          <a:lnRef idx="2">
            <a:schemeClr val="dk1"/>
          </a:lnRef>
          <a:fillRef idx="0">
            <a:schemeClr val="dk1"/>
          </a:fillRef>
          <a:effectRef idx="1">
            <a:schemeClr val="dk1"/>
          </a:effectRef>
          <a:fontRef idx="minor">
            <a:schemeClr val="tx1"/>
          </a:fontRef>
        </p:style>
      </p:cxnSp>
      <p:sp>
        <p:nvSpPr>
          <p:cNvPr id="32" name="椭圆 31"/>
          <p:cNvSpPr/>
          <p:nvPr/>
        </p:nvSpPr>
        <p:spPr>
          <a:xfrm>
            <a:off x="4774833" y="2781366"/>
            <a:ext cx="749664" cy="805549"/>
          </a:xfrm>
          <a:prstGeom prst="ellipse">
            <a:avLst/>
          </a:prstGeom>
        </p:spPr>
        <p:style>
          <a:lnRef idx="1">
            <a:schemeClr val="dk1"/>
          </a:lnRef>
          <a:fillRef idx="3">
            <a:schemeClr val="dk1"/>
          </a:fillRef>
          <a:effectRef idx="2">
            <a:schemeClr val="dk1"/>
          </a:effectRef>
          <a:fontRef idx="minor">
            <a:schemeClr val="lt1"/>
          </a:fontRef>
        </p:style>
        <p:txBody>
          <a:bodyPr lIns="0" rIns="0" rtlCol="0" anchor="ctr"/>
          <a:lstStyle/>
          <a:p>
            <a:pPr algn="ctr"/>
            <a:r>
              <a:rPr lang="en-US" altLang="zh-CN" sz="1800">
                <a:solidFill>
                  <a:schemeClr val="bg1"/>
                </a:solidFill>
                <a:latin typeface="微软雅黑" panose="020B0503020204020204" pitchFamily="34" charset="-122"/>
                <a:ea typeface="微软雅黑" panose="020B0503020204020204" pitchFamily="34" charset="-122"/>
                <a:cs typeface="Consolas" panose="020B0609020204030204" pitchFamily="49" charset="0"/>
              </a:rPr>
              <a:t>40</a:t>
            </a:r>
            <a:endParaRPr lang="en-US" altLang="zh-CN" sz="1800">
              <a:solidFill>
                <a:schemeClr val="bg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3" name="椭圆 32"/>
          <p:cNvSpPr/>
          <p:nvPr/>
        </p:nvSpPr>
        <p:spPr>
          <a:xfrm>
            <a:off x="4064387" y="3607118"/>
            <a:ext cx="749664" cy="805549"/>
          </a:xfrm>
          <a:prstGeom prst="ellipse">
            <a:avLst/>
          </a:prstGeom>
        </p:spPr>
        <p:style>
          <a:lnRef idx="1">
            <a:schemeClr val="dk1"/>
          </a:lnRef>
          <a:fillRef idx="3">
            <a:schemeClr val="dk1"/>
          </a:fillRef>
          <a:effectRef idx="2">
            <a:schemeClr val="dk1"/>
          </a:effectRef>
          <a:fontRef idx="minor">
            <a:schemeClr val="lt1"/>
          </a:fontRef>
        </p:style>
        <p:txBody>
          <a:bodyPr lIns="0" rIns="0" rtlCol="0" anchor="ctr"/>
          <a:lstStyle/>
          <a:p>
            <a:pPr algn="ctr"/>
            <a:r>
              <a:rPr lang="en-US" altLang="zh-CN" sz="1800">
                <a:solidFill>
                  <a:schemeClr val="bg1"/>
                </a:solidFill>
                <a:latin typeface="微软雅黑" panose="020B0503020204020204" pitchFamily="34" charset="-122"/>
                <a:ea typeface="微软雅黑" panose="020B0503020204020204" pitchFamily="34" charset="-122"/>
                <a:cs typeface="Consolas" panose="020B0609020204030204" pitchFamily="49" charset="0"/>
              </a:rPr>
              <a:t>35</a:t>
            </a:r>
            <a:endParaRPr lang="en-US" altLang="zh-CN" sz="1800">
              <a:solidFill>
                <a:schemeClr val="bg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4" name="直接连接符 33"/>
          <p:cNvCxnSpPr/>
          <p:nvPr/>
        </p:nvCxnSpPr>
        <p:spPr>
          <a:xfrm>
            <a:off x="4367536" y="2491933"/>
            <a:ext cx="569480" cy="484364"/>
          </a:xfrm>
          <a:prstGeom prst="line">
            <a:avLst/>
          </a:prstGeom>
          <a:ln w="38100">
            <a:solidFill>
              <a:srgbClr val="C00000"/>
            </a:solidFill>
            <a:tailEnd type="arrow"/>
          </a:ln>
        </p:spPr>
        <p:style>
          <a:lnRef idx="2">
            <a:schemeClr val="dk1"/>
          </a:lnRef>
          <a:fillRef idx="0">
            <a:schemeClr val="dk1"/>
          </a:fillRef>
          <a:effectRef idx="1">
            <a:schemeClr val="dk1"/>
          </a:effectRef>
          <a:fontRef idx="minor">
            <a:schemeClr val="tx1"/>
          </a:fontRef>
        </p:style>
      </p:cxnSp>
      <p:cxnSp>
        <p:nvCxnSpPr>
          <p:cNvPr id="35" name="直接连接符 34"/>
          <p:cNvCxnSpPr/>
          <p:nvPr/>
        </p:nvCxnSpPr>
        <p:spPr>
          <a:xfrm flipH="1">
            <a:off x="4654553" y="3417134"/>
            <a:ext cx="354064" cy="443914"/>
          </a:xfrm>
          <a:prstGeom prst="line">
            <a:avLst/>
          </a:prstGeom>
          <a:ln w="38100">
            <a:solidFill>
              <a:srgbClr val="C00000"/>
            </a:solidFill>
            <a:tailEnd type="arrow"/>
          </a:ln>
        </p:spPr>
        <p:style>
          <a:lnRef idx="2">
            <a:schemeClr val="dk1"/>
          </a:lnRef>
          <a:fillRef idx="0">
            <a:schemeClr val="dk1"/>
          </a:fillRef>
          <a:effectRef idx="1">
            <a:schemeClr val="dk1"/>
          </a:effectRef>
          <a:fontRef idx="minor">
            <a:schemeClr val="tx1"/>
          </a:fontRef>
        </p:style>
      </p:cxnSp>
      <p:sp>
        <p:nvSpPr>
          <p:cNvPr id="36" name="TextBox 35"/>
          <p:cNvSpPr txBox="1"/>
          <p:nvPr/>
        </p:nvSpPr>
        <p:spPr>
          <a:xfrm>
            <a:off x="407909" y="5302025"/>
            <a:ext cx="10944675" cy="129286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gn="l">
              <a:lnSpc>
                <a:spcPts val="2800"/>
              </a:lnSpc>
              <a:spcBef>
                <a:spcPts val="0"/>
              </a:spcBef>
              <a:buBlip>
                <a:blip r:embed="rId1"/>
              </a:buBlip>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从根结点开始，查找最后落在某个</a:t>
            </a:r>
            <a:r>
              <a:rPr lang="zh-CN" altLang="en-US" sz="20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内部结点</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中</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0"/>
              </a:spcBef>
              <a:buBlip>
                <a:blip r:embed="rId1"/>
              </a:buBlip>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比较次数为该内部结点的层次</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0"/>
              </a:spcBef>
              <a:buBlip>
                <a:blip r:embed="rId1"/>
              </a:buBlip>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查找路径是二叉排序树的一部分，本身也是一棵二叉排序树</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7" name="TextBox 36"/>
          <p:cNvSpPr txBox="1"/>
          <p:nvPr/>
        </p:nvSpPr>
        <p:spPr>
          <a:xfrm>
            <a:off x="8707977" y="1327697"/>
            <a:ext cx="531295" cy="368300"/>
          </a:xfrm>
          <a:prstGeom prst="rect">
            <a:avLst/>
          </a:prstGeom>
          <a:noFill/>
        </p:spPr>
        <p:txBody>
          <a:bodyPr wrap="square" rtlCol="0">
            <a:spAutoFit/>
          </a:bodyPr>
          <a:lstStyle/>
          <a:p>
            <a:pPr algn="l"/>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0" name="TextBox 39"/>
          <p:cNvSpPr txBox="1"/>
          <p:nvPr/>
        </p:nvSpPr>
        <p:spPr>
          <a:xfrm>
            <a:off x="8356177" y="878973"/>
            <a:ext cx="1168848" cy="368300"/>
          </a:xfrm>
          <a:prstGeom prst="rect">
            <a:avLst/>
          </a:prstGeom>
          <a:noFill/>
        </p:spPr>
        <p:txBody>
          <a:bodyPr wrap="square" rtlCol="0">
            <a:spAutoFit/>
          </a:bodyPr>
          <a:lstStyle/>
          <a:p>
            <a:pPr algn="l"/>
            <a:r>
              <a:rPr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层次</a:t>
            </a:r>
            <a:endParaRPr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TextBox 40"/>
          <p:cNvSpPr txBox="1"/>
          <p:nvPr/>
        </p:nvSpPr>
        <p:spPr>
          <a:xfrm>
            <a:off x="8707977" y="2054329"/>
            <a:ext cx="531295" cy="368300"/>
          </a:xfrm>
          <a:prstGeom prst="rect">
            <a:avLst/>
          </a:prstGeom>
          <a:noFill/>
        </p:spPr>
        <p:txBody>
          <a:bodyPr wrap="square" rtlCol="0">
            <a:spAutoFit/>
          </a:bodyPr>
          <a:lstStyle/>
          <a:p>
            <a:pPr algn="l"/>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3" name="TextBox 42"/>
          <p:cNvSpPr txBox="1"/>
          <p:nvPr/>
        </p:nvSpPr>
        <p:spPr>
          <a:xfrm>
            <a:off x="8707977" y="2891379"/>
            <a:ext cx="531295" cy="368300"/>
          </a:xfrm>
          <a:prstGeom prst="rect">
            <a:avLst/>
          </a:prstGeom>
          <a:noFill/>
        </p:spPr>
        <p:txBody>
          <a:bodyPr wrap="square" rtlCol="0">
            <a:spAutoFit/>
          </a:bodyPr>
          <a:lstStyle/>
          <a:p>
            <a:pPr algn="l"/>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5" name="TextBox 44"/>
          <p:cNvSpPr txBox="1"/>
          <p:nvPr/>
        </p:nvSpPr>
        <p:spPr>
          <a:xfrm>
            <a:off x="8707977" y="3728539"/>
            <a:ext cx="531295" cy="368300"/>
          </a:xfrm>
          <a:prstGeom prst="rect">
            <a:avLst/>
          </a:prstGeom>
          <a:noFill/>
        </p:spPr>
        <p:txBody>
          <a:bodyPr wrap="square" rtlCol="0">
            <a:spAutoFit/>
          </a:bodyPr>
          <a:lstStyle/>
          <a:p>
            <a:pPr algn="l"/>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 name="TextBox 46"/>
          <p:cNvSpPr txBox="1"/>
          <p:nvPr/>
        </p:nvSpPr>
        <p:spPr>
          <a:xfrm>
            <a:off x="8707977" y="4442919"/>
            <a:ext cx="531295" cy="368300"/>
          </a:xfrm>
          <a:prstGeom prst="rect">
            <a:avLst/>
          </a:prstGeom>
          <a:noFill/>
        </p:spPr>
        <p:txBody>
          <a:bodyPr wrap="square" rtlCol="0">
            <a:spAutoFit/>
          </a:bodyPr>
          <a:lstStyle/>
          <a:p>
            <a:pPr algn="l"/>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5</a:t>
            </a:r>
            <a:endPar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 name="TextBox 48"/>
          <p:cNvSpPr txBox="1"/>
          <p:nvPr/>
        </p:nvSpPr>
        <p:spPr>
          <a:xfrm>
            <a:off x="152832" y="142852"/>
            <a:ext cx="4622001" cy="574040"/>
          </a:xfrm>
          <a:prstGeom prst="rect">
            <a:avLst/>
          </a:prstGeom>
        </p:spPr>
        <p:style>
          <a:lnRef idx="3">
            <a:schemeClr val="lt1"/>
          </a:lnRef>
          <a:fillRef idx="1">
            <a:schemeClr val="dk1"/>
          </a:fillRef>
          <a:effectRef idx="1">
            <a:schemeClr val="dk1"/>
          </a:effectRef>
          <a:fontRef idx="minor">
            <a:schemeClr val="lt1"/>
          </a:fontRef>
        </p:style>
        <p:txBody>
          <a:bodyPr wrap="square" tIns="72000" bIns="72000"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二叉排序树查找性能分析</a:t>
            </a:r>
            <a:endPar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1" name="TextBox 50"/>
          <p:cNvSpPr txBox="1"/>
          <p:nvPr/>
        </p:nvSpPr>
        <p:spPr>
          <a:xfrm>
            <a:off x="660628" y="1357298"/>
            <a:ext cx="3506546" cy="450215"/>
          </a:xfrm>
          <a:prstGeom prst="rect">
            <a:avLst/>
          </a:prstGeom>
          <a:noFill/>
        </p:spPr>
        <p:txBody>
          <a:bodyPr wrap="square" lIns="0" rIns="0" rtlCol="0">
            <a:spAutoFit/>
          </a:bodyPr>
          <a:lstStyle/>
          <a:p>
            <a:pPr algn="l">
              <a:lnSpc>
                <a:spcPts val="2800"/>
              </a:lnSpc>
            </a:pPr>
            <a:r>
              <a:rPr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一棵二叉排序树 </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a:rPr>
              <a:t></a:t>
            </a:r>
            <a:r>
              <a:rPr lang="zh-CN" altLang="en-US" sz="2000" b="1"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2000" b="1"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0" name="图片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8328" y="919633"/>
            <a:ext cx="4445487" cy="44454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0" grpId="0" animBg="1"/>
      <p:bldP spid="32" grpId="0" animBg="1"/>
      <p:bldP spid="33" grpId="0" animBg="1"/>
      <p:bldP spid="36"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2309786" y="2191072"/>
            <a:ext cx="8898782" cy="2062480"/>
          </a:xfrm>
          <a:prstGeom prst="rect">
            <a:avLst/>
          </a:prstGeom>
          <a:solidFill>
            <a:schemeClr val="accent6">
              <a:lumMod val="40000"/>
              <a:lumOff val="6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a:spAutoFit/>
          </a:bodyPr>
          <a:lstStyle/>
          <a:p>
            <a:pPr marL="457200" indent="-457200" algn="l">
              <a:lnSpc>
                <a:spcPts val="3000"/>
              </a:lnSpc>
              <a:spcBef>
                <a:spcPts val="1200"/>
              </a:spcBef>
              <a:buBlip>
                <a:blip r:embed="rId1"/>
              </a:buBlip>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以二叉树或其他树作为查找表的组织形式，称为</a:t>
            </a:r>
            <a:r>
              <a:rPr lang="zh-CN" altLang="en-US" sz="20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树表</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000"/>
              </a:lnSpc>
              <a:spcBef>
                <a:spcPts val="1200"/>
              </a:spcBef>
              <a:buBlip>
                <a:blip r:embed="rId1"/>
              </a:buBlip>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树表主要采用</a:t>
            </a:r>
            <a:r>
              <a:rPr lang="zh-CN" altLang="en-US" sz="20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链式存储结构</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000"/>
              </a:lnSpc>
              <a:spcBef>
                <a:spcPts val="1200"/>
              </a:spcBef>
              <a:buBlip>
                <a:blip r:embed="rId1"/>
              </a:buBlip>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这类存储结构不仅适合于查找，也适合于插入和删除操作。属于</a:t>
            </a:r>
            <a:r>
              <a:rPr lang="zh-CN" altLang="en-US" sz="20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动态查找表</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 Box 8" descr="信纸"/>
          <p:cNvSpPr txBox="1">
            <a:spLocks noChangeArrowheads="1"/>
          </p:cNvSpPr>
          <p:nvPr/>
        </p:nvSpPr>
        <p:spPr bwMode="auto">
          <a:xfrm>
            <a:off x="839416" y="1124744"/>
            <a:ext cx="4152900" cy="645160"/>
          </a:xfrm>
          <a:prstGeom prst="rect">
            <a:avLst/>
          </a:prstGeom>
          <a:solidFill>
            <a:srgbClr val="F19903"/>
          </a:solidFill>
          <a:ln w="9525">
            <a:noFill/>
            <a:miter lim="800000"/>
          </a:ln>
          <a:effectLst>
            <a:prstShdw prst="shdw17" dist="17961" dir="2700000">
              <a:srgbClr val="FFFFCC">
                <a:gamma/>
                <a:shade val="60000"/>
                <a:invGamma/>
              </a:srgbClr>
            </a:prstShdw>
          </a:effectLst>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spcBef>
                <a:spcPct val="50000"/>
              </a:spcBef>
              <a:defRPr/>
            </a:pPr>
            <a:r>
              <a:rPr lang="en-US" altLang="zh-CN" sz="3600" b="1"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9.3 </a:t>
            </a:r>
            <a:r>
              <a:rPr lang="zh-CN" altLang="en-US" sz="3600" b="1"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树表的查找</a:t>
            </a:r>
            <a:endParaRPr lang="zh-CN" altLang="en-US" sz="3600" b="1"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endParaRPr>
          </a:p>
        </p:txBody>
      </p:sp>
      <p:pic>
        <p:nvPicPr>
          <p:cNvPr id="7" name="图片 6" descr="乐高玩具&#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2224" y="4221088"/>
            <a:ext cx="3960440" cy="2664296"/>
          </a:xfrm>
          <a:prstGeom prst="rect">
            <a:avLst/>
          </a:prstGeom>
        </p:spPr>
      </p:pic>
      <p:pic>
        <p:nvPicPr>
          <p:cNvPr id="6" name="Picture 2"/>
          <p:cNvPicPr>
            <a:picLocks noChangeAspect="1" noChangeArrowheads="1"/>
          </p:cNvPicPr>
          <p:nvPr/>
        </p:nvPicPr>
        <p:blipFill>
          <a:blip r:embed="rId3" cstate="print"/>
          <a:srcRect/>
          <a:stretch>
            <a:fillRect/>
          </a:stretch>
        </p:blipFill>
        <p:spPr bwMode="auto">
          <a:xfrm>
            <a:off x="629661" y="2060848"/>
            <a:ext cx="1608687" cy="2277691"/>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直接连接符 41"/>
          <p:cNvCxnSpPr>
            <a:endCxn id="41" idx="1"/>
          </p:cNvCxnSpPr>
          <p:nvPr/>
        </p:nvCxnSpPr>
        <p:spPr>
          <a:xfrm>
            <a:off x="3621890" y="2227870"/>
            <a:ext cx="5429288" cy="0"/>
          </a:xfrm>
          <a:prstGeom prst="line">
            <a:avLst/>
          </a:prstGeom>
          <a:ln w="12700">
            <a:solidFill>
              <a:srgbClr val="C00000"/>
            </a:solidFill>
            <a:prstDash val="dash"/>
            <a:tailEnd type="none"/>
          </a:ln>
        </p:spPr>
        <p:style>
          <a:lnRef idx="2">
            <a:schemeClr val="accent5"/>
          </a:lnRef>
          <a:fillRef idx="0">
            <a:schemeClr val="accent5"/>
          </a:fillRef>
          <a:effectRef idx="1">
            <a:schemeClr val="accent5"/>
          </a:effectRef>
          <a:fontRef idx="minor">
            <a:schemeClr val="tx1"/>
          </a:fontRef>
        </p:style>
      </p:cxnSp>
      <p:cxnSp>
        <p:nvCxnSpPr>
          <p:cNvPr id="44" name="直接连接符 43"/>
          <p:cNvCxnSpPr>
            <a:endCxn id="43" idx="1"/>
          </p:cNvCxnSpPr>
          <p:nvPr/>
        </p:nvCxnSpPr>
        <p:spPr>
          <a:xfrm>
            <a:off x="2550320" y="3013053"/>
            <a:ext cx="6500858" cy="0"/>
          </a:xfrm>
          <a:prstGeom prst="line">
            <a:avLst/>
          </a:prstGeom>
          <a:ln w="12700">
            <a:solidFill>
              <a:srgbClr val="C00000"/>
            </a:solidFill>
            <a:prstDash val="dash"/>
            <a:tailEnd type="none"/>
          </a:ln>
        </p:spPr>
        <p:style>
          <a:lnRef idx="2">
            <a:schemeClr val="accent5"/>
          </a:lnRef>
          <a:fillRef idx="0">
            <a:schemeClr val="accent5"/>
          </a:fillRef>
          <a:effectRef idx="1">
            <a:schemeClr val="accent5"/>
          </a:effectRef>
          <a:fontRef idx="minor">
            <a:schemeClr val="tx1"/>
          </a:fontRef>
        </p:style>
      </p:cxnSp>
      <p:cxnSp>
        <p:nvCxnSpPr>
          <p:cNvPr id="46" name="直接连接符 45"/>
          <p:cNvCxnSpPr>
            <a:endCxn id="45" idx="1"/>
          </p:cNvCxnSpPr>
          <p:nvPr/>
        </p:nvCxnSpPr>
        <p:spPr>
          <a:xfrm>
            <a:off x="2264568" y="3828519"/>
            <a:ext cx="6786610" cy="41790"/>
          </a:xfrm>
          <a:prstGeom prst="line">
            <a:avLst/>
          </a:prstGeom>
          <a:ln w="12700">
            <a:solidFill>
              <a:srgbClr val="C00000"/>
            </a:solidFill>
            <a:prstDash val="dash"/>
            <a:tailEnd type="none"/>
          </a:ln>
        </p:spPr>
        <p:style>
          <a:lnRef idx="2">
            <a:schemeClr val="accent5"/>
          </a:lnRef>
          <a:fillRef idx="0">
            <a:schemeClr val="accent5"/>
          </a:fillRef>
          <a:effectRef idx="1">
            <a:schemeClr val="accent5"/>
          </a:effectRef>
          <a:fontRef idx="minor">
            <a:schemeClr val="tx1"/>
          </a:fontRef>
        </p:style>
      </p:cxnSp>
      <p:cxnSp>
        <p:nvCxnSpPr>
          <p:cNvPr id="48" name="直接连接符 47"/>
          <p:cNvCxnSpPr>
            <a:endCxn id="47" idx="1"/>
          </p:cNvCxnSpPr>
          <p:nvPr/>
        </p:nvCxnSpPr>
        <p:spPr>
          <a:xfrm>
            <a:off x="2907510" y="4554545"/>
            <a:ext cx="6143668" cy="0"/>
          </a:xfrm>
          <a:prstGeom prst="line">
            <a:avLst/>
          </a:prstGeom>
          <a:ln w="12700">
            <a:solidFill>
              <a:srgbClr val="C00000"/>
            </a:solidFill>
            <a:prstDash val="dash"/>
            <a:tailEnd type="none"/>
          </a:ln>
        </p:spPr>
        <p:style>
          <a:lnRef idx="2">
            <a:schemeClr val="accent5"/>
          </a:lnRef>
          <a:fillRef idx="0">
            <a:schemeClr val="accent5"/>
          </a:fillRef>
          <a:effectRef idx="1">
            <a:schemeClr val="accent5"/>
          </a:effectRef>
          <a:fontRef idx="minor">
            <a:schemeClr val="tx1"/>
          </a:fontRef>
        </p:style>
      </p:cxnSp>
      <p:sp>
        <p:nvSpPr>
          <p:cNvPr id="5" name="椭圆 4"/>
          <p:cNvSpPr/>
          <p:nvPr/>
        </p:nvSpPr>
        <p:spPr>
          <a:xfrm>
            <a:off x="4629050" y="1206044"/>
            <a:ext cx="504000" cy="540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50</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椭圆 5"/>
          <p:cNvSpPr/>
          <p:nvPr/>
        </p:nvSpPr>
        <p:spPr>
          <a:xfrm>
            <a:off x="3414604" y="1951928"/>
            <a:ext cx="504000" cy="540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30</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椭圆 6"/>
          <p:cNvSpPr/>
          <p:nvPr/>
        </p:nvSpPr>
        <p:spPr>
          <a:xfrm>
            <a:off x="5696686" y="1951928"/>
            <a:ext cx="504000" cy="540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80</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8" name="直接连接符 7"/>
          <p:cNvCxnSpPr>
            <a:endCxn id="6" idx="7"/>
          </p:cNvCxnSpPr>
          <p:nvPr/>
        </p:nvCxnSpPr>
        <p:spPr>
          <a:xfrm rot="10800000" flipV="1">
            <a:off x="3844795" y="1586579"/>
            <a:ext cx="797776" cy="444430"/>
          </a:xfrm>
          <a:prstGeom prst="line">
            <a:avLst/>
          </a:prstGeom>
          <a:ln>
            <a:solidFill>
              <a:srgbClr val="C00000"/>
            </a:solidFill>
            <a:tailEnd type="none"/>
          </a:ln>
        </p:spPr>
        <p:style>
          <a:lnRef idx="2">
            <a:schemeClr val="accent5"/>
          </a:lnRef>
          <a:fillRef idx="0">
            <a:schemeClr val="accent5"/>
          </a:fillRef>
          <a:effectRef idx="1">
            <a:schemeClr val="accent5"/>
          </a:effectRef>
          <a:fontRef idx="minor">
            <a:schemeClr val="tx1"/>
          </a:fontRef>
        </p:style>
      </p:cxnSp>
      <p:cxnSp>
        <p:nvCxnSpPr>
          <p:cNvPr id="9" name="直接连接符 8"/>
          <p:cNvCxnSpPr>
            <a:endCxn id="7" idx="1"/>
          </p:cNvCxnSpPr>
          <p:nvPr/>
        </p:nvCxnSpPr>
        <p:spPr>
          <a:xfrm>
            <a:off x="5129577" y="1576531"/>
            <a:ext cx="640918" cy="454478"/>
          </a:xfrm>
          <a:prstGeom prst="line">
            <a:avLst/>
          </a:prstGeom>
          <a:ln>
            <a:solidFill>
              <a:srgbClr val="C00000"/>
            </a:solidFill>
            <a:tailEnd type="none"/>
          </a:ln>
        </p:spPr>
        <p:style>
          <a:lnRef idx="2">
            <a:schemeClr val="accent5"/>
          </a:lnRef>
          <a:fillRef idx="0">
            <a:schemeClr val="accent5"/>
          </a:fillRef>
          <a:effectRef idx="1">
            <a:schemeClr val="accent5"/>
          </a:effectRef>
          <a:fontRef idx="minor">
            <a:schemeClr val="tx1"/>
          </a:fontRef>
        </p:style>
      </p:cxnSp>
      <p:sp>
        <p:nvSpPr>
          <p:cNvPr id="10" name="椭圆 9"/>
          <p:cNvSpPr/>
          <p:nvPr/>
        </p:nvSpPr>
        <p:spPr>
          <a:xfrm>
            <a:off x="2414472" y="2737746"/>
            <a:ext cx="504000" cy="540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20</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椭圆 10"/>
          <p:cNvSpPr/>
          <p:nvPr/>
        </p:nvSpPr>
        <p:spPr>
          <a:xfrm>
            <a:off x="1771530" y="3563498"/>
            <a:ext cx="504000" cy="540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 name="椭圆 11"/>
          <p:cNvSpPr/>
          <p:nvPr/>
        </p:nvSpPr>
        <p:spPr>
          <a:xfrm>
            <a:off x="3053480" y="3563498"/>
            <a:ext cx="504000" cy="540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25</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椭圆 12"/>
          <p:cNvSpPr/>
          <p:nvPr/>
        </p:nvSpPr>
        <p:spPr>
          <a:xfrm>
            <a:off x="2414472" y="4309382"/>
            <a:ext cx="504000" cy="540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4" name="直接连接符 13"/>
          <p:cNvCxnSpPr>
            <a:stCxn id="10" idx="3"/>
            <a:endCxn id="11" idx="7"/>
          </p:cNvCxnSpPr>
          <p:nvPr/>
        </p:nvCxnSpPr>
        <p:spPr>
          <a:xfrm rot="5400000">
            <a:off x="2123044" y="3277342"/>
            <a:ext cx="443914" cy="286560"/>
          </a:xfrm>
          <a:prstGeom prst="line">
            <a:avLst/>
          </a:prstGeom>
          <a:ln>
            <a:solidFill>
              <a:srgbClr val="C00000"/>
            </a:solidFill>
            <a:tailEnd type="none"/>
          </a:ln>
        </p:spPr>
        <p:style>
          <a:lnRef idx="2">
            <a:schemeClr val="accent5"/>
          </a:lnRef>
          <a:fillRef idx="0">
            <a:schemeClr val="accent5"/>
          </a:fillRef>
          <a:effectRef idx="1">
            <a:schemeClr val="accent5"/>
          </a:effectRef>
          <a:fontRef idx="minor">
            <a:schemeClr val="tx1"/>
          </a:fontRef>
        </p:style>
      </p:cxnSp>
      <p:cxnSp>
        <p:nvCxnSpPr>
          <p:cNvPr id="15" name="直接连接符 14"/>
          <p:cNvCxnSpPr>
            <a:stCxn id="10" idx="5"/>
            <a:endCxn id="12" idx="1"/>
          </p:cNvCxnSpPr>
          <p:nvPr/>
        </p:nvCxnSpPr>
        <p:spPr>
          <a:xfrm rot="16200000" flipH="1">
            <a:off x="2764019" y="3279309"/>
            <a:ext cx="443914" cy="282626"/>
          </a:xfrm>
          <a:prstGeom prst="line">
            <a:avLst/>
          </a:prstGeom>
          <a:ln>
            <a:solidFill>
              <a:srgbClr val="C00000"/>
            </a:solidFill>
            <a:tailEnd type="none"/>
          </a:ln>
        </p:spPr>
        <p:style>
          <a:lnRef idx="2">
            <a:schemeClr val="accent5"/>
          </a:lnRef>
          <a:fillRef idx="0">
            <a:schemeClr val="accent5"/>
          </a:fillRef>
          <a:effectRef idx="1">
            <a:schemeClr val="accent5"/>
          </a:effectRef>
          <a:fontRef idx="minor">
            <a:schemeClr val="tx1"/>
          </a:fontRef>
        </p:style>
      </p:cxnSp>
      <p:cxnSp>
        <p:nvCxnSpPr>
          <p:cNvPr id="16" name="直接连接符 15"/>
          <p:cNvCxnSpPr>
            <a:stCxn id="12" idx="3"/>
            <a:endCxn id="13" idx="7"/>
          </p:cNvCxnSpPr>
          <p:nvPr/>
        </p:nvCxnSpPr>
        <p:spPr>
          <a:xfrm rot="5400000">
            <a:off x="2803953" y="4065127"/>
            <a:ext cx="364046" cy="282626"/>
          </a:xfrm>
          <a:prstGeom prst="line">
            <a:avLst/>
          </a:prstGeom>
          <a:ln>
            <a:solidFill>
              <a:srgbClr val="C00000"/>
            </a:solidFill>
            <a:tailEnd type="none"/>
          </a:ln>
        </p:spPr>
        <p:style>
          <a:lnRef idx="2">
            <a:schemeClr val="accent5"/>
          </a:lnRef>
          <a:fillRef idx="0">
            <a:schemeClr val="accent5"/>
          </a:fillRef>
          <a:effectRef idx="1">
            <a:schemeClr val="accent5"/>
          </a:effectRef>
          <a:fontRef idx="minor">
            <a:schemeClr val="tx1"/>
          </a:fontRef>
        </p:style>
      </p:cxnSp>
      <p:cxnSp>
        <p:nvCxnSpPr>
          <p:cNvPr id="17" name="直接连接符 16"/>
          <p:cNvCxnSpPr>
            <a:endCxn id="10" idx="7"/>
          </p:cNvCxnSpPr>
          <p:nvPr/>
        </p:nvCxnSpPr>
        <p:spPr>
          <a:xfrm rot="10800000" flipV="1">
            <a:off x="2844663" y="2332463"/>
            <a:ext cx="593510" cy="484364"/>
          </a:xfrm>
          <a:prstGeom prst="line">
            <a:avLst/>
          </a:prstGeom>
          <a:ln>
            <a:solidFill>
              <a:srgbClr val="C00000"/>
            </a:solidFill>
            <a:tailEnd type="none"/>
          </a:ln>
        </p:spPr>
        <p:style>
          <a:lnRef idx="2">
            <a:schemeClr val="accent5"/>
          </a:lnRef>
          <a:fillRef idx="0">
            <a:schemeClr val="accent5"/>
          </a:fillRef>
          <a:effectRef idx="1">
            <a:schemeClr val="accent5"/>
          </a:effectRef>
          <a:fontRef idx="minor">
            <a:schemeClr val="tx1"/>
          </a:fontRef>
        </p:style>
      </p:cxnSp>
      <p:sp>
        <p:nvSpPr>
          <p:cNvPr id="18" name="椭圆 17"/>
          <p:cNvSpPr/>
          <p:nvPr/>
        </p:nvSpPr>
        <p:spPr>
          <a:xfrm>
            <a:off x="4410802" y="2737746"/>
            <a:ext cx="504000" cy="540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40</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9" name="椭圆 18"/>
          <p:cNvSpPr/>
          <p:nvPr/>
        </p:nvSpPr>
        <p:spPr>
          <a:xfrm>
            <a:off x="3700356" y="3563498"/>
            <a:ext cx="504000" cy="540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35</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0" name="直接连接符 19"/>
          <p:cNvCxnSpPr>
            <a:endCxn id="18" idx="1"/>
          </p:cNvCxnSpPr>
          <p:nvPr/>
        </p:nvCxnSpPr>
        <p:spPr>
          <a:xfrm>
            <a:off x="3915131" y="2332463"/>
            <a:ext cx="569480" cy="484364"/>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21" name="直接连接符 20"/>
          <p:cNvCxnSpPr>
            <a:stCxn id="18" idx="3"/>
            <a:endCxn id="19" idx="7"/>
          </p:cNvCxnSpPr>
          <p:nvPr/>
        </p:nvCxnSpPr>
        <p:spPr>
          <a:xfrm rot="5400000">
            <a:off x="4085622" y="3243590"/>
            <a:ext cx="443914" cy="354064"/>
          </a:xfrm>
          <a:prstGeom prst="line">
            <a:avLst/>
          </a:prstGeom>
          <a:ln>
            <a:solidFill>
              <a:srgbClr val="C00000"/>
            </a:solidFill>
            <a:tailEnd type="none"/>
          </a:ln>
        </p:spPr>
        <p:style>
          <a:lnRef idx="2">
            <a:schemeClr val="accent5"/>
          </a:lnRef>
          <a:fillRef idx="0">
            <a:schemeClr val="accent5"/>
          </a:fillRef>
          <a:effectRef idx="1">
            <a:schemeClr val="accent5"/>
          </a:effectRef>
          <a:fontRef idx="minor">
            <a:schemeClr val="tx1"/>
          </a:fontRef>
        </p:style>
      </p:cxnSp>
      <p:sp>
        <p:nvSpPr>
          <p:cNvPr id="22" name="椭圆 21"/>
          <p:cNvSpPr/>
          <p:nvPr/>
        </p:nvSpPr>
        <p:spPr>
          <a:xfrm>
            <a:off x="6553942" y="2737746"/>
            <a:ext cx="504000" cy="540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90</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3" name="椭圆 22"/>
          <p:cNvSpPr/>
          <p:nvPr/>
        </p:nvSpPr>
        <p:spPr>
          <a:xfrm>
            <a:off x="5914934" y="3563498"/>
            <a:ext cx="504000" cy="540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85</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5" name="直接连接符 24"/>
          <p:cNvCxnSpPr>
            <a:stCxn id="7" idx="5"/>
            <a:endCxn id="22" idx="1"/>
          </p:cNvCxnSpPr>
          <p:nvPr/>
        </p:nvCxnSpPr>
        <p:spPr>
          <a:xfrm rot="16200000" flipH="1">
            <a:off x="6175324" y="2364400"/>
            <a:ext cx="403980" cy="500874"/>
          </a:xfrm>
          <a:prstGeom prst="line">
            <a:avLst/>
          </a:prstGeom>
          <a:ln>
            <a:solidFill>
              <a:srgbClr val="C00000"/>
            </a:solidFill>
            <a:tailEnd type="none"/>
          </a:ln>
        </p:spPr>
        <p:style>
          <a:lnRef idx="2">
            <a:schemeClr val="accent5"/>
          </a:lnRef>
          <a:fillRef idx="0">
            <a:schemeClr val="accent5"/>
          </a:fillRef>
          <a:effectRef idx="1">
            <a:schemeClr val="accent5"/>
          </a:effectRef>
          <a:fontRef idx="minor">
            <a:schemeClr val="tx1"/>
          </a:fontRef>
        </p:style>
      </p:cxnSp>
      <p:cxnSp>
        <p:nvCxnSpPr>
          <p:cNvPr id="26" name="直接连接符 25"/>
          <p:cNvCxnSpPr>
            <a:stCxn id="22" idx="3"/>
            <a:endCxn id="23" idx="7"/>
          </p:cNvCxnSpPr>
          <p:nvPr/>
        </p:nvCxnSpPr>
        <p:spPr>
          <a:xfrm rot="5400000">
            <a:off x="6264481" y="3279309"/>
            <a:ext cx="443914" cy="282626"/>
          </a:xfrm>
          <a:prstGeom prst="line">
            <a:avLst/>
          </a:prstGeom>
          <a:ln>
            <a:solidFill>
              <a:srgbClr val="C00000"/>
            </a:solidFill>
            <a:tailEnd type="none"/>
          </a:ln>
        </p:spPr>
        <p:style>
          <a:lnRef idx="2">
            <a:schemeClr val="accent5"/>
          </a:lnRef>
          <a:fillRef idx="0">
            <a:schemeClr val="accent5"/>
          </a:fillRef>
          <a:effectRef idx="1">
            <a:schemeClr val="accent5"/>
          </a:effectRef>
          <a:fontRef idx="minor">
            <a:schemeClr val="tx1"/>
          </a:fontRef>
        </p:style>
      </p:cxnSp>
      <p:cxnSp>
        <p:nvCxnSpPr>
          <p:cNvPr id="27" name="直接连接符 26"/>
          <p:cNvCxnSpPr>
            <a:stCxn id="23" idx="5"/>
            <a:endCxn id="24" idx="1"/>
          </p:cNvCxnSpPr>
          <p:nvPr/>
        </p:nvCxnSpPr>
        <p:spPr>
          <a:xfrm rot="16200000" flipH="1">
            <a:off x="6340134" y="4029408"/>
            <a:ext cx="364046" cy="354064"/>
          </a:xfrm>
          <a:prstGeom prst="line">
            <a:avLst/>
          </a:prstGeom>
          <a:ln>
            <a:solidFill>
              <a:srgbClr val="C00000"/>
            </a:solidFill>
            <a:tailEnd type="none"/>
          </a:ln>
        </p:spPr>
        <p:style>
          <a:lnRef idx="2">
            <a:schemeClr val="accent5"/>
          </a:lnRef>
          <a:fillRef idx="0">
            <a:schemeClr val="accent5"/>
          </a:fillRef>
          <a:effectRef idx="1">
            <a:schemeClr val="accent5"/>
          </a:effectRef>
          <a:fontRef idx="minor">
            <a:schemeClr val="tx1"/>
          </a:fontRef>
        </p:style>
      </p:cxnSp>
      <p:cxnSp>
        <p:nvCxnSpPr>
          <p:cNvPr id="34" name="直接连接符 33"/>
          <p:cNvCxnSpPr/>
          <p:nvPr/>
        </p:nvCxnSpPr>
        <p:spPr>
          <a:xfrm>
            <a:off x="3915131" y="2333823"/>
            <a:ext cx="569480" cy="484364"/>
          </a:xfrm>
          <a:prstGeom prst="line">
            <a:avLst/>
          </a:prstGeom>
          <a:ln>
            <a:solidFill>
              <a:srgbClr val="C00000"/>
            </a:solidFill>
            <a:tailEnd type="none"/>
          </a:ln>
        </p:spPr>
        <p:style>
          <a:lnRef idx="2">
            <a:schemeClr val="accent2"/>
          </a:lnRef>
          <a:fillRef idx="0">
            <a:schemeClr val="accent2"/>
          </a:fillRef>
          <a:effectRef idx="1">
            <a:schemeClr val="accent2"/>
          </a:effectRef>
          <a:fontRef idx="minor">
            <a:schemeClr val="tx1"/>
          </a:fontRef>
        </p:style>
      </p:cxnSp>
      <p:sp>
        <p:nvSpPr>
          <p:cNvPr id="37" name="TextBox 36"/>
          <p:cNvSpPr txBox="1"/>
          <p:nvPr/>
        </p:nvSpPr>
        <p:spPr>
          <a:xfrm>
            <a:off x="9051178" y="1305532"/>
            <a:ext cx="357190" cy="368300"/>
          </a:xfrm>
          <a:prstGeom prst="rect">
            <a:avLst/>
          </a:prstGeom>
          <a:noFill/>
        </p:spPr>
        <p:txBody>
          <a:bodyPr wrap="square" rtlCol="0">
            <a:spAutoFit/>
          </a:bodyPr>
          <a:lstStyle/>
          <a:p>
            <a:pPr algn="l"/>
            <a:r>
              <a:rPr lang="en-US" altLang="zh-CN" sz="1800" b="1">
                <a:latin typeface="微软雅黑" panose="020B0503020204020204" pitchFamily="34" charset="-122"/>
                <a:ea typeface="微软雅黑" panose="020B0503020204020204" pitchFamily="34" charset="-122"/>
                <a:cs typeface="Consolas" panose="020B0609020204030204" pitchFamily="49" charset="0"/>
              </a:rPr>
              <a:t>1</a:t>
            </a:r>
            <a:endParaRPr lang="en-US" altLang="zh-CN" sz="1800" b="1" dirty="0">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9" name="直接连接符 38"/>
          <p:cNvCxnSpPr>
            <a:stCxn id="5" idx="6"/>
            <a:endCxn id="37" idx="1"/>
          </p:cNvCxnSpPr>
          <p:nvPr/>
        </p:nvCxnSpPr>
        <p:spPr>
          <a:xfrm>
            <a:off x="5133050" y="1476044"/>
            <a:ext cx="3917950" cy="13970"/>
          </a:xfrm>
          <a:prstGeom prst="line">
            <a:avLst/>
          </a:prstGeom>
          <a:ln w="12700">
            <a:solidFill>
              <a:srgbClr val="C00000"/>
            </a:solidFill>
            <a:prstDash val="dash"/>
            <a:tailEnd type="none"/>
          </a:ln>
        </p:spPr>
        <p:style>
          <a:lnRef idx="2">
            <a:schemeClr val="accent5"/>
          </a:lnRef>
          <a:fillRef idx="0">
            <a:schemeClr val="accent5"/>
          </a:fillRef>
          <a:effectRef idx="1">
            <a:schemeClr val="accent5"/>
          </a:effectRef>
          <a:fontRef idx="minor">
            <a:schemeClr val="tx1"/>
          </a:fontRef>
        </p:style>
      </p:cxnSp>
      <p:sp>
        <p:nvSpPr>
          <p:cNvPr id="40" name="TextBox 39"/>
          <p:cNvSpPr txBox="1"/>
          <p:nvPr/>
        </p:nvSpPr>
        <p:spPr>
          <a:xfrm>
            <a:off x="8129512" y="836712"/>
            <a:ext cx="785818" cy="368300"/>
          </a:xfrm>
          <a:prstGeom prst="rect">
            <a:avLst/>
          </a:prstGeom>
          <a:noFill/>
        </p:spPr>
        <p:txBody>
          <a:bodyPr wrap="square" rtlCol="0">
            <a:spAutoFit/>
          </a:bodyPr>
          <a:lstStyle/>
          <a:p>
            <a:pPr algn="l"/>
            <a:r>
              <a:rPr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层次</a:t>
            </a:r>
            <a:endParaRPr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TextBox 40"/>
          <p:cNvSpPr txBox="1"/>
          <p:nvPr/>
        </p:nvSpPr>
        <p:spPr>
          <a:xfrm>
            <a:off x="9051178" y="2043204"/>
            <a:ext cx="357190" cy="368300"/>
          </a:xfrm>
          <a:prstGeom prst="rect">
            <a:avLst/>
          </a:prstGeom>
          <a:noFill/>
        </p:spPr>
        <p:txBody>
          <a:bodyPr wrap="square" rtlCol="0">
            <a:spAutoFit/>
          </a:bodyPr>
          <a:lstStyle/>
          <a:p>
            <a:pPr algn="l"/>
            <a:r>
              <a:rPr lang="en-US" altLang="zh-CN" sz="1800" b="1">
                <a:latin typeface="微软雅黑" panose="020B0503020204020204" pitchFamily="34" charset="-122"/>
                <a:ea typeface="微软雅黑" panose="020B0503020204020204" pitchFamily="34" charset="-122"/>
                <a:cs typeface="Consolas" panose="020B0609020204030204" pitchFamily="49" charset="0"/>
              </a:rPr>
              <a:t>2</a:t>
            </a:r>
            <a:endParaRPr lang="en-US" altLang="zh-CN" sz="1800" b="1"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43" name="TextBox 42"/>
          <p:cNvSpPr txBox="1"/>
          <p:nvPr/>
        </p:nvSpPr>
        <p:spPr>
          <a:xfrm>
            <a:off x="9051178" y="2829022"/>
            <a:ext cx="357190" cy="368300"/>
          </a:xfrm>
          <a:prstGeom prst="rect">
            <a:avLst/>
          </a:prstGeom>
          <a:noFill/>
        </p:spPr>
        <p:txBody>
          <a:bodyPr wrap="square" rtlCol="0">
            <a:spAutoFit/>
          </a:bodyPr>
          <a:lstStyle/>
          <a:p>
            <a:pPr algn="l"/>
            <a:r>
              <a:rPr lang="en-US" altLang="zh-CN" sz="1800" b="1">
                <a:latin typeface="微软雅黑" panose="020B0503020204020204" pitchFamily="34" charset="-122"/>
                <a:ea typeface="微软雅黑" panose="020B0503020204020204" pitchFamily="34" charset="-122"/>
                <a:cs typeface="Consolas" panose="020B0609020204030204" pitchFamily="49" charset="0"/>
              </a:rPr>
              <a:t>3</a:t>
            </a:r>
            <a:endParaRPr lang="en-US" altLang="zh-CN" sz="1800" b="1"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45" name="TextBox 44"/>
          <p:cNvSpPr txBox="1"/>
          <p:nvPr/>
        </p:nvSpPr>
        <p:spPr>
          <a:xfrm>
            <a:off x="9051178" y="3686278"/>
            <a:ext cx="357190" cy="368300"/>
          </a:xfrm>
          <a:prstGeom prst="rect">
            <a:avLst/>
          </a:prstGeom>
          <a:noFill/>
        </p:spPr>
        <p:txBody>
          <a:bodyPr wrap="square" rtlCol="0">
            <a:spAutoFit/>
          </a:bodyPr>
          <a:lstStyle/>
          <a:p>
            <a:pPr algn="l"/>
            <a:r>
              <a:rPr lang="en-US" altLang="zh-CN" sz="1800" b="1">
                <a:latin typeface="微软雅黑" panose="020B0503020204020204" pitchFamily="34" charset="-122"/>
                <a:ea typeface="微软雅黑" panose="020B0503020204020204" pitchFamily="34" charset="-122"/>
                <a:cs typeface="Consolas" panose="020B0609020204030204" pitchFamily="49" charset="0"/>
              </a:rPr>
              <a:t>4</a:t>
            </a:r>
            <a:endParaRPr lang="en-US" altLang="zh-CN" sz="1800" b="1"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47" name="TextBox 46"/>
          <p:cNvSpPr txBox="1"/>
          <p:nvPr/>
        </p:nvSpPr>
        <p:spPr>
          <a:xfrm>
            <a:off x="9051178" y="4370514"/>
            <a:ext cx="357190" cy="368300"/>
          </a:xfrm>
          <a:prstGeom prst="rect">
            <a:avLst/>
          </a:prstGeom>
          <a:noFill/>
        </p:spPr>
        <p:txBody>
          <a:bodyPr wrap="square" rtlCol="0">
            <a:spAutoFit/>
          </a:bodyPr>
          <a:lstStyle/>
          <a:p>
            <a:pPr algn="l"/>
            <a:r>
              <a:rPr lang="en-US" altLang="zh-CN" sz="1800" b="1">
                <a:latin typeface="微软雅黑" panose="020B0503020204020204" pitchFamily="34" charset="-122"/>
                <a:ea typeface="微软雅黑" panose="020B0503020204020204" pitchFamily="34" charset="-122"/>
                <a:cs typeface="Consolas" panose="020B0609020204030204" pitchFamily="49" charset="0"/>
              </a:rPr>
              <a:t>5</a:t>
            </a:r>
            <a:endParaRPr lang="en-US" altLang="zh-CN" sz="1800" b="1" dirty="0">
              <a:latin typeface="微软雅黑" panose="020B0503020204020204" pitchFamily="34" charset="-122"/>
              <a:ea typeface="微软雅黑" panose="020B0503020204020204" pitchFamily="34" charset="-122"/>
              <a:cs typeface="Consolas" panose="020B0609020204030204" pitchFamily="49" charset="0"/>
            </a:endParaRPr>
          </a:p>
        </p:txBody>
      </p:sp>
      <p:pic>
        <p:nvPicPr>
          <p:cNvPr id="1026" name="Picture 2"/>
          <p:cNvPicPr>
            <a:picLocks noChangeAspect="1" noChangeArrowheads="1"/>
          </p:cNvPicPr>
          <p:nvPr/>
        </p:nvPicPr>
        <p:blipFill>
          <a:blip r:embed="rId1" cstate="print"/>
          <a:srcRect/>
          <a:stretch>
            <a:fillRect/>
          </a:stretch>
        </p:blipFill>
        <p:spPr bwMode="auto">
          <a:xfrm>
            <a:off x="1914406" y="5778076"/>
            <a:ext cx="6143668" cy="831152"/>
          </a:xfrm>
          <a:prstGeom prst="rect">
            <a:avLst/>
          </a:prstGeom>
          <a:noFill/>
          <a:ln w="9525">
            <a:noFill/>
            <a:miter lim="800000"/>
            <a:headEnd/>
            <a:tailEnd/>
          </a:ln>
        </p:spPr>
      </p:pic>
      <p:sp>
        <p:nvSpPr>
          <p:cNvPr id="24" name="椭圆 23"/>
          <p:cNvSpPr/>
          <p:nvPr/>
        </p:nvSpPr>
        <p:spPr>
          <a:xfrm>
            <a:off x="6625380" y="4309382"/>
            <a:ext cx="504000" cy="540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88</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 name="TextBox 48"/>
          <p:cNvSpPr txBox="1"/>
          <p:nvPr/>
        </p:nvSpPr>
        <p:spPr>
          <a:xfrm>
            <a:off x="1271464" y="5163652"/>
            <a:ext cx="5214974" cy="398780"/>
          </a:xfrm>
          <a:prstGeom prst="rect">
            <a:avLst/>
          </a:prstGeom>
          <a:noFill/>
        </p:spPr>
        <p:txBody>
          <a:bodyPr wrap="square" rtlCol="0">
            <a:spAutoFit/>
          </a:bodyPr>
          <a:lstStyle/>
          <a:p>
            <a:pPr algn="l"/>
            <a:r>
              <a:rPr lang="zh-CN" altLang="zh-CN" sz="2000" b="1" dirty="0">
                <a:solidFill>
                  <a:schemeClr val="tx1"/>
                </a:solidFill>
                <a:latin typeface="微软雅黑" panose="020B0503020204020204" pitchFamily="34" charset="-122"/>
                <a:ea typeface="微软雅黑" panose="020B0503020204020204" pitchFamily="34" charset="-122"/>
              </a:rPr>
              <a:t>在等概率假设下，查找成功的平均查找长度</a:t>
            </a:r>
            <a:endPar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01172" y="3563498"/>
            <a:ext cx="3200089" cy="345709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7"/>
          <p:cNvGrpSpPr/>
          <p:nvPr/>
        </p:nvGrpSpPr>
        <p:grpSpPr>
          <a:xfrm>
            <a:off x="2595538" y="2234552"/>
            <a:ext cx="1611570" cy="432000"/>
            <a:chOff x="1428728" y="1676933"/>
            <a:chExt cx="1611570" cy="432000"/>
          </a:xfrm>
        </p:grpSpPr>
        <p:sp>
          <p:nvSpPr>
            <p:cNvPr id="18" name="矩形 17"/>
            <p:cNvSpPr/>
            <p:nvPr/>
          </p:nvSpPr>
          <p:spPr>
            <a:xfrm>
              <a:off x="1960298" y="1676933"/>
              <a:ext cx="540000" cy="432000"/>
            </a:xfrm>
            <a:prstGeom prst="rect">
              <a:avLst/>
            </a:prstGeom>
            <a:blipFill>
              <a:blip r:embed="rId1" cstate="print"/>
              <a:tile tx="0" ty="0" sx="100000" sy="100000" flip="none" algn="tl"/>
            </a:blipFill>
          </p:spPr>
          <p:style>
            <a:lnRef idx="1">
              <a:schemeClr val="accent5"/>
            </a:lnRef>
            <a:fillRef idx="2">
              <a:schemeClr val="accent5"/>
            </a:fillRef>
            <a:effectRef idx="1">
              <a:schemeClr val="accent5"/>
            </a:effectRef>
            <a:fontRef idx="minor">
              <a:schemeClr val="dk1"/>
            </a:fontRef>
          </p:style>
          <p:txBody>
            <a:bodyPr rtlCol="0" anchor="ctr"/>
            <a:lstStyle/>
            <a:p>
              <a:endParaRPr lang="zh-CN" altLang="en-US" sz="1800" b="1">
                <a:solidFill>
                  <a:srgbClr val="3333FF"/>
                </a:solidFill>
              </a:endParaRPr>
            </a:p>
          </p:txBody>
        </p:sp>
        <p:sp>
          <p:nvSpPr>
            <p:cNvPr id="17" name="矩形 16"/>
            <p:cNvSpPr/>
            <p:nvPr/>
          </p:nvSpPr>
          <p:spPr>
            <a:xfrm>
              <a:off x="1428728" y="1676933"/>
              <a:ext cx="540000" cy="43200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800" b="1" dirty="0">
                  <a:solidFill>
                    <a:schemeClr val="tx1"/>
                  </a:solidFill>
                  <a:latin typeface="微软雅黑" panose="020B0503020204020204" pitchFamily="34" charset="-122"/>
                  <a:ea typeface="微软雅黑" panose="020B0503020204020204" pitchFamily="34" charset="-122"/>
                </a:rPr>
                <a:t>∧</a:t>
              </a:r>
              <a:endParaRPr lang="zh-CN" altLang="en-US" sz="1800" b="1" dirty="0">
                <a:solidFill>
                  <a:schemeClr val="tx1"/>
                </a:solidFill>
                <a:latin typeface="微软雅黑" panose="020B0503020204020204" pitchFamily="34" charset="-122"/>
                <a:ea typeface="微软雅黑" panose="020B0503020204020204" pitchFamily="34" charset="-122"/>
              </a:endParaRPr>
            </a:p>
          </p:txBody>
        </p:sp>
        <p:sp>
          <p:nvSpPr>
            <p:cNvPr id="19" name="矩形 18"/>
            <p:cNvSpPr/>
            <p:nvPr/>
          </p:nvSpPr>
          <p:spPr>
            <a:xfrm>
              <a:off x="2500298" y="1676933"/>
              <a:ext cx="540000" cy="43200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800" b="1" dirty="0">
                  <a:solidFill>
                    <a:schemeClr val="tx1"/>
                  </a:solidFill>
                  <a:latin typeface="微软雅黑" panose="020B0503020204020204" pitchFamily="34" charset="-122"/>
                  <a:ea typeface="微软雅黑" panose="020B0503020204020204" pitchFamily="34" charset="-122"/>
                </a:rPr>
                <a:t>∧</a:t>
              </a:r>
              <a:endParaRPr lang="zh-CN" altLang="en-US" sz="1800" b="1" dirty="0">
                <a:solidFill>
                  <a:schemeClr val="tx1"/>
                </a:solidFill>
                <a:latin typeface="微软雅黑" panose="020B0503020204020204" pitchFamily="34" charset="-122"/>
                <a:ea typeface="微软雅黑" panose="020B0503020204020204" pitchFamily="34" charset="-122"/>
              </a:endParaRPr>
            </a:p>
          </p:txBody>
        </p:sp>
      </p:grpSp>
      <p:cxnSp>
        <p:nvCxnSpPr>
          <p:cNvPr id="21" name="直接箭头连接符 20"/>
          <p:cNvCxnSpPr/>
          <p:nvPr/>
        </p:nvCxnSpPr>
        <p:spPr>
          <a:xfrm rot="16200000" flipH="1">
            <a:off x="2809852" y="1877362"/>
            <a:ext cx="357190" cy="3571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462710" y="1688461"/>
            <a:ext cx="428628" cy="368300"/>
          </a:xfrm>
          <a:prstGeom prst="rect">
            <a:avLst/>
          </a:prstGeom>
          <a:noFill/>
        </p:spPr>
        <p:txBody>
          <a:bodyPr wrap="square" rtlCol="0">
            <a:spAutoFit/>
          </a:bodyPr>
          <a:lstStyle/>
          <a:p>
            <a:r>
              <a:rPr lang="en-US" altLang="zh-CN" sz="18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endParaRPr lang="en-US" altLang="zh-CN" sz="18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3" name="TextBox 22"/>
          <p:cNvSpPr txBox="1"/>
          <p:nvPr/>
        </p:nvSpPr>
        <p:spPr>
          <a:xfrm>
            <a:off x="3024166" y="1591610"/>
            <a:ext cx="2143140" cy="368300"/>
          </a:xfrm>
          <a:prstGeom prst="rect">
            <a:avLst/>
          </a:prstGeom>
          <a:noFill/>
        </p:spPr>
        <p:txBody>
          <a:bodyPr wrap="square" rtlCol="0">
            <a:spAutoFit/>
          </a:bodyPr>
          <a:lstStyle/>
          <a:p>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查找到</a:t>
            </a:r>
            <a:r>
              <a:rPr lang="en-US" altLang="zh-CN" sz="18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所指结点</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4" name="TextBox 23"/>
          <p:cNvSpPr txBox="1"/>
          <p:nvPr/>
        </p:nvSpPr>
        <p:spPr>
          <a:xfrm>
            <a:off x="1415480" y="2904596"/>
            <a:ext cx="7848872" cy="1250950"/>
          </a:xfrm>
          <a:prstGeom prst="rect">
            <a:avLst/>
          </a:prstGeom>
          <a:solidFill>
            <a:schemeClr val="accent6">
              <a:lumMod val="20000"/>
              <a:lumOff val="80000"/>
            </a:schemeClr>
          </a:solidFill>
        </p:spPr>
        <p:style>
          <a:lnRef idx="3">
            <a:schemeClr val="lt1"/>
          </a:lnRef>
          <a:fillRef idx="1">
            <a:schemeClr val="accent6"/>
          </a:fillRef>
          <a:effectRef idx="1">
            <a:schemeClr val="accent6"/>
          </a:effectRef>
          <a:fontRef idx="minor">
            <a:schemeClr val="lt1"/>
          </a:fontRef>
        </p:style>
        <p:txBody>
          <a:bodyPr wrap="square" lIns="180000" tIns="72000" bIns="72000" rtlCol="0">
            <a:spAutoFit/>
          </a:bodyPr>
          <a:lstStyle/>
          <a:p>
            <a:pPr marL="457200" indent="-457200" algn="l">
              <a:lnSpc>
                <a:spcPct val="150000"/>
              </a:lnSpc>
              <a:buBlip>
                <a:blip r:embed="rId2"/>
              </a:buBlip>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&lt;p-&gt;key</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，并且</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p-&gt;</a:t>
            </a:r>
            <a:r>
              <a:rPr lang="en-US" altLang="zh-CN" sz="24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lchild</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=NULL</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，查找失败。</a:t>
            </a:r>
            <a:endPar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buBlip>
                <a:blip r:embed="rId2"/>
              </a:buBlip>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&gt;p-&gt;key</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，并且</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p-&gt;</a:t>
            </a:r>
            <a:r>
              <a:rPr lang="en-US" altLang="zh-CN" sz="24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rchild</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=NULL</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，查找失败。</a:t>
            </a:r>
            <a:endPar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5" name="TextBox 24"/>
          <p:cNvSpPr txBox="1"/>
          <p:nvPr/>
        </p:nvSpPr>
        <p:spPr>
          <a:xfrm>
            <a:off x="767408" y="880602"/>
            <a:ext cx="3216956" cy="52197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l"/>
            <a:r>
              <a:rPr lang="zh-CN" altLang="en-US" sz="2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a:rPr>
              <a:t> </a:t>
            </a:r>
            <a:r>
              <a:rPr lang="zh-CN" altLang="en-US" sz="2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查找失败的情况</a:t>
            </a:r>
            <a:endParaRPr lang="zh-CN" altLang="en-US" sz="2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 name="组合 45"/>
          <p:cNvGrpSpPr/>
          <p:nvPr/>
        </p:nvGrpSpPr>
        <p:grpSpPr>
          <a:xfrm>
            <a:off x="3087174" y="4023874"/>
            <a:ext cx="5866346" cy="2525722"/>
            <a:chOff x="1563174" y="3500438"/>
            <a:chExt cx="5866346" cy="2525722"/>
          </a:xfrm>
        </p:grpSpPr>
        <p:sp>
          <p:nvSpPr>
            <p:cNvPr id="35" name="TextBox 34"/>
            <p:cNvSpPr txBox="1"/>
            <p:nvPr/>
          </p:nvSpPr>
          <p:spPr>
            <a:xfrm>
              <a:off x="3071802" y="3643314"/>
              <a:ext cx="2000264" cy="368300"/>
            </a:xfrm>
            <a:prstGeom prst="rect">
              <a:avLst/>
            </a:prstGeom>
            <a:noFill/>
          </p:spPr>
          <p:txBody>
            <a:bodyPr wrap="square" rtlCol="0">
              <a:spAutoFit/>
            </a:bodyPr>
            <a:lstStyle/>
            <a:p>
              <a:pPr algn="l"/>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加上</a:t>
              </a:r>
              <a:r>
                <a:rPr lang="zh-CN" altLang="en-US" sz="1800" b="1" dirty="0">
                  <a:latin typeface="微软雅黑" panose="020B0503020204020204" pitchFamily="34" charset="-122"/>
                  <a:ea typeface="微软雅黑" panose="020B0503020204020204" pitchFamily="34" charset="-122"/>
                  <a:cs typeface="Consolas" panose="020B0609020204030204" pitchFamily="49" charset="0"/>
                </a:rPr>
                <a:t>外部结点</a:t>
              </a:r>
              <a:endParaRPr lang="zh-CN" altLang="en-US" sz="1800" b="1"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36" name="下箭头 35"/>
            <p:cNvSpPr/>
            <p:nvPr/>
          </p:nvSpPr>
          <p:spPr>
            <a:xfrm>
              <a:off x="2857488" y="3500438"/>
              <a:ext cx="214314" cy="71438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0" name="TextBox 19"/>
            <p:cNvSpPr txBox="1"/>
            <p:nvPr/>
          </p:nvSpPr>
          <p:spPr>
            <a:xfrm>
              <a:off x="4572000" y="4857760"/>
              <a:ext cx="2857520" cy="1168400"/>
            </a:xfrm>
            <a:prstGeom prst="rect">
              <a:avLst/>
            </a:prstGeom>
            <a:noFill/>
          </p:spPr>
          <p:txBody>
            <a:bodyPr wrap="square" rtlCol="0">
              <a:spAutoFit/>
            </a:bodyPr>
            <a:lstStyle/>
            <a:p>
              <a:pPr>
                <a:lnSpc>
                  <a:spcPts val="2800"/>
                </a:lnSpc>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一个外部结点对应某内部结点的一个</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NULL</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指针</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4" name="组合 44"/>
            <p:cNvGrpSpPr/>
            <p:nvPr/>
          </p:nvGrpSpPr>
          <p:grpSpPr>
            <a:xfrm>
              <a:off x="1563174" y="4357694"/>
              <a:ext cx="2794512" cy="1500198"/>
              <a:chOff x="1563174" y="4357694"/>
              <a:chExt cx="2794512" cy="1500198"/>
            </a:xfrm>
          </p:grpSpPr>
          <p:sp>
            <p:nvSpPr>
              <p:cNvPr id="29" name="矩形 28"/>
              <p:cNvSpPr/>
              <p:nvPr/>
            </p:nvSpPr>
            <p:spPr>
              <a:xfrm>
                <a:off x="1563174" y="5425892"/>
                <a:ext cx="540000" cy="432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endParaRPr lang="zh-CN" altLang="en-US" sz="2000" b="1">
                  <a:solidFill>
                    <a:srgbClr val="3333FF"/>
                  </a:solidFill>
                </a:endParaRPr>
              </a:p>
            </p:txBody>
          </p:sp>
          <p:sp>
            <p:nvSpPr>
              <p:cNvPr id="30" name="矩形 29"/>
              <p:cNvSpPr/>
              <p:nvPr/>
            </p:nvSpPr>
            <p:spPr>
              <a:xfrm>
                <a:off x="3817686" y="5425892"/>
                <a:ext cx="540000" cy="432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endParaRPr lang="zh-CN" altLang="en-US" sz="2000" b="1">
                  <a:solidFill>
                    <a:srgbClr val="3333FF"/>
                  </a:solidFill>
                </a:endParaRPr>
              </a:p>
            </p:txBody>
          </p:sp>
          <p:grpSp>
            <p:nvGrpSpPr>
              <p:cNvPr id="5" name="组合 38"/>
              <p:cNvGrpSpPr/>
              <p:nvPr/>
            </p:nvGrpSpPr>
            <p:grpSpPr>
              <a:xfrm>
                <a:off x="2174612" y="4357694"/>
                <a:ext cx="1611570" cy="432000"/>
                <a:chOff x="1428728" y="1676933"/>
                <a:chExt cx="1611570" cy="432000"/>
              </a:xfrm>
            </p:grpSpPr>
            <p:sp>
              <p:nvSpPr>
                <p:cNvPr id="40" name="矩形 39"/>
                <p:cNvSpPr/>
                <p:nvPr/>
              </p:nvSpPr>
              <p:spPr>
                <a:xfrm>
                  <a:off x="1960298" y="1676933"/>
                  <a:ext cx="540000" cy="432000"/>
                </a:xfrm>
                <a:prstGeom prst="rect">
                  <a:avLst/>
                </a:prstGeom>
                <a:blipFill>
                  <a:blip r:embed="rId1" cstate="print"/>
                  <a:tile tx="0" ty="0" sx="100000" sy="100000" flip="none" algn="tl"/>
                </a:blipFill>
              </p:spPr>
              <p:style>
                <a:lnRef idx="1">
                  <a:schemeClr val="accent5"/>
                </a:lnRef>
                <a:fillRef idx="2">
                  <a:schemeClr val="accent5"/>
                </a:fillRef>
                <a:effectRef idx="1">
                  <a:schemeClr val="accent5"/>
                </a:effectRef>
                <a:fontRef idx="minor">
                  <a:schemeClr val="dk1"/>
                </a:fontRef>
              </p:style>
              <p:txBody>
                <a:bodyPr rtlCol="0" anchor="ctr"/>
                <a:lstStyle/>
                <a:p>
                  <a:endParaRPr lang="zh-CN" altLang="en-US" sz="1800" b="1">
                    <a:solidFill>
                      <a:srgbClr val="3333FF"/>
                    </a:solidFill>
                  </a:endParaRPr>
                </a:p>
              </p:txBody>
            </p:sp>
            <p:sp>
              <p:nvSpPr>
                <p:cNvPr id="41" name="矩形 40"/>
                <p:cNvSpPr/>
                <p:nvPr/>
              </p:nvSpPr>
              <p:spPr>
                <a:xfrm>
                  <a:off x="1428728" y="1676933"/>
                  <a:ext cx="540000" cy="432000"/>
                </a:xfrm>
                <a:prstGeom prst="rect">
                  <a:avLst/>
                </a:prstGeom>
                <a:gradFill flip="none" rotWithShape="1">
                  <a:gsLst>
                    <a:gs pos="0">
                      <a:schemeClr val="accent6">
                        <a:lumMod val="40000"/>
                        <a:lumOff val="6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endParaRPr lang="zh-CN" altLang="en-US" sz="1800" b="1">
                    <a:solidFill>
                      <a:srgbClr val="3333FF"/>
                    </a:solidFill>
                  </a:endParaRPr>
                </a:p>
              </p:txBody>
            </p:sp>
            <p:sp>
              <p:nvSpPr>
                <p:cNvPr id="42" name="矩形 41"/>
                <p:cNvSpPr/>
                <p:nvPr/>
              </p:nvSpPr>
              <p:spPr>
                <a:xfrm>
                  <a:off x="2500298" y="1676933"/>
                  <a:ext cx="540000" cy="432000"/>
                </a:xfrm>
                <a:prstGeom prst="rect">
                  <a:avLst/>
                </a:prstGeom>
                <a:gradFill flip="none" rotWithShape="1">
                  <a:gsLst>
                    <a:gs pos="0">
                      <a:schemeClr val="accent6">
                        <a:lumMod val="40000"/>
                        <a:lumOff val="60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endParaRPr lang="zh-CN" altLang="en-US" sz="1800" b="1">
                    <a:solidFill>
                      <a:srgbClr val="3333FF"/>
                    </a:solidFill>
                  </a:endParaRPr>
                </a:p>
              </p:txBody>
            </p:sp>
          </p:grpSp>
          <p:cxnSp>
            <p:nvCxnSpPr>
              <p:cNvPr id="32" name="直接箭头连接符 31"/>
              <p:cNvCxnSpPr>
                <a:endCxn id="29" idx="0"/>
              </p:cNvCxnSpPr>
              <p:nvPr/>
            </p:nvCxnSpPr>
            <p:spPr>
              <a:xfrm rot="5400000">
                <a:off x="1718141" y="4683669"/>
                <a:ext cx="857256" cy="6271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30" idx="0"/>
              </p:cNvCxnSpPr>
              <p:nvPr/>
            </p:nvCxnSpPr>
            <p:spPr>
              <a:xfrm rot="16200000" flipH="1">
                <a:off x="3381183" y="4719388"/>
                <a:ext cx="857255" cy="55575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3314" y="1317106"/>
            <a:ext cx="4191448" cy="419144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9" name="直接连接符 88"/>
          <p:cNvCxnSpPr>
            <a:endCxn id="88" idx="1"/>
          </p:cNvCxnSpPr>
          <p:nvPr/>
        </p:nvCxnSpPr>
        <p:spPr>
          <a:xfrm flipV="1">
            <a:off x="2738414" y="5126914"/>
            <a:ext cx="6143668" cy="0"/>
          </a:xfrm>
          <a:prstGeom prst="line">
            <a:avLst/>
          </a:prstGeom>
          <a:ln>
            <a:solidFill>
              <a:schemeClr val="accent5">
                <a:lumMod val="20000"/>
                <a:lumOff val="80000"/>
              </a:schemeClr>
            </a:solidFill>
            <a:prstDash val="dash"/>
            <a:tailEnd type="none"/>
          </a:ln>
        </p:spPr>
        <p:style>
          <a:lnRef idx="2">
            <a:schemeClr val="accent5"/>
          </a:lnRef>
          <a:fillRef idx="0">
            <a:schemeClr val="accent5"/>
          </a:fillRef>
          <a:effectRef idx="1">
            <a:schemeClr val="accent5"/>
          </a:effectRef>
          <a:fontRef idx="minor">
            <a:schemeClr val="tx1"/>
          </a:fontRef>
        </p:style>
      </p:cxnSp>
      <p:cxnSp>
        <p:nvCxnSpPr>
          <p:cNvPr id="43" name="直接连接符 42"/>
          <p:cNvCxnSpPr>
            <a:endCxn id="42" idx="1"/>
          </p:cNvCxnSpPr>
          <p:nvPr/>
        </p:nvCxnSpPr>
        <p:spPr>
          <a:xfrm>
            <a:off x="2095472" y="3597684"/>
            <a:ext cx="6786610" cy="0"/>
          </a:xfrm>
          <a:prstGeom prst="line">
            <a:avLst/>
          </a:prstGeom>
          <a:ln>
            <a:solidFill>
              <a:schemeClr val="accent5">
                <a:lumMod val="20000"/>
                <a:lumOff val="80000"/>
              </a:schemeClr>
            </a:solidFill>
            <a:prstDash val="dash"/>
            <a:tailEnd type="none"/>
          </a:ln>
        </p:spPr>
        <p:style>
          <a:lnRef idx="2">
            <a:schemeClr val="accent5"/>
          </a:lnRef>
          <a:fillRef idx="0">
            <a:schemeClr val="accent5"/>
          </a:fillRef>
          <a:effectRef idx="1">
            <a:schemeClr val="accent5"/>
          </a:effectRef>
          <a:fontRef idx="minor">
            <a:schemeClr val="tx1"/>
          </a:fontRef>
        </p:style>
      </p:cxnSp>
      <p:cxnSp>
        <p:nvCxnSpPr>
          <p:cNvPr id="45" name="直接连接符 44"/>
          <p:cNvCxnSpPr>
            <a:endCxn id="44" idx="1"/>
          </p:cNvCxnSpPr>
          <p:nvPr/>
        </p:nvCxnSpPr>
        <p:spPr>
          <a:xfrm flipV="1">
            <a:off x="2024034" y="4342088"/>
            <a:ext cx="6858048" cy="0"/>
          </a:xfrm>
          <a:prstGeom prst="line">
            <a:avLst/>
          </a:prstGeom>
          <a:ln>
            <a:solidFill>
              <a:schemeClr val="accent5">
                <a:lumMod val="20000"/>
                <a:lumOff val="80000"/>
              </a:schemeClr>
            </a:solidFill>
            <a:prstDash val="dash"/>
            <a:tailEnd type="none"/>
          </a:ln>
        </p:spPr>
        <p:style>
          <a:lnRef idx="2">
            <a:schemeClr val="accent5"/>
          </a:lnRef>
          <a:fillRef idx="0">
            <a:schemeClr val="accent5"/>
          </a:fillRef>
          <a:effectRef idx="1">
            <a:schemeClr val="accent5"/>
          </a:effectRef>
          <a:fontRef idx="minor">
            <a:schemeClr val="tx1"/>
          </a:fontRef>
        </p:style>
      </p:cxnSp>
      <p:cxnSp>
        <p:nvCxnSpPr>
          <p:cNvPr id="41" name="直接连接符 40"/>
          <p:cNvCxnSpPr>
            <a:endCxn id="40" idx="1"/>
          </p:cNvCxnSpPr>
          <p:nvPr/>
        </p:nvCxnSpPr>
        <p:spPr>
          <a:xfrm flipV="1">
            <a:off x="2381224" y="2740943"/>
            <a:ext cx="6500858" cy="0"/>
          </a:xfrm>
          <a:prstGeom prst="line">
            <a:avLst/>
          </a:prstGeom>
          <a:ln>
            <a:solidFill>
              <a:schemeClr val="accent5">
                <a:lumMod val="20000"/>
                <a:lumOff val="80000"/>
              </a:schemeClr>
            </a:solidFill>
            <a:prstDash val="dash"/>
            <a:tailEnd type="none"/>
          </a:ln>
        </p:spPr>
        <p:style>
          <a:lnRef idx="2">
            <a:schemeClr val="accent5"/>
          </a:lnRef>
          <a:fillRef idx="0">
            <a:schemeClr val="accent5"/>
          </a:fillRef>
          <a:effectRef idx="1">
            <a:schemeClr val="accent5"/>
          </a:effectRef>
          <a:fontRef idx="minor">
            <a:schemeClr val="tx1"/>
          </a:fontRef>
        </p:style>
      </p:cxnSp>
      <p:cxnSp>
        <p:nvCxnSpPr>
          <p:cNvPr id="39" name="直接连接符 38"/>
          <p:cNvCxnSpPr>
            <a:endCxn id="38" idx="1"/>
          </p:cNvCxnSpPr>
          <p:nvPr/>
        </p:nvCxnSpPr>
        <p:spPr>
          <a:xfrm flipV="1">
            <a:off x="3452794" y="1963546"/>
            <a:ext cx="5429288" cy="0"/>
          </a:xfrm>
          <a:prstGeom prst="line">
            <a:avLst/>
          </a:prstGeom>
          <a:ln>
            <a:solidFill>
              <a:schemeClr val="accent5">
                <a:lumMod val="20000"/>
                <a:lumOff val="80000"/>
              </a:schemeClr>
            </a:solidFill>
            <a:prstDash val="dash"/>
            <a:tailEnd type="none"/>
          </a:ln>
        </p:spPr>
        <p:style>
          <a:lnRef idx="2">
            <a:schemeClr val="accent5"/>
          </a:lnRef>
          <a:fillRef idx="0">
            <a:schemeClr val="accent5"/>
          </a:fillRef>
          <a:effectRef idx="1">
            <a:schemeClr val="accent5"/>
          </a:effectRef>
          <a:fontRef idx="minor">
            <a:schemeClr val="tx1"/>
          </a:fontRef>
        </p:style>
      </p:cxnSp>
      <p:sp>
        <p:nvSpPr>
          <p:cNvPr id="3" name="椭圆 2"/>
          <p:cNvSpPr/>
          <p:nvPr/>
        </p:nvSpPr>
        <p:spPr>
          <a:xfrm>
            <a:off x="5238744" y="953395"/>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a:solidFill>
                  <a:srgbClr val="0000FF"/>
                </a:solidFill>
                <a:latin typeface="微软雅黑" panose="020B0503020204020204" pitchFamily="34" charset="-122"/>
                <a:ea typeface="微软雅黑" panose="020B0503020204020204" pitchFamily="34" charset="-122"/>
                <a:cs typeface="Consolas" panose="020B0609020204030204" pitchFamily="49" charset="0"/>
              </a:rPr>
              <a:t>50</a:t>
            </a:r>
            <a:endParaRPr lang="en-US" altLang="zh-CN" sz="1800" b="1">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椭圆 3"/>
          <p:cNvSpPr/>
          <p:nvPr/>
        </p:nvSpPr>
        <p:spPr>
          <a:xfrm>
            <a:off x="4024298" y="1699279"/>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a:solidFill>
                  <a:srgbClr val="0000FF"/>
                </a:solidFill>
                <a:latin typeface="微软雅黑" panose="020B0503020204020204" pitchFamily="34" charset="-122"/>
                <a:ea typeface="微软雅黑" panose="020B0503020204020204" pitchFamily="34" charset="-122"/>
                <a:cs typeface="Consolas" panose="020B0609020204030204" pitchFamily="49" charset="0"/>
              </a:rPr>
              <a:t>30</a:t>
            </a:r>
            <a:endParaRPr lang="en-US" altLang="zh-CN" sz="1800" b="1">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椭圆 4"/>
          <p:cNvSpPr/>
          <p:nvPr/>
        </p:nvSpPr>
        <p:spPr>
          <a:xfrm>
            <a:off x="6346572" y="1699279"/>
            <a:ext cx="504000" cy="540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rPr>
              <a:t>80</a:t>
            </a:r>
            <a:endPar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6" name="直接连接符 5"/>
          <p:cNvCxnSpPr>
            <a:endCxn id="4" idx="7"/>
          </p:cNvCxnSpPr>
          <p:nvPr/>
        </p:nvCxnSpPr>
        <p:spPr>
          <a:xfrm rot="10800000" flipV="1">
            <a:off x="4454489" y="1333930"/>
            <a:ext cx="797776" cy="444430"/>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7" name="直接连接符 6"/>
          <p:cNvCxnSpPr>
            <a:endCxn id="5" idx="1"/>
          </p:cNvCxnSpPr>
          <p:nvPr/>
        </p:nvCxnSpPr>
        <p:spPr>
          <a:xfrm>
            <a:off x="5732697" y="1331830"/>
            <a:ext cx="687685" cy="446531"/>
          </a:xfrm>
          <a:prstGeom prst="line">
            <a:avLst/>
          </a:prstGeom>
          <a:ln>
            <a:solidFill>
              <a:srgbClr val="C00000"/>
            </a:solidFill>
            <a:tailEnd type="none"/>
          </a:ln>
        </p:spPr>
        <p:style>
          <a:lnRef idx="2">
            <a:schemeClr val="accent5"/>
          </a:lnRef>
          <a:fillRef idx="0">
            <a:schemeClr val="accent5"/>
          </a:fillRef>
          <a:effectRef idx="1">
            <a:schemeClr val="accent5"/>
          </a:effectRef>
          <a:fontRef idx="minor">
            <a:schemeClr val="tx1"/>
          </a:fontRef>
        </p:style>
      </p:cxnSp>
      <p:sp>
        <p:nvSpPr>
          <p:cNvPr id="8" name="椭圆 7"/>
          <p:cNvSpPr/>
          <p:nvPr/>
        </p:nvSpPr>
        <p:spPr>
          <a:xfrm>
            <a:off x="3024166" y="2485097"/>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a:solidFill>
                  <a:srgbClr val="0000FF"/>
                </a:solidFill>
                <a:latin typeface="微软雅黑" panose="020B0503020204020204" pitchFamily="34" charset="-122"/>
                <a:ea typeface="微软雅黑" panose="020B0503020204020204" pitchFamily="34" charset="-122"/>
                <a:cs typeface="Consolas" panose="020B0609020204030204" pitchFamily="49" charset="0"/>
              </a:rPr>
              <a:t>20</a:t>
            </a:r>
            <a:endParaRPr lang="en-US" altLang="zh-CN" sz="1800" b="1">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椭圆 8"/>
          <p:cNvSpPr/>
          <p:nvPr/>
        </p:nvSpPr>
        <p:spPr>
          <a:xfrm>
            <a:off x="2381224" y="3310849"/>
            <a:ext cx="504000" cy="540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椭圆 9"/>
          <p:cNvSpPr/>
          <p:nvPr/>
        </p:nvSpPr>
        <p:spPr>
          <a:xfrm>
            <a:off x="3663174" y="3310849"/>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a:solidFill>
                  <a:srgbClr val="0000FF"/>
                </a:solidFill>
                <a:latin typeface="微软雅黑" panose="020B0503020204020204" pitchFamily="34" charset="-122"/>
                <a:ea typeface="微软雅黑" panose="020B0503020204020204" pitchFamily="34" charset="-122"/>
                <a:cs typeface="Consolas" panose="020B0609020204030204" pitchFamily="49" charset="0"/>
              </a:rPr>
              <a:t>25</a:t>
            </a:r>
            <a:endParaRPr lang="en-US" altLang="zh-CN" sz="1800" b="1">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椭圆 10"/>
          <p:cNvSpPr/>
          <p:nvPr/>
        </p:nvSpPr>
        <p:spPr>
          <a:xfrm>
            <a:off x="3377422" y="4056733"/>
            <a:ext cx="504000" cy="540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rPr>
              <a:t>23</a:t>
            </a:r>
            <a:endPar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2" name="直接连接符 11"/>
          <p:cNvCxnSpPr>
            <a:stCxn id="8" idx="3"/>
            <a:endCxn id="9" idx="7"/>
          </p:cNvCxnSpPr>
          <p:nvPr/>
        </p:nvCxnSpPr>
        <p:spPr>
          <a:xfrm rot="5400000">
            <a:off x="2732738" y="3024693"/>
            <a:ext cx="443914" cy="286560"/>
          </a:xfrm>
          <a:prstGeom prst="line">
            <a:avLst/>
          </a:prstGeom>
          <a:ln>
            <a:solidFill>
              <a:srgbClr val="C00000"/>
            </a:solidFill>
            <a:tailEnd type="none"/>
          </a:ln>
        </p:spPr>
        <p:style>
          <a:lnRef idx="2">
            <a:schemeClr val="accent5"/>
          </a:lnRef>
          <a:fillRef idx="0">
            <a:schemeClr val="accent5"/>
          </a:fillRef>
          <a:effectRef idx="1">
            <a:schemeClr val="accent5"/>
          </a:effectRef>
          <a:fontRef idx="minor">
            <a:schemeClr val="tx1"/>
          </a:fontRef>
        </p:style>
      </p:cxnSp>
      <p:cxnSp>
        <p:nvCxnSpPr>
          <p:cNvPr id="13" name="直接连接符 12"/>
          <p:cNvCxnSpPr>
            <a:stCxn id="8" idx="5"/>
            <a:endCxn id="10" idx="1"/>
          </p:cNvCxnSpPr>
          <p:nvPr/>
        </p:nvCxnSpPr>
        <p:spPr>
          <a:xfrm rot="16200000" flipH="1">
            <a:off x="3373713" y="3026660"/>
            <a:ext cx="443914" cy="282626"/>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14" name="直接连接符 13"/>
          <p:cNvCxnSpPr>
            <a:stCxn id="10" idx="3"/>
            <a:endCxn id="11" idx="0"/>
          </p:cNvCxnSpPr>
          <p:nvPr/>
        </p:nvCxnSpPr>
        <p:spPr>
          <a:xfrm rot="5400000">
            <a:off x="3540722" y="3860471"/>
            <a:ext cx="284965" cy="107561"/>
          </a:xfrm>
          <a:prstGeom prst="line">
            <a:avLst/>
          </a:prstGeom>
          <a:ln>
            <a:solidFill>
              <a:srgbClr val="C00000"/>
            </a:solidFill>
            <a:tailEnd type="none"/>
          </a:ln>
        </p:spPr>
        <p:style>
          <a:lnRef idx="2">
            <a:schemeClr val="accent5"/>
          </a:lnRef>
          <a:fillRef idx="0">
            <a:schemeClr val="accent5"/>
          </a:fillRef>
          <a:effectRef idx="1">
            <a:schemeClr val="accent5"/>
          </a:effectRef>
          <a:fontRef idx="minor">
            <a:schemeClr val="tx1"/>
          </a:fontRef>
        </p:style>
      </p:cxnSp>
      <p:cxnSp>
        <p:nvCxnSpPr>
          <p:cNvPr id="15" name="直接连接符 14"/>
          <p:cNvCxnSpPr>
            <a:endCxn id="8" idx="7"/>
          </p:cNvCxnSpPr>
          <p:nvPr/>
        </p:nvCxnSpPr>
        <p:spPr>
          <a:xfrm rot="10800000" flipV="1">
            <a:off x="3454357" y="2079814"/>
            <a:ext cx="593510" cy="484364"/>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16" name="椭圆 15"/>
          <p:cNvSpPr/>
          <p:nvPr/>
        </p:nvSpPr>
        <p:spPr>
          <a:xfrm>
            <a:off x="5020496" y="2485097"/>
            <a:ext cx="504000" cy="540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rPr>
              <a:t>40</a:t>
            </a:r>
            <a:endPar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7" name="椭圆 16"/>
          <p:cNvSpPr/>
          <p:nvPr/>
        </p:nvSpPr>
        <p:spPr>
          <a:xfrm>
            <a:off x="4667240" y="3298707"/>
            <a:ext cx="504000" cy="540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rPr>
              <a:t>35</a:t>
            </a:r>
            <a:endPar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8" name="直接连接符 17"/>
          <p:cNvCxnSpPr>
            <a:endCxn id="16" idx="1"/>
          </p:cNvCxnSpPr>
          <p:nvPr/>
        </p:nvCxnSpPr>
        <p:spPr>
          <a:xfrm>
            <a:off x="4524825" y="2079814"/>
            <a:ext cx="569480" cy="484364"/>
          </a:xfrm>
          <a:prstGeom prst="line">
            <a:avLst/>
          </a:prstGeom>
          <a:ln>
            <a:solidFill>
              <a:srgbClr val="C00000"/>
            </a:solidFill>
            <a:tailEnd type="none"/>
          </a:ln>
        </p:spPr>
        <p:style>
          <a:lnRef idx="2">
            <a:schemeClr val="accent5"/>
          </a:lnRef>
          <a:fillRef idx="0">
            <a:schemeClr val="accent5"/>
          </a:fillRef>
          <a:effectRef idx="1">
            <a:schemeClr val="accent5"/>
          </a:effectRef>
          <a:fontRef idx="minor">
            <a:schemeClr val="tx1"/>
          </a:fontRef>
        </p:style>
      </p:cxnSp>
      <p:cxnSp>
        <p:nvCxnSpPr>
          <p:cNvPr id="19" name="直接连接符 18"/>
          <p:cNvCxnSpPr>
            <a:stCxn id="16" idx="3"/>
            <a:endCxn id="17" idx="0"/>
          </p:cNvCxnSpPr>
          <p:nvPr/>
        </p:nvCxnSpPr>
        <p:spPr>
          <a:xfrm rot="5400000">
            <a:off x="4830429" y="3034830"/>
            <a:ext cx="352691" cy="175065"/>
          </a:xfrm>
          <a:prstGeom prst="line">
            <a:avLst/>
          </a:prstGeom>
          <a:ln>
            <a:solidFill>
              <a:srgbClr val="C00000"/>
            </a:solidFill>
            <a:tailEnd type="none"/>
          </a:ln>
        </p:spPr>
        <p:style>
          <a:lnRef idx="2">
            <a:schemeClr val="accent5"/>
          </a:lnRef>
          <a:fillRef idx="0">
            <a:schemeClr val="accent5"/>
          </a:fillRef>
          <a:effectRef idx="1">
            <a:schemeClr val="accent5"/>
          </a:effectRef>
          <a:fontRef idx="minor">
            <a:schemeClr val="tx1"/>
          </a:fontRef>
        </p:style>
      </p:cxnSp>
      <p:sp>
        <p:nvSpPr>
          <p:cNvPr id="20" name="椭圆 19"/>
          <p:cNvSpPr/>
          <p:nvPr/>
        </p:nvSpPr>
        <p:spPr>
          <a:xfrm>
            <a:off x="7163636" y="2485097"/>
            <a:ext cx="504000" cy="540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rPr>
              <a:t>90</a:t>
            </a:r>
            <a:endPar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1" name="椭圆 20"/>
          <p:cNvSpPr/>
          <p:nvPr/>
        </p:nvSpPr>
        <p:spPr>
          <a:xfrm>
            <a:off x="6524628" y="3310849"/>
            <a:ext cx="504000" cy="540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rPr>
              <a:t>85</a:t>
            </a:r>
            <a:endPar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2" name="椭圆 21"/>
          <p:cNvSpPr/>
          <p:nvPr/>
        </p:nvSpPr>
        <p:spPr>
          <a:xfrm>
            <a:off x="6881818" y="4056733"/>
            <a:ext cx="504000" cy="540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rPr>
              <a:t>88</a:t>
            </a:r>
            <a:endPar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3" name="直接连接符 22"/>
          <p:cNvCxnSpPr>
            <a:stCxn id="5" idx="5"/>
            <a:endCxn id="20" idx="1"/>
          </p:cNvCxnSpPr>
          <p:nvPr/>
        </p:nvCxnSpPr>
        <p:spPr>
          <a:xfrm rot="16200000" flipH="1">
            <a:off x="6805114" y="2131847"/>
            <a:ext cx="403980" cy="460682"/>
          </a:xfrm>
          <a:prstGeom prst="line">
            <a:avLst/>
          </a:prstGeom>
          <a:ln>
            <a:solidFill>
              <a:srgbClr val="C00000"/>
            </a:solidFill>
            <a:tailEnd type="none"/>
          </a:ln>
        </p:spPr>
        <p:style>
          <a:lnRef idx="2">
            <a:schemeClr val="accent5"/>
          </a:lnRef>
          <a:fillRef idx="0">
            <a:schemeClr val="accent5"/>
          </a:fillRef>
          <a:effectRef idx="1">
            <a:schemeClr val="accent5"/>
          </a:effectRef>
          <a:fontRef idx="minor">
            <a:schemeClr val="tx1"/>
          </a:fontRef>
        </p:style>
      </p:cxnSp>
      <p:cxnSp>
        <p:nvCxnSpPr>
          <p:cNvPr id="24" name="直接连接符 23"/>
          <p:cNvCxnSpPr>
            <a:stCxn id="20" idx="3"/>
            <a:endCxn id="21" idx="7"/>
          </p:cNvCxnSpPr>
          <p:nvPr/>
        </p:nvCxnSpPr>
        <p:spPr>
          <a:xfrm rot="5400000">
            <a:off x="6874175" y="3026660"/>
            <a:ext cx="443914" cy="282626"/>
          </a:xfrm>
          <a:prstGeom prst="line">
            <a:avLst/>
          </a:prstGeom>
          <a:ln>
            <a:solidFill>
              <a:srgbClr val="C00000"/>
            </a:solidFill>
            <a:tailEnd type="none"/>
          </a:ln>
        </p:spPr>
        <p:style>
          <a:lnRef idx="2">
            <a:schemeClr val="accent5"/>
          </a:lnRef>
          <a:fillRef idx="0">
            <a:schemeClr val="accent5"/>
          </a:fillRef>
          <a:effectRef idx="1">
            <a:schemeClr val="accent5"/>
          </a:effectRef>
          <a:fontRef idx="minor">
            <a:schemeClr val="tx1"/>
          </a:fontRef>
        </p:style>
      </p:cxnSp>
      <p:cxnSp>
        <p:nvCxnSpPr>
          <p:cNvPr id="25" name="直接连接符 24"/>
          <p:cNvCxnSpPr>
            <a:stCxn id="21" idx="5"/>
            <a:endCxn id="22" idx="0"/>
          </p:cNvCxnSpPr>
          <p:nvPr/>
        </p:nvCxnSpPr>
        <p:spPr>
          <a:xfrm rot="16200000" flipH="1">
            <a:off x="6901837" y="3824751"/>
            <a:ext cx="284965" cy="178999"/>
          </a:xfrm>
          <a:prstGeom prst="line">
            <a:avLst/>
          </a:prstGeom>
          <a:ln>
            <a:solidFill>
              <a:srgbClr val="C00000"/>
            </a:solidFill>
            <a:tailEnd type="none"/>
          </a:ln>
        </p:spPr>
        <p:style>
          <a:lnRef idx="2">
            <a:schemeClr val="accent5"/>
          </a:lnRef>
          <a:fillRef idx="0">
            <a:schemeClr val="accent5"/>
          </a:fillRef>
          <a:effectRef idx="1">
            <a:schemeClr val="accent5"/>
          </a:effectRef>
          <a:fontRef idx="minor">
            <a:schemeClr val="tx1"/>
          </a:fontRef>
        </p:style>
      </p:cxnSp>
      <p:sp>
        <p:nvSpPr>
          <p:cNvPr id="26" name="TextBox 25"/>
          <p:cNvSpPr txBox="1"/>
          <p:nvPr/>
        </p:nvSpPr>
        <p:spPr>
          <a:xfrm>
            <a:off x="1634520" y="1572053"/>
            <a:ext cx="1746836" cy="460375"/>
          </a:xfrm>
          <a:prstGeom prst="rect">
            <a:avLst/>
          </a:prstGeom>
          <a:noFill/>
        </p:spPr>
        <p:txBody>
          <a:bodyPr wrap="square" rtlCol="0">
            <a:spAutoFit/>
          </a:bodyPr>
          <a:lstStyle/>
          <a:p>
            <a:pPr algn="l"/>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查找：</a:t>
            </a:r>
            <a:r>
              <a:rPr lang="en-US" altLang="zh-CN" sz="24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26</a:t>
            </a:r>
            <a:endParaRPr lang="zh-CN" altLang="en-US" sz="24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4" name="TextBox 33"/>
          <p:cNvSpPr txBox="1"/>
          <p:nvPr/>
        </p:nvSpPr>
        <p:spPr>
          <a:xfrm>
            <a:off x="1775520" y="5589240"/>
            <a:ext cx="5892116" cy="101092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gn="l">
              <a:lnSpc>
                <a:spcPts val="2800"/>
              </a:lnSpc>
              <a:spcBef>
                <a:spcPts val="600"/>
              </a:spcBef>
              <a:buBlip>
                <a:blip r:embed="rId1"/>
              </a:buBlip>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从根结点开始，查找最后落在某个</a:t>
            </a:r>
            <a:r>
              <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外部结点</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中</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Blip>
                <a:blip r:embed="rId1"/>
              </a:buBlip>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比较次数为该外部结点的层次减</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 name="TextBox 34"/>
          <p:cNvSpPr txBox="1"/>
          <p:nvPr/>
        </p:nvSpPr>
        <p:spPr>
          <a:xfrm>
            <a:off x="8882082" y="1062931"/>
            <a:ext cx="357190" cy="368300"/>
          </a:xfrm>
          <a:prstGeom prst="rect">
            <a:avLst/>
          </a:prstGeom>
          <a:noFill/>
        </p:spPr>
        <p:txBody>
          <a:bodyPr wrap="square" rtlCol="0">
            <a:spAutoFit/>
          </a:bodyPr>
          <a:lstStyle/>
          <a:p>
            <a:pPr algn="l"/>
            <a:r>
              <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6" name="直接连接符 35"/>
          <p:cNvCxnSpPr>
            <a:endCxn id="35" idx="1"/>
          </p:cNvCxnSpPr>
          <p:nvPr/>
        </p:nvCxnSpPr>
        <p:spPr>
          <a:xfrm>
            <a:off x="5953124" y="1247159"/>
            <a:ext cx="2928958" cy="0"/>
          </a:xfrm>
          <a:prstGeom prst="line">
            <a:avLst/>
          </a:prstGeom>
          <a:ln>
            <a:solidFill>
              <a:schemeClr val="accent5">
                <a:lumMod val="20000"/>
                <a:lumOff val="80000"/>
              </a:schemeClr>
            </a:solidFill>
            <a:prstDash val="dash"/>
            <a:tailEnd type="none"/>
          </a:ln>
        </p:spPr>
        <p:style>
          <a:lnRef idx="2">
            <a:schemeClr val="accent5"/>
          </a:lnRef>
          <a:fillRef idx="0">
            <a:schemeClr val="accent5"/>
          </a:fillRef>
          <a:effectRef idx="1">
            <a:schemeClr val="accent5"/>
          </a:effectRef>
          <a:fontRef idx="minor">
            <a:schemeClr val="tx1"/>
          </a:fontRef>
        </p:style>
      </p:cxnSp>
      <p:sp>
        <p:nvSpPr>
          <p:cNvPr id="37" name="TextBox 36"/>
          <p:cNvSpPr txBox="1"/>
          <p:nvPr/>
        </p:nvSpPr>
        <p:spPr>
          <a:xfrm>
            <a:off x="9382148" y="1012691"/>
            <a:ext cx="785818" cy="368300"/>
          </a:xfrm>
          <a:prstGeom prst="rect">
            <a:avLst/>
          </a:prstGeom>
          <a:noFill/>
        </p:spPr>
        <p:txBody>
          <a:bodyPr wrap="square" rtlCol="0">
            <a:spAutoFit/>
          </a:bodyPr>
          <a:lstStyle/>
          <a:p>
            <a:pPr algn="l"/>
            <a:r>
              <a:rPr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层次</a:t>
            </a:r>
            <a:endParaRPr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TextBox 37"/>
          <p:cNvSpPr txBox="1"/>
          <p:nvPr/>
        </p:nvSpPr>
        <p:spPr>
          <a:xfrm>
            <a:off x="8882082" y="1779515"/>
            <a:ext cx="357190" cy="368300"/>
          </a:xfrm>
          <a:prstGeom prst="rect">
            <a:avLst/>
          </a:prstGeom>
          <a:noFill/>
        </p:spPr>
        <p:txBody>
          <a:bodyPr wrap="square" rtlCol="0">
            <a:spAutoFit/>
          </a:bodyPr>
          <a:lstStyle/>
          <a:p>
            <a:pPr algn="l"/>
            <a:r>
              <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0" name="TextBox 39"/>
          <p:cNvSpPr txBox="1"/>
          <p:nvPr/>
        </p:nvSpPr>
        <p:spPr>
          <a:xfrm>
            <a:off x="8882082" y="2556277"/>
            <a:ext cx="357190" cy="368300"/>
          </a:xfrm>
          <a:prstGeom prst="rect">
            <a:avLst/>
          </a:prstGeom>
          <a:noFill/>
        </p:spPr>
        <p:txBody>
          <a:bodyPr wrap="square" rtlCol="0">
            <a:spAutoFit/>
          </a:bodyPr>
          <a:lstStyle/>
          <a:p>
            <a:pPr algn="l"/>
            <a:r>
              <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2" name="TextBox 41"/>
          <p:cNvSpPr txBox="1"/>
          <p:nvPr/>
        </p:nvSpPr>
        <p:spPr>
          <a:xfrm>
            <a:off x="8882082" y="3413533"/>
            <a:ext cx="357190" cy="368300"/>
          </a:xfrm>
          <a:prstGeom prst="rect">
            <a:avLst/>
          </a:prstGeom>
          <a:noFill/>
        </p:spPr>
        <p:txBody>
          <a:bodyPr wrap="square" rtlCol="0">
            <a:spAutoFit/>
          </a:bodyPr>
          <a:lstStyle/>
          <a:p>
            <a:pPr algn="l"/>
            <a:r>
              <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4" name="TextBox 43"/>
          <p:cNvSpPr txBox="1"/>
          <p:nvPr/>
        </p:nvSpPr>
        <p:spPr>
          <a:xfrm>
            <a:off x="8882082" y="4158057"/>
            <a:ext cx="357190" cy="368300"/>
          </a:xfrm>
          <a:prstGeom prst="rect">
            <a:avLst/>
          </a:prstGeom>
          <a:noFill/>
        </p:spPr>
        <p:txBody>
          <a:bodyPr wrap="square" rtlCol="0">
            <a:spAutoFit/>
          </a:bodyPr>
          <a:lstStyle/>
          <a:p>
            <a:pPr algn="l"/>
            <a:r>
              <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5</a:t>
            </a:r>
            <a:endPar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6" name="矩形 45"/>
          <p:cNvSpPr/>
          <p:nvPr/>
        </p:nvSpPr>
        <p:spPr>
          <a:xfrm>
            <a:off x="2216048" y="4217353"/>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7" name="矩形 46"/>
          <p:cNvSpPr/>
          <p:nvPr/>
        </p:nvSpPr>
        <p:spPr>
          <a:xfrm>
            <a:off x="2738414" y="4217353"/>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cxnSp>
        <p:nvCxnSpPr>
          <p:cNvPr id="49" name="直接连接符 48"/>
          <p:cNvCxnSpPr>
            <a:endCxn id="46" idx="0"/>
          </p:cNvCxnSpPr>
          <p:nvPr/>
        </p:nvCxnSpPr>
        <p:spPr>
          <a:xfrm rot="5400000">
            <a:off x="2249504" y="3941479"/>
            <a:ext cx="385297" cy="166453"/>
          </a:xfrm>
          <a:prstGeom prst="line">
            <a:avLst/>
          </a:prstGeom>
          <a:ln>
            <a:solidFill>
              <a:srgbClr val="C00000"/>
            </a:solidFill>
            <a:tailEnd type="none"/>
          </a:ln>
        </p:spPr>
        <p:style>
          <a:lnRef idx="2">
            <a:schemeClr val="accent5"/>
          </a:lnRef>
          <a:fillRef idx="0">
            <a:schemeClr val="accent5"/>
          </a:fillRef>
          <a:effectRef idx="1">
            <a:schemeClr val="accent5"/>
          </a:effectRef>
          <a:fontRef idx="minor">
            <a:schemeClr val="tx1"/>
          </a:fontRef>
        </p:style>
      </p:cxnSp>
      <p:cxnSp>
        <p:nvCxnSpPr>
          <p:cNvPr id="51" name="直接连接符 50"/>
          <p:cNvCxnSpPr>
            <a:endCxn id="47" idx="0"/>
          </p:cNvCxnSpPr>
          <p:nvPr/>
        </p:nvCxnSpPr>
        <p:spPr>
          <a:xfrm rot="16200000" flipH="1">
            <a:off x="2624245" y="3960308"/>
            <a:ext cx="366504" cy="147586"/>
          </a:xfrm>
          <a:prstGeom prst="line">
            <a:avLst/>
          </a:prstGeom>
          <a:ln>
            <a:solidFill>
              <a:srgbClr val="C00000"/>
            </a:solidFill>
            <a:tailEnd type="none"/>
          </a:ln>
        </p:spPr>
        <p:style>
          <a:lnRef idx="2">
            <a:schemeClr val="accent5"/>
          </a:lnRef>
          <a:fillRef idx="0">
            <a:schemeClr val="accent5"/>
          </a:fillRef>
          <a:effectRef idx="1">
            <a:schemeClr val="accent5"/>
          </a:effectRef>
          <a:fontRef idx="minor">
            <a:schemeClr val="tx1"/>
          </a:fontRef>
        </p:style>
      </p:cxnSp>
      <p:sp>
        <p:nvSpPr>
          <p:cNvPr id="53" name="矩形 52"/>
          <p:cNvSpPr/>
          <p:nvPr/>
        </p:nvSpPr>
        <p:spPr>
          <a:xfrm>
            <a:off x="4095736" y="4207305"/>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4" name="矩形 53"/>
          <p:cNvSpPr/>
          <p:nvPr/>
        </p:nvSpPr>
        <p:spPr>
          <a:xfrm>
            <a:off x="6167438" y="4217353"/>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5" name="矩形 54"/>
          <p:cNvSpPr/>
          <p:nvPr/>
        </p:nvSpPr>
        <p:spPr>
          <a:xfrm>
            <a:off x="5943076" y="2606627"/>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6" name="矩形 55"/>
          <p:cNvSpPr/>
          <p:nvPr/>
        </p:nvSpPr>
        <p:spPr>
          <a:xfrm>
            <a:off x="7739074" y="3412541"/>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cxnSp>
        <p:nvCxnSpPr>
          <p:cNvPr id="58" name="直接连接符 57"/>
          <p:cNvCxnSpPr>
            <a:stCxn id="10" idx="5"/>
            <a:endCxn id="53" idx="0"/>
          </p:cNvCxnSpPr>
          <p:nvPr/>
        </p:nvCxnSpPr>
        <p:spPr>
          <a:xfrm rot="16200000" flipH="1">
            <a:off x="3948221" y="3916913"/>
            <a:ext cx="435537" cy="145247"/>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60" name="直接连接符 59"/>
          <p:cNvCxnSpPr>
            <a:stCxn id="5" idx="3"/>
            <a:endCxn id="55" idx="0"/>
          </p:cNvCxnSpPr>
          <p:nvPr/>
        </p:nvCxnSpPr>
        <p:spPr>
          <a:xfrm rot="5400000">
            <a:off x="6029954" y="2216199"/>
            <a:ext cx="446429" cy="334429"/>
          </a:xfrm>
          <a:prstGeom prst="line">
            <a:avLst/>
          </a:prstGeom>
          <a:ln>
            <a:solidFill>
              <a:srgbClr val="C00000"/>
            </a:solidFill>
            <a:tailEnd type="none"/>
          </a:ln>
        </p:spPr>
        <p:style>
          <a:lnRef idx="2">
            <a:schemeClr val="accent5"/>
          </a:lnRef>
          <a:fillRef idx="0">
            <a:schemeClr val="accent5"/>
          </a:fillRef>
          <a:effectRef idx="1">
            <a:schemeClr val="accent5"/>
          </a:effectRef>
          <a:fontRef idx="minor">
            <a:schemeClr val="tx1"/>
          </a:fontRef>
        </p:style>
      </p:cxnSp>
      <p:cxnSp>
        <p:nvCxnSpPr>
          <p:cNvPr id="62" name="直接连接符 61"/>
          <p:cNvCxnSpPr>
            <a:stCxn id="21" idx="3"/>
            <a:endCxn id="54" idx="0"/>
          </p:cNvCxnSpPr>
          <p:nvPr/>
        </p:nvCxnSpPr>
        <p:spPr>
          <a:xfrm rot="5400000">
            <a:off x="6231585" y="3850500"/>
            <a:ext cx="445585" cy="288123"/>
          </a:xfrm>
          <a:prstGeom prst="line">
            <a:avLst/>
          </a:prstGeom>
          <a:ln>
            <a:solidFill>
              <a:srgbClr val="C00000"/>
            </a:solidFill>
            <a:tailEnd type="none"/>
          </a:ln>
        </p:spPr>
        <p:style>
          <a:lnRef idx="2">
            <a:schemeClr val="accent5"/>
          </a:lnRef>
          <a:fillRef idx="0">
            <a:schemeClr val="accent5"/>
          </a:fillRef>
          <a:effectRef idx="1">
            <a:schemeClr val="accent5"/>
          </a:effectRef>
          <a:fontRef idx="minor">
            <a:schemeClr val="tx1"/>
          </a:fontRef>
        </p:style>
      </p:cxnSp>
      <p:cxnSp>
        <p:nvCxnSpPr>
          <p:cNvPr id="64" name="直接连接符 63"/>
          <p:cNvCxnSpPr>
            <a:stCxn id="20" idx="5"/>
            <a:endCxn id="56" idx="0"/>
          </p:cNvCxnSpPr>
          <p:nvPr/>
        </p:nvCxnSpPr>
        <p:spPr>
          <a:xfrm rot="16200000" flipH="1">
            <a:off x="7504627" y="3035217"/>
            <a:ext cx="466525" cy="288123"/>
          </a:xfrm>
          <a:prstGeom prst="line">
            <a:avLst/>
          </a:prstGeom>
          <a:ln>
            <a:solidFill>
              <a:srgbClr val="C00000"/>
            </a:solidFill>
            <a:tailEnd type="none"/>
          </a:ln>
        </p:spPr>
        <p:style>
          <a:lnRef idx="2">
            <a:schemeClr val="accent5"/>
          </a:lnRef>
          <a:fillRef idx="0">
            <a:schemeClr val="accent5"/>
          </a:fillRef>
          <a:effectRef idx="1">
            <a:schemeClr val="accent5"/>
          </a:effectRef>
          <a:fontRef idx="minor">
            <a:schemeClr val="tx1"/>
          </a:fontRef>
        </p:style>
      </p:cxnSp>
      <p:sp>
        <p:nvSpPr>
          <p:cNvPr id="65" name="矩形 64"/>
          <p:cNvSpPr/>
          <p:nvPr/>
        </p:nvSpPr>
        <p:spPr>
          <a:xfrm>
            <a:off x="5524496" y="3412541"/>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cxnSp>
        <p:nvCxnSpPr>
          <p:cNvPr id="67" name="直接连接符 66"/>
          <p:cNvCxnSpPr>
            <a:stCxn id="16" idx="5"/>
            <a:endCxn id="65" idx="0"/>
          </p:cNvCxnSpPr>
          <p:nvPr/>
        </p:nvCxnSpPr>
        <p:spPr>
          <a:xfrm rot="16200000" flipH="1">
            <a:off x="5325768" y="3070936"/>
            <a:ext cx="466525" cy="216685"/>
          </a:xfrm>
          <a:prstGeom prst="line">
            <a:avLst/>
          </a:prstGeom>
          <a:ln>
            <a:solidFill>
              <a:srgbClr val="C00000"/>
            </a:solidFill>
            <a:tailEnd type="none"/>
          </a:ln>
        </p:spPr>
        <p:style>
          <a:lnRef idx="2">
            <a:schemeClr val="accent5"/>
          </a:lnRef>
          <a:fillRef idx="0">
            <a:schemeClr val="accent5"/>
          </a:fillRef>
          <a:effectRef idx="1">
            <a:schemeClr val="accent5"/>
          </a:effectRef>
          <a:fontRef idx="minor">
            <a:schemeClr val="tx1"/>
          </a:fontRef>
        </p:style>
      </p:cxnSp>
      <p:sp>
        <p:nvSpPr>
          <p:cNvPr id="75" name="矩形 74"/>
          <p:cNvSpPr/>
          <p:nvPr/>
        </p:nvSpPr>
        <p:spPr>
          <a:xfrm>
            <a:off x="3237378" y="4989984"/>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76" name="矩形 75"/>
          <p:cNvSpPr/>
          <p:nvPr/>
        </p:nvSpPr>
        <p:spPr>
          <a:xfrm>
            <a:off x="3759744" y="4989984"/>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cxnSp>
        <p:nvCxnSpPr>
          <p:cNvPr id="77" name="直接连接符 76"/>
          <p:cNvCxnSpPr>
            <a:endCxn id="75" idx="0"/>
          </p:cNvCxnSpPr>
          <p:nvPr/>
        </p:nvCxnSpPr>
        <p:spPr>
          <a:xfrm rot="5400000">
            <a:off x="3260786" y="4704062"/>
            <a:ext cx="405393" cy="166453"/>
          </a:xfrm>
          <a:prstGeom prst="line">
            <a:avLst/>
          </a:prstGeom>
          <a:ln>
            <a:solidFill>
              <a:srgbClr val="C00000"/>
            </a:solidFill>
            <a:tailEnd type="none"/>
          </a:ln>
        </p:spPr>
        <p:style>
          <a:lnRef idx="2">
            <a:schemeClr val="accent5"/>
          </a:lnRef>
          <a:fillRef idx="0">
            <a:schemeClr val="accent5"/>
          </a:fillRef>
          <a:effectRef idx="1">
            <a:schemeClr val="accent5"/>
          </a:effectRef>
          <a:fontRef idx="minor">
            <a:schemeClr val="tx1"/>
          </a:fontRef>
        </p:style>
      </p:cxnSp>
      <p:cxnSp>
        <p:nvCxnSpPr>
          <p:cNvPr id="78" name="直接连接符 77"/>
          <p:cNvCxnSpPr>
            <a:endCxn id="76" idx="0"/>
          </p:cNvCxnSpPr>
          <p:nvPr/>
        </p:nvCxnSpPr>
        <p:spPr>
          <a:xfrm rot="16200000" flipH="1">
            <a:off x="3625479" y="4712843"/>
            <a:ext cx="406696" cy="147586"/>
          </a:xfrm>
          <a:prstGeom prst="line">
            <a:avLst/>
          </a:prstGeom>
          <a:ln>
            <a:solidFill>
              <a:srgbClr val="C00000"/>
            </a:solidFill>
            <a:tailEnd type="none"/>
          </a:ln>
        </p:spPr>
        <p:style>
          <a:lnRef idx="2">
            <a:schemeClr val="accent5"/>
          </a:lnRef>
          <a:fillRef idx="0">
            <a:schemeClr val="accent5"/>
          </a:fillRef>
          <a:effectRef idx="1">
            <a:schemeClr val="accent5"/>
          </a:effectRef>
          <a:fontRef idx="minor">
            <a:schemeClr val="tx1"/>
          </a:fontRef>
        </p:style>
      </p:cxnSp>
      <p:sp>
        <p:nvSpPr>
          <p:cNvPr id="79" name="矩形 78"/>
          <p:cNvSpPr/>
          <p:nvPr/>
        </p:nvSpPr>
        <p:spPr>
          <a:xfrm>
            <a:off x="4513214" y="4204166"/>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80" name="矩形 79"/>
          <p:cNvSpPr/>
          <p:nvPr/>
        </p:nvSpPr>
        <p:spPr>
          <a:xfrm>
            <a:off x="5035580" y="4204166"/>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cxnSp>
        <p:nvCxnSpPr>
          <p:cNvPr id="81" name="直接连接符 80"/>
          <p:cNvCxnSpPr>
            <a:endCxn id="79" idx="0"/>
          </p:cNvCxnSpPr>
          <p:nvPr/>
        </p:nvCxnSpPr>
        <p:spPr>
          <a:xfrm rot="5400000">
            <a:off x="4516526" y="3938340"/>
            <a:ext cx="405393" cy="126261"/>
          </a:xfrm>
          <a:prstGeom prst="line">
            <a:avLst/>
          </a:prstGeom>
          <a:ln>
            <a:solidFill>
              <a:srgbClr val="C00000"/>
            </a:solidFill>
            <a:tailEnd type="none"/>
          </a:ln>
        </p:spPr>
        <p:style>
          <a:lnRef idx="2">
            <a:schemeClr val="accent5"/>
          </a:lnRef>
          <a:fillRef idx="0">
            <a:schemeClr val="accent5"/>
          </a:fillRef>
          <a:effectRef idx="1">
            <a:schemeClr val="accent5"/>
          </a:effectRef>
          <a:fontRef idx="minor">
            <a:schemeClr val="tx1"/>
          </a:fontRef>
        </p:style>
      </p:cxnSp>
      <p:cxnSp>
        <p:nvCxnSpPr>
          <p:cNvPr id="82" name="直接连接符 81"/>
          <p:cNvCxnSpPr>
            <a:endCxn id="80" idx="0"/>
          </p:cNvCxnSpPr>
          <p:nvPr/>
        </p:nvCxnSpPr>
        <p:spPr>
          <a:xfrm rot="16200000" flipH="1">
            <a:off x="4916387" y="3942097"/>
            <a:ext cx="386600" cy="137538"/>
          </a:xfrm>
          <a:prstGeom prst="line">
            <a:avLst/>
          </a:prstGeom>
          <a:ln>
            <a:solidFill>
              <a:srgbClr val="C00000"/>
            </a:solidFill>
            <a:tailEnd type="none"/>
          </a:ln>
        </p:spPr>
        <p:style>
          <a:lnRef idx="2">
            <a:schemeClr val="accent5"/>
          </a:lnRef>
          <a:fillRef idx="0">
            <a:schemeClr val="accent5"/>
          </a:fillRef>
          <a:effectRef idx="1">
            <a:schemeClr val="accent5"/>
          </a:effectRef>
          <a:fontRef idx="minor">
            <a:schemeClr val="tx1"/>
          </a:fontRef>
        </p:style>
      </p:cxnSp>
      <p:sp>
        <p:nvSpPr>
          <p:cNvPr id="83" name="矩形 82"/>
          <p:cNvSpPr/>
          <p:nvPr/>
        </p:nvSpPr>
        <p:spPr>
          <a:xfrm>
            <a:off x="6747888" y="4973027"/>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84" name="矩形 83"/>
          <p:cNvSpPr/>
          <p:nvPr/>
        </p:nvSpPr>
        <p:spPr>
          <a:xfrm>
            <a:off x="7270254" y="4973027"/>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cxnSp>
        <p:nvCxnSpPr>
          <p:cNvPr id="85" name="直接连接符 84"/>
          <p:cNvCxnSpPr>
            <a:endCxn id="83" idx="0"/>
          </p:cNvCxnSpPr>
          <p:nvPr/>
        </p:nvCxnSpPr>
        <p:spPr>
          <a:xfrm rot="5400000">
            <a:off x="6776320" y="4702177"/>
            <a:ext cx="385297" cy="156405"/>
          </a:xfrm>
          <a:prstGeom prst="line">
            <a:avLst/>
          </a:prstGeom>
          <a:ln>
            <a:solidFill>
              <a:srgbClr val="C00000"/>
            </a:solidFill>
            <a:tailEnd type="none"/>
          </a:ln>
        </p:spPr>
        <p:style>
          <a:lnRef idx="2">
            <a:schemeClr val="accent5"/>
          </a:lnRef>
          <a:fillRef idx="0">
            <a:schemeClr val="accent5"/>
          </a:fillRef>
          <a:effectRef idx="1">
            <a:schemeClr val="accent5"/>
          </a:effectRef>
          <a:fontRef idx="minor">
            <a:schemeClr val="tx1"/>
          </a:fontRef>
        </p:style>
      </p:cxnSp>
      <p:cxnSp>
        <p:nvCxnSpPr>
          <p:cNvPr id="86" name="直接连接符 85"/>
          <p:cNvCxnSpPr>
            <a:endCxn id="84" idx="0"/>
          </p:cNvCxnSpPr>
          <p:nvPr/>
        </p:nvCxnSpPr>
        <p:spPr>
          <a:xfrm rot="16200000" flipH="1">
            <a:off x="7141013" y="4700910"/>
            <a:ext cx="386600" cy="157634"/>
          </a:xfrm>
          <a:prstGeom prst="line">
            <a:avLst/>
          </a:prstGeom>
          <a:ln>
            <a:solidFill>
              <a:srgbClr val="C00000"/>
            </a:solidFill>
            <a:tailEnd type="none"/>
          </a:ln>
        </p:spPr>
        <p:style>
          <a:lnRef idx="2">
            <a:schemeClr val="accent5"/>
          </a:lnRef>
          <a:fillRef idx="0">
            <a:schemeClr val="accent5"/>
          </a:fillRef>
          <a:effectRef idx="1">
            <a:schemeClr val="accent5"/>
          </a:effectRef>
          <a:fontRef idx="minor">
            <a:schemeClr val="tx1"/>
          </a:fontRef>
        </p:style>
      </p:cxnSp>
      <p:sp>
        <p:nvSpPr>
          <p:cNvPr id="87" name="TextBox 86"/>
          <p:cNvSpPr txBox="1"/>
          <p:nvPr/>
        </p:nvSpPr>
        <p:spPr>
          <a:xfrm>
            <a:off x="815085" y="941253"/>
            <a:ext cx="2708045" cy="521970"/>
          </a:xfrm>
          <a:prstGeom prst="rect">
            <a:avLst/>
          </a:prstGeom>
          <a:noFill/>
        </p:spPr>
        <p:txBody>
          <a:bodyPr wrap="square" rtlCol="0">
            <a:spAutoFit/>
          </a:bodyPr>
          <a:lstStyle/>
          <a:p>
            <a:pPr algn="l"/>
            <a:r>
              <a:rPr lang="zh-CN" altLang="en-US"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加上外部结点</a:t>
            </a:r>
            <a:endParaRPr lang="zh-CN" altLang="en-US"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8" name="TextBox 87"/>
          <p:cNvSpPr txBox="1"/>
          <p:nvPr/>
        </p:nvSpPr>
        <p:spPr>
          <a:xfrm>
            <a:off x="8882082" y="4942883"/>
            <a:ext cx="357190" cy="368300"/>
          </a:xfrm>
          <a:prstGeom prst="rect">
            <a:avLst/>
          </a:prstGeom>
          <a:noFill/>
        </p:spPr>
        <p:txBody>
          <a:bodyPr wrap="square" rtlCol="0">
            <a:spAutoFit/>
          </a:bodyPr>
          <a:lstStyle/>
          <a:p>
            <a:pPr algn="l"/>
            <a:r>
              <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6</a:t>
            </a:r>
            <a:endPar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1" name="椭圆 90"/>
          <p:cNvSpPr/>
          <p:nvPr/>
        </p:nvSpPr>
        <p:spPr>
          <a:xfrm>
            <a:off x="5238744" y="961349"/>
            <a:ext cx="504000" cy="540000"/>
          </a:xfrm>
          <a:prstGeom prst="ellipse">
            <a:avLst/>
          </a:prstGeom>
        </p:spPr>
        <p:style>
          <a:lnRef idx="1">
            <a:schemeClr val="dk1"/>
          </a:lnRef>
          <a:fillRef idx="3">
            <a:schemeClr val="dk1"/>
          </a:fillRef>
          <a:effectRef idx="2">
            <a:schemeClr val="dk1"/>
          </a:effectRef>
          <a:fontRef idx="minor">
            <a:schemeClr val="lt1"/>
          </a:fontRef>
        </p:style>
        <p:txBody>
          <a:bodyPr lIns="0" rIns="0" rtlCol="0" anchor="ctr"/>
          <a:lstStyle/>
          <a:p>
            <a:pPr algn="ctr"/>
            <a:r>
              <a:rPr lang="en-US" altLang="zh-CN" sz="1800">
                <a:solidFill>
                  <a:schemeClr val="bg1"/>
                </a:solidFill>
                <a:latin typeface="微软雅黑" panose="020B0503020204020204" pitchFamily="34" charset="-122"/>
                <a:ea typeface="微软雅黑" panose="020B0503020204020204" pitchFamily="34" charset="-122"/>
                <a:cs typeface="Consolas" panose="020B0609020204030204" pitchFamily="49" charset="0"/>
              </a:rPr>
              <a:t>50</a:t>
            </a:r>
            <a:endParaRPr lang="en-US" altLang="zh-CN" sz="1800">
              <a:solidFill>
                <a:schemeClr val="bg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2" name="椭圆 91"/>
          <p:cNvSpPr/>
          <p:nvPr/>
        </p:nvSpPr>
        <p:spPr>
          <a:xfrm>
            <a:off x="4024298" y="1707233"/>
            <a:ext cx="504000" cy="540000"/>
          </a:xfrm>
          <a:prstGeom prst="ellipse">
            <a:avLst/>
          </a:prstGeom>
        </p:spPr>
        <p:style>
          <a:lnRef idx="1">
            <a:schemeClr val="dk1"/>
          </a:lnRef>
          <a:fillRef idx="3">
            <a:schemeClr val="dk1"/>
          </a:fillRef>
          <a:effectRef idx="2">
            <a:schemeClr val="dk1"/>
          </a:effectRef>
          <a:fontRef idx="minor">
            <a:schemeClr val="lt1"/>
          </a:fontRef>
        </p:style>
        <p:txBody>
          <a:bodyPr lIns="0" rIns="0" rtlCol="0" anchor="ctr"/>
          <a:lstStyle/>
          <a:p>
            <a:pPr algn="ctr"/>
            <a:r>
              <a:rPr lang="en-US" altLang="zh-CN" sz="1800">
                <a:solidFill>
                  <a:schemeClr val="bg1"/>
                </a:solidFill>
                <a:latin typeface="微软雅黑" panose="020B0503020204020204" pitchFamily="34" charset="-122"/>
                <a:ea typeface="微软雅黑" panose="020B0503020204020204" pitchFamily="34" charset="-122"/>
                <a:cs typeface="Consolas" panose="020B0609020204030204" pitchFamily="49" charset="0"/>
              </a:rPr>
              <a:t>30</a:t>
            </a:r>
            <a:endParaRPr lang="en-US" altLang="zh-CN" sz="1800">
              <a:solidFill>
                <a:schemeClr val="bg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93" name="直接连接符 92"/>
          <p:cNvCxnSpPr>
            <a:endCxn id="92" idx="7"/>
          </p:cNvCxnSpPr>
          <p:nvPr/>
        </p:nvCxnSpPr>
        <p:spPr>
          <a:xfrm rot="10800000" flipV="1">
            <a:off x="4454489" y="1341884"/>
            <a:ext cx="797776" cy="444430"/>
          </a:xfrm>
          <a:prstGeom prst="line">
            <a:avLst/>
          </a:prstGeom>
          <a:ln>
            <a:tailEnd type="none"/>
          </a:ln>
        </p:spPr>
        <p:style>
          <a:lnRef idx="2">
            <a:schemeClr val="accent2"/>
          </a:lnRef>
          <a:fillRef idx="0">
            <a:schemeClr val="accent2"/>
          </a:fillRef>
          <a:effectRef idx="1">
            <a:schemeClr val="accent2"/>
          </a:effectRef>
          <a:fontRef idx="minor">
            <a:schemeClr val="tx1"/>
          </a:fontRef>
        </p:style>
      </p:cxnSp>
      <p:sp>
        <p:nvSpPr>
          <p:cNvPr id="94" name="椭圆 93"/>
          <p:cNvSpPr/>
          <p:nvPr/>
        </p:nvSpPr>
        <p:spPr>
          <a:xfrm>
            <a:off x="3024166" y="2493051"/>
            <a:ext cx="504000" cy="540000"/>
          </a:xfrm>
          <a:prstGeom prst="ellipse">
            <a:avLst/>
          </a:prstGeom>
        </p:spPr>
        <p:style>
          <a:lnRef idx="1">
            <a:schemeClr val="dk1"/>
          </a:lnRef>
          <a:fillRef idx="3">
            <a:schemeClr val="dk1"/>
          </a:fillRef>
          <a:effectRef idx="2">
            <a:schemeClr val="dk1"/>
          </a:effectRef>
          <a:fontRef idx="minor">
            <a:schemeClr val="lt1"/>
          </a:fontRef>
        </p:style>
        <p:txBody>
          <a:bodyPr lIns="0" rIns="0" rtlCol="0" anchor="ctr"/>
          <a:lstStyle/>
          <a:p>
            <a:pPr algn="ctr"/>
            <a:r>
              <a:rPr lang="en-US" altLang="zh-CN" sz="1800">
                <a:solidFill>
                  <a:schemeClr val="bg1"/>
                </a:solidFill>
                <a:latin typeface="微软雅黑" panose="020B0503020204020204" pitchFamily="34" charset="-122"/>
                <a:ea typeface="微软雅黑" panose="020B0503020204020204" pitchFamily="34" charset="-122"/>
                <a:cs typeface="Consolas" panose="020B0609020204030204" pitchFamily="49" charset="0"/>
              </a:rPr>
              <a:t>20</a:t>
            </a:r>
            <a:endParaRPr lang="en-US" altLang="zh-CN" sz="1800">
              <a:solidFill>
                <a:schemeClr val="bg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5" name="椭圆 94"/>
          <p:cNvSpPr/>
          <p:nvPr/>
        </p:nvSpPr>
        <p:spPr>
          <a:xfrm>
            <a:off x="3663174" y="3318803"/>
            <a:ext cx="504000" cy="540000"/>
          </a:xfrm>
          <a:prstGeom prst="ellipse">
            <a:avLst/>
          </a:prstGeom>
        </p:spPr>
        <p:style>
          <a:lnRef idx="1">
            <a:schemeClr val="dk1"/>
          </a:lnRef>
          <a:fillRef idx="3">
            <a:schemeClr val="dk1"/>
          </a:fillRef>
          <a:effectRef idx="2">
            <a:schemeClr val="dk1"/>
          </a:effectRef>
          <a:fontRef idx="minor">
            <a:schemeClr val="lt1"/>
          </a:fontRef>
        </p:style>
        <p:txBody>
          <a:bodyPr lIns="0" rIns="0" rtlCol="0" anchor="ctr"/>
          <a:lstStyle/>
          <a:p>
            <a:pPr algn="ctr"/>
            <a:r>
              <a:rPr lang="en-US" altLang="zh-CN" sz="1800">
                <a:solidFill>
                  <a:schemeClr val="bg1"/>
                </a:solidFill>
                <a:latin typeface="微软雅黑" panose="020B0503020204020204" pitchFamily="34" charset="-122"/>
                <a:ea typeface="微软雅黑" panose="020B0503020204020204" pitchFamily="34" charset="-122"/>
                <a:cs typeface="Consolas" panose="020B0609020204030204" pitchFamily="49" charset="0"/>
              </a:rPr>
              <a:t>25</a:t>
            </a:r>
            <a:endParaRPr lang="en-US" altLang="zh-CN" sz="1800">
              <a:solidFill>
                <a:schemeClr val="bg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96" name="直接连接符 95"/>
          <p:cNvCxnSpPr>
            <a:stCxn id="94" idx="5"/>
            <a:endCxn id="95" idx="1"/>
          </p:cNvCxnSpPr>
          <p:nvPr/>
        </p:nvCxnSpPr>
        <p:spPr>
          <a:xfrm rot="16200000" flipH="1">
            <a:off x="3373713" y="3034614"/>
            <a:ext cx="443914" cy="282626"/>
          </a:xfrm>
          <a:prstGeom prst="line">
            <a:avLst/>
          </a:prstGeom>
          <a:ln>
            <a:tailEnd type="none"/>
          </a:ln>
        </p:spPr>
        <p:style>
          <a:lnRef idx="2">
            <a:schemeClr val="accent2"/>
          </a:lnRef>
          <a:fillRef idx="0">
            <a:schemeClr val="accent2"/>
          </a:fillRef>
          <a:effectRef idx="1">
            <a:schemeClr val="accent2"/>
          </a:effectRef>
          <a:fontRef idx="minor">
            <a:schemeClr val="tx1"/>
          </a:fontRef>
        </p:style>
      </p:cxnSp>
      <p:cxnSp>
        <p:nvCxnSpPr>
          <p:cNvPr id="97" name="直接连接符 96"/>
          <p:cNvCxnSpPr>
            <a:endCxn id="94" idx="7"/>
          </p:cNvCxnSpPr>
          <p:nvPr/>
        </p:nvCxnSpPr>
        <p:spPr>
          <a:xfrm rot="10800000" flipV="1">
            <a:off x="3454357" y="2087768"/>
            <a:ext cx="593510" cy="484364"/>
          </a:xfrm>
          <a:prstGeom prst="line">
            <a:avLst/>
          </a:prstGeom>
          <a:ln>
            <a:tailEnd type="none"/>
          </a:ln>
        </p:spPr>
        <p:style>
          <a:lnRef idx="2">
            <a:schemeClr val="accent2"/>
          </a:lnRef>
          <a:fillRef idx="0">
            <a:schemeClr val="accent2"/>
          </a:fillRef>
          <a:effectRef idx="1">
            <a:schemeClr val="accent2"/>
          </a:effectRef>
          <a:fontRef idx="minor">
            <a:schemeClr val="tx1"/>
          </a:fontRef>
        </p:style>
      </p:cxnSp>
      <p:sp>
        <p:nvSpPr>
          <p:cNvPr id="98" name="矩形 97"/>
          <p:cNvSpPr/>
          <p:nvPr/>
        </p:nvSpPr>
        <p:spPr>
          <a:xfrm>
            <a:off x="4095736" y="4195163"/>
            <a:ext cx="285752" cy="285752"/>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solidFill>
                <a:schemeClr val="bg1"/>
              </a:solidFill>
            </a:endParaRPr>
          </a:p>
        </p:txBody>
      </p:sp>
      <p:cxnSp>
        <p:nvCxnSpPr>
          <p:cNvPr id="99" name="直接连接符 98"/>
          <p:cNvCxnSpPr>
            <a:stCxn id="95" idx="5"/>
            <a:endCxn id="98" idx="0"/>
          </p:cNvCxnSpPr>
          <p:nvPr/>
        </p:nvCxnSpPr>
        <p:spPr>
          <a:xfrm rot="16200000" flipH="1">
            <a:off x="3958269" y="3914819"/>
            <a:ext cx="415441" cy="145247"/>
          </a:xfrm>
          <a:prstGeom prst="line">
            <a:avLst/>
          </a:prstGeom>
          <a:ln>
            <a:tailEnd type="none"/>
          </a:ln>
        </p:spPr>
        <p:style>
          <a:lnRef idx="2">
            <a:schemeClr val="accent2"/>
          </a:lnRef>
          <a:fillRef idx="0">
            <a:schemeClr val="accent2"/>
          </a:fillRef>
          <a:effectRef idx="1">
            <a:schemeClr val="accent2"/>
          </a:effectRef>
          <a:fontRef idx="minor">
            <a:schemeClr val="tx1"/>
          </a:fontRef>
        </p:style>
      </p:cxnSp>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153539" y="528250"/>
            <a:ext cx="3815059" cy="53765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4" grpId="0" bldLvl="0" animBg="1"/>
      <p:bldP spid="91" grpId="0" animBg="1"/>
      <p:bldP spid="92" grpId="0" animBg="1"/>
      <p:bldP spid="94" grpId="0" animBg="1"/>
      <p:bldP spid="95" grpId="0" animBg="1"/>
      <p:bldP spid="9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9" name="直接连接符 88"/>
          <p:cNvCxnSpPr>
            <a:endCxn id="88" idx="1"/>
          </p:cNvCxnSpPr>
          <p:nvPr/>
        </p:nvCxnSpPr>
        <p:spPr>
          <a:xfrm>
            <a:off x="3555582" y="5027624"/>
            <a:ext cx="6143668" cy="0"/>
          </a:xfrm>
          <a:prstGeom prst="line">
            <a:avLst/>
          </a:prstGeom>
          <a:ln w="12700">
            <a:solidFill>
              <a:srgbClr val="FF00FF"/>
            </a:solidFill>
            <a:prstDash val="dash"/>
            <a:tailEnd type="none"/>
          </a:ln>
        </p:spPr>
        <p:style>
          <a:lnRef idx="2">
            <a:schemeClr val="accent5"/>
          </a:lnRef>
          <a:fillRef idx="0">
            <a:schemeClr val="accent5"/>
          </a:fillRef>
          <a:effectRef idx="1">
            <a:schemeClr val="accent5"/>
          </a:effectRef>
          <a:fontRef idx="minor">
            <a:schemeClr val="tx1"/>
          </a:fontRef>
        </p:style>
      </p:cxnSp>
      <p:cxnSp>
        <p:nvCxnSpPr>
          <p:cNvPr id="43" name="直接连接符 42"/>
          <p:cNvCxnSpPr>
            <a:endCxn id="42" idx="1"/>
          </p:cNvCxnSpPr>
          <p:nvPr/>
        </p:nvCxnSpPr>
        <p:spPr>
          <a:xfrm>
            <a:off x="2912640" y="3456484"/>
            <a:ext cx="6786610" cy="41790"/>
          </a:xfrm>
          <a:prstGeom prst="line">
            <a:avLst/>
          </a:prstGeom>
          <a:ln w="12700">
            <a:solidFill>
              <a:srgbClr val="FF00FF"/>
            </a:solidFill>
            <a:prstDash val="dash"/>
            <a:tailEnd type="none"/>
          </a:ln>
        </p:spPr>
        <p:style>
          <a:lnRef idx="2">
            <a:schemeClr val="accent5"/>
          </a:lnRef>
          <a:fillRef idx="0">
            <a:schemeClr val="accent5"/>
          </a:fillRef>
          <a:effectRef idx="1">
            <a:schemeClr val="accent5"/>
          </a:effectRef>
          <a:fontRef idx="minor">
            <a:schemeClr val="tx1"/>
          </a:fontRef>
        </p:style>
      </p:cxnSp>
      <p:cxnSp>
        <p:nvCxnSpPr>
          <p:cNvPr id="45" name="直接连接符 44"/>
          <p:cNvCxnSpPr>
            <a:endCxn id="44" idx="1"/>
          </p:cNvCxnSpPr>
          <p:nvPr/>
        </p:nvCxnSpPr>
        <p:spPr>
          <a:xfrm>
            <a:off x="2841202" y="4242798"/>
            <a:ext cx="6858048" cy="0"/>
          </a:xfrm>
          <a:prstGeom prst="line">
            <a:avLst/>
          </a:prstGeom>
          <a:ln w="12700">
            <a:solidFill>
              <a:srgbClr val="FF00FF"/>
            </a:solidFill>
            <a:prstDash val="dash"/>
            <a:tailEnd type="none"/>
          </a:ln>
        </p:spPr>
        <p:style>
          <a:lnRef idx="2">
            <a:schemeClr val="accent5"/>
          </a:lnRef>
          <a:fillRef idx="0">
            <a:schemeClr val="accent5"/>
          </a:fillRef>
          <a:effectRef idx="1">
            <a:schemeClr val="accent5"/>
          </a:effectRef>
          <a:fontRef idx="minor">
            <a:schemeClr val="tx1"/>
          </a:fontRef>
        </p:style>
      </p:cxnSp>
      <p:cxnSp>
        <p:nvCxnSpPr>
          <p:cNvPr id="41" name="直接连接符 40"/>
          <p:cNvCxnSpPr>
            <a:endCxn id="40" idx="1"/>
          </p:cNvCxnSpPr>
          <p:nvPr/>
        </p:nvCxnSpPr>
        <p:spPr>
          <a:xfrm>
            <a:off x="3198392" y="2641018"/>
            <a:ext cx="6500858" cy="0"/>
          </a:xfrm>
          <a:prstGeom prst="line">
            <a:avLst/>
          </a:prstGeom>
          <a:ln w="12700">
            <a:solidFill>
              <a:srgbClr val="FF00FF"/>
            </a:solidFill>
            <a:prstDash val="dash"/>
            <a:tailEnd type="none"/>
          </a:ln>
        </p:spPr>
        <p:style>
          <a:lnRef idx="2">
            <a:schemeClr val="accent5"/>
          </a:lnRef>
          <a:fillRef idx="0">
            <a:schemeClr val="accent5"/>
          </a:fillRef>
          <a:effectRef idx="1">
            <a:schemeClr val="accent5"/>
          </a:effectRef>
          <a:fontRef idx="minor">
            <a:schemeClr val="tx1"/>
          </a:fontRef>
        </p:style>
      </p:cxnSp>
      <p:cxnSp>
        <p:nvCxnSpPr>
          <p:cNvPr id="39" name="直接连接符 38"/>
          <p:cNvCxnSpPr>
            <a:endCxn id="38" idx="1"/>
          </p:cNvCxnSpPr>
          <p:nvPr/>
        </p:nvCxnSpPr>
        <p:spPr>
          <a:xfrm>
            <a:off x="4269962" y="1864256"/>
            <a:ext cx="5429288" cy="0"/>
          </a:xfrm>
          <a:prstGeom prst="line">
            <a:avLst/>
          </a:prstGeom>
          <a:ln w="12700">
            <a:solidFill>
              <a:srgbClr val="FF00FF"/>
            </a:solidFill>
            <a:prstDash val="dash"/>
            <a:tailEnd type="none"/>
          </a:ln>
        </p:spPr>
        <p:style>
          <a:lnRef idx="2">
            <a:schemeClr val="accent5"/>
          </a:lnRef>
          <a:fillRef idx="0">
            <a:schemeClr val="accent5"/>
          </a:fillRef>
          <a:effectRef idx="1">
            <a:schemeClr val="accent5"/>
          </a:effectRef>
          <a:fontRef idx="minor">
            <a:schemeClr val="tx1"/>
          </a:fontRef>
        </p:style>
      </p:cxnSp>
      <p:sp>
        <p:nvSpPr>
          <p:cNvPr id="3" name="椭圆 2"/>
          <p:cNvSpPr/>
          <p:nvPr/>
        </p:nvSpPr>
        <p:spPr>
          <a:xfrm>
            <a:off x="5238744" y="854105"/>
            <a:ext cx="504000" cy="540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rPr>
              <a:t>50</a:t>
            </a:r>
            <a:endPar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椭圆 3"/>
          <p:cNvSpPr/>
          <p:nvPr/>
        </p:nvSpPr>
        <p:spPr>
          <a:xfrm>
            <a:off x="4024298" y="1599989"/>
            <a:ext cx="504000" cy="540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rPr>
              <a:t>30</a:t>
            </a:r>
            <a:endPar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椭圆 4"/>
          <p:cNvSpPr/>
          <p:nvPr/>
        </p:nvSpPr>
        <p:spPr>
          <a:xfrm>
            <a:off x="6346572" y="1599989"/>
            <a:ext cx="504000" cy="540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rPr>
              <a:t>80</a:t>
            </a:r>
            <a:endPar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6" name="直接连接符 5"/>
          <p:cNvCxnSpPr>
            <a:endCxn id="4" idx="7"/>
          </p:cNvCxnSpPr>
          <p:nvPr/>
        </p:nvCxnSpPr>
        <p:spPr>
          <a:xfrm rot="10800000" flipV="1">
            <a:off x="4454489" y="1234640"/>
            <a:ext cx="797776" cy="444430"/>
          </a:xfrm>
          <a:prstGeom prst="line">
            <a:avLst/>
          </a:prstGeom>
          <a:ln>
            <a:solidFill>
              <a:srgbClr val="F19903"/>
            </a:solidFill>
            <a:tailEnd type="none"/>
          </a:ln>
        </p:spPr>
        <p:style>
          <a:lnRef idx="2">
            <a:schemeClr val="accent5"/>
          </a:lnRef>
          <a:fillRef idx="0">
            <a:schemeClr val="accent5"/>
          </a:fillRef>
          <a:effectRef idx="1">
            <a:schemeClr val="accent5"/>
          </a:effectRef>
          <a:fontRef idx="minor">
            <a:schemeClr val="tx1"/>
          </a:fontRef>
        </p:style>
      </p:cxnSp>
      <p:cxnSp>
        <p:nvCxnSpPr>
          <p:cNvPr id="7" name="直接连接符 6"/>
          <p:cNvCxnSpPr>
            <a:endCxn id="5" idx="1"/>
          </p:cNvCxnSpPr>
          <p:nvPr/>
        </p:nvCxnSpPr>
        <p:spPr>
          <a:xfrm>
            <a:off x="5732697" y="1232540"/>
            <a:ext cx="687685" cy="446531"/>
          </a:xfrm>
          <a:prstGeom prst="line">
            <a:avLst/>
          </a:prstGeom>
          <a:ln>
            <a:solidFill>
              <a:srgbClr val="F19903"/>
            </a:solidFill>
            <a:tailEnd type="none"/>
          </a:ln>
        </p:spPr>
        <p:style>
          <a:lnRef idx="2">
            <a:schemeClr val="accent5"/>
          </a:lnRef>
          <a:fillRef idx="0">
            <a:schemeClr val="accent5"/>
          </a:fillRef>
          <a:effectRef idx="1">
            <a:schemeClr val="accent5"/>
          </a:effectRef>
          <a:fontRef idx="minor">
            <a:schemeClr val="tx1"/>
          </a:fontRef>
        </p:style>
      </p:cxnSp>
      <p:sp>
        <p:nvSpPr>
          <p:cNvPr id="8" name="椭圆 7"/>
          <p:cNvSpPr/>
          <p:nvPr/>
        </p:nvSpPr>
        <p:spPr>
          <a:xfrm>
            <a:off x="3024166" y="2385807"/>
            <a:ext cx="504000" cy="540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rPr>
              <a:t>20</a:t>
            </a:r>
            <a:endPar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椭圆 8"/>
          <p:cNvSpPr/>
          <p:nvPr/>
        </p:nvSpPr>
        <p:spPr>
          <a:xfrm>
            <a:off x="2381224" y="3211559"/>
            <a:ext cx="504000" cy="540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椭圆 9"/>
          <p:cNvSpPr/>
          <p:nvPr/>
        </p:nvSpPr>
        <p:spPr>
          <a:xfrm>
            <a:off x="3663174" y="3211559"/>
            <a:ext cx="504000" cy="540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rPr>
              <a:t>25</a:t>
            </a:r>
            <a:endPar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椭圆 10"/>
          <p:cNvSpPr/>
          <p:nvPr/>
        </p:nvSpPr>
        <p:spPr>
          <a:xfrm>
            <a:off x="3377422" y="3957443"/>
            <a:ext cx="504000" cy="540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rPr>
              <a:t>23</a:t>
            </a:r>
            <a:endPar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2" name="直接连接符 11"/>
          <p:cNvCxnSpPr>
            <a:stCxn id="8" idx="3"/>
            <a:endCxn id="9" idx="7"/>
          </p:cNvCxnSpPr>
          <p:nvPr/>
        </p:nvCxnSpPr>
        <p:spPr>
          <a:xfrm rot="5400000">
            <a:off x="2732738" y="2925403"/>
            <a:ext cx="443914" cy="286560"/>
          </a:xfrm>
          <a:prstGeom prst="line">
            <a:avLst/>
          </a:prstGeom>
          <a:ln>
            <a:solidFill>
              <a:srgbClr val="F19903"/>
            </a:solidFill>
            <a:tailEnd type="none"/>
          </a:ln>
        </p:spPr>
        <p:style>
          <a:lnRef idx="2">
            <a:schemeClr val="accent5"/>
          </a:lnRef>
          <a:fillRef idx="0">
            <a:schemeClr val="accent5"/>
          </a:fillRef>
          <a:effectRef idx="1">
            <a:schemeClr val="accent5"/>
          </a:effectRef>
          <a:fontRef idx="minor">
            <a:schemeClr val="tx1"/>
          </a:fontRef>
        </p:style>
      </p:cxnSp>
      <p:cxnSp>
        <p:nvCxnSpPr>
          <p:cNvPr id="13" name="直接连接符 12"/>
          <p:cNvCxnSpPr>
            <a:stCxn id="8" idx="5"/>
            <a:endCxn id="10" idx="1"/>
          </p:cNvCxnSpPr>
          <p:nvPr/>
        </p:nvCxnSpPr>
        <p:spPr>
          <a:xfrm rot="16200000" flipH="1">
            <a:off x="3373713" y="2927370"/>
            <a:ext cx="443914" cy="282626"/>
          </a:xfrm>
          <a:prstGeom prst="line">
            <a:avLst/>
          </a:prstGeom>
          <a:ln>
            <a:solidFill>
              <a:srgbClr val="F19903"/>
            </a:solidFill>
            <a:tailEnd type="none"/>
          </a:ln>
        </p:spPr>
        <p:style>
          <a:lnRef idx="2">
            <a:schemeClr val="accent5"/>
          </a:lnRef>
          <a:fillRef idx="0">
            <a:schemeClr val="accent5"/>
          </a:fillRef>
          <a:effectRef idx="1">
            <a:schemeClr val="accent5"/>
          </a:effectRef>
          <a:fontRef idx="minor">
            <a:schemeClr val="tx1"/>
          </a:fontRef>
        </p:style>
      </p:cxnSp>
      <p:cxnSp>
        <p:nvCxnSpPr>
          <p:cNvPr id="14" name="直接连接符 13"/>
          <p:cNvCxnSpPr>
            <a:stCxn id="10" idx="3"/>
            <a:endCxn id="11" idx="0"/>
          </p:cNvCxnSpPr>
          <p:nvPr/>
        </p:nvCxnSpPr>
        <p:spPr>
          <a:xfrm rot="5400000">
            <a:off x="3540722" y="3761181"/>
            <a:ext cx="284965" cy="107561"/>
          </a:xfrm>
          <a:prstGeom prst="line">
            <a:avLst/>
          </a:prstGeom>
          <a:ln>
            <a:solidFill>
              <a:srgbClr val="F19903"/>
            </a:solidFill>
            <a:tailEnd type="none"/>
          </a:ln>
        </p:spPr>
        <p:style>
          <a:lnRef idx="2">
            <a:schemeClr val="accent5"/>
          </a:lnRef>
          <a:fillRef idx="0">
            <a:schemeClr val="accent5"/>
          </a:fillRef>
          <a:effectRef idx="1">
            <a:schemeClr val="accent5"/>
          </a:effectRef>
          <a:fontRef idx="minor">
            <a:schemeClr val="tx1"/>
          </a:fontRef>
        </p:style>
      </p:cxnSp>
      <p:sp>
        <p:nvSpPr>
          <p:cNvPr id="16" name="椭圆 15"/>
          <p:cNvSpPr/>
          <p:nvPr/>
        </p:nvSpPr>
        <p:spPr>
          <a:xfrm>
            <a:off x="5020496" y="2385807"/>
            <a:ext cx="504000" cy="540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rPr>
              <a:t>40</a:t>
            </a:r>
            <a:endPar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7" name="椭圆 16"/>
          <p:cNvSpPr/>
          <p:nvPr/>
        </p:nvSpPr>
        <p:spPr>
          <a:xfrm>
            <a:off x="4667240" y="3199417"/>
            <a:ext cx="504000" cy="540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rPr>
              <a:t>35</a:t>
            </a:r>
            <a:endPar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8" name="直接连接符 17"/>
          <p:cNvCxnSpPr>
            <a:endCxn id="16" idx="1"/>
          </p:cNvCxnSpPr>
          <p:nvPr/>
        </p:nvCxnSpPr>
        <p:spPr>
          <a:xfrm>
            <a:off x="4524825" y="1980524"/>
            <a:ext cx="569480" cy="484364"/>
          </a:xfrm>
          <a:prstGeom prst="line">
            <a:avLst/>
          </a:prstGeom>
          <a:ln>
            <a:solidFill>
              <a:srgbClr val="F19903"/>
            </a:solidFill>
            <a:tailEnd type="none"/>
          </a:ln>
        </p:spPr>
        <p:style>
          <a:lnRef idx="2">
            <a:schemeClr val="accent5"/>
          </a:lnRef>
          <a:fillRef idx="0">
            <a:schemeClr val="accent5"/>
          </a:fillRef>
          <a:effectRef idx="1">
            <a:schemeClr val="accent5"/>
          </a:effectRef>
          <a:fontRef idx="minor">
            <a:schemeClr val="tx1"/>
          </a:fontRef>
        </p:style>
      </p:cxnSp>
      <p:cxnSp>
        <p:nvCxnSpPr>
          <p:cNvPr id="19" name="直接连接符 18"/>
          <p:cNvCxnSpPr>
            <a:stCxn id="16" idx="3"/>
            <a:endCxn id="17" idx="0"/>
          </p:cNvCxnSpPr>
          <p:nvPr/>
        </p:nvCxnSpPr>
        <p:spPr>
          <a:xfrm rot="5400000">
            <a:off x="4830429" y="2935540"/>
            <a:ext cx="352691" cy="175065"/>
          </a:xfrm>
          <a:prstGeom prst="line">
            <a:avLst/>
          </a:prstGeom>
          <a:ln>
            <a:solidFill>
              <a:srgbClr val="F19903"/>
            </a:solidFill>
            <a:tailEnd type="none"/>
          </a:ln>
        </p:spPr>
        <p:style>
          <a:lnRef idx="2">
            <a:schemeClr val="accent5"/>
          </a:lnRef>
          <a:fillRef idx="0">
            <a:schemeClr val="accent5"/>
          </a:fillRef>
          <a:effectRef idx="1">
            <a:schemeClr val="accent5"/>
          </a:effectRef>
          <a:fontRef idx="minor">
            <a:schemeClr val="tx1"/>
          </a:fontRef>
        </p:style>
      </p:cxnSp>
      <p:sp>
        <p:nvSpPr>
          <p:cNvPr id="20" name="椭圆 19"/>
          <p:cNvSpPr/>
          <p:nvPr/>
        </p:nvSpPr>
        <p:spPr>
          <a:xfrm>
            <a:off x="7163636" y="2385807"/>
            <a:ext cx="504000" cy="540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rPr>
              <a:t>90</a:t>
            </a:r>
            <a:endPar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1" name="椭圆 20"/>
          <p:cNvSpPr/>
          <p:nvPr/>
        </p:nvSpPr>
        <p:spPr>
          <a:xfrm>
            <a:off x="6524628" y="3211559"/>
            <a:ext cx="504000" cy="540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rPr>
              <a:t>85</a:t>
            </a:r>
            <a:endPar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2" name="椭圆 21"/>
          <p:cNvSpPr/>
          <p:nvPr/>
        </p:nvSpPr>
        <p:spPr>
          <a:xfrm>
            <a:off x="6881818" y="3957443"/>
            <a:ext cx="504000" cy="540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rPr>
              <a:t>88</a:t>
            </a:r>
            <a:endParaRPr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3" name="直接连接符 22"/>
          <p:cNvCxnSpPr>
            <a:stCxn id="5" idx="5"/>
            <a:endCxn id="20" idx="1"/>
          </p:cNvCxnSpPr>
          <p:nvPr/>
        </p:nvCxnSpPr>
        <p:spPr>
          <a:xfrm rot="16200000" flipH="1">
            <a:off x="6805114" y="2032557"/>
            <a:ext cx="403980" cy="460682"/>
          </a:xfrm>
          <a:prstGeom prst="line">
            <a:avLst/>
          </a:prstGeom>
          <a:ln>
            <a:solidFill>
              <a:srgbClr val="F19903"/>
            </a:solidFill>
            <a:tailEnd type="none"/>
          </a:ln>
        </p:spPr>
        <p:style>
          <a:lnRef idx="2">
            <a:schemeClr val="accent5"/>
          </a:lnRef>
          <a:fillRef idx="0">
            <a:schemeClr val="accent5"/>
          </a:fillRef>
          <a:effectRef idx="1">
            <a:schemeClr val="accent5"/>
          </a:effectRef>
          <a:fontRef idx="minor">
            <a:schemeClr val="tx1"/>
          </a:fontRef>
        </p:style>
      </p:cxnSp>
      <p:cxnSp>
        <p:nvCxnSpPr>
          <p:cNvPr id="24" name="直接连接符 23"/>
          <p:cNvCxnSpPr>
            <a:stCxn id="20" idx="3"/>
            <a:endCxn id="21" idx="7"/>
          </p:cNvCxnSpPr>
          <p:nvPr/>
        </p:nvCxnSpPr>
        <p:spPr>
          <a:xfrm rot="5400000">
            <a:off x="6874175" y="2927370"/>
            <a:ext cx="443914" cy="282626"/>
          </a:xfrm>
          <a:prstGeom prst="line">
            <a:avLst/>
          </a:prstGeom>
          <a:ln>
            <a:solidFill>
              <a:srgbClr val="F19903"/>
            </a:solidFill>
            <a:tailEnd type="none"/>
          </a:ln>
        </p:spPr>
        <p:style>
          <a:lnRef idx="2">
            <a:schemeClr val="accent5"/>
          </a:lnRef>
          <a:fillRef idx="0">
            <a:schemeClr val="accent5"/>
          </a:fillRef>
          <a:effectRef idx="1">
            <a:schemeClr val="accent5"/>
          </a:effectRef>
          <a:fontRef idx="minor">
            <a:schemeClr val="tx1"/>
          </a:fontRef>
        </p:style>
      </p:cxnSp>
      <p:cxnSp>
        <p:nvCxnSpPr>
          <p:cNvPr id="25" name="直接连接符 24"/>
          <p:cNvCxnSpPr>
            <a:stCxn id="21" idx="5"/>
            <a:endCxn id="22" idx="0"/>
          </p:cNvCxnSpPr>
          <p:nvPr/>
        </p:nvCxnSpPr>
        <p:spPr>
          <a:xfrm rot="16200000" flipH="1">
            <a:off x="6901837" y="3725461"/>
            <a:ext cx="284965" cy="178999"/>
          </a:xfrm>
          <a:prstGeom prst="line">
            <a:avLst/>
          </a:prstGeom>
          <a:ln>
            <a:solidFill>
              <a:srgbClr val="F19903"/>
            </a:solidFill>
            <a:tailEnd type="none"/>
          </a:ln>
        </p:spPr>
        <p:style>
          <a:lnRef idx="2">
            <a:schemeClr val="accent5"/>
          </a:lnRef>
          <a:fillRef idx="0">
            <a:schemeClr val="accent5"/>
          </a:fillRef>
          <a:effectRef idx="1">
            <a:schemeClr val="accent5"/>
          </a:effectRef>
          <a:fontRef idx="minor">
            <a:schemeClr val="tx1"/>
          </a:fontRef>
        </p:style>
      </p:cxnSp>
      <p:sp>
        <p:nvSpPr>
          <p:cNvPr id="35" name="TextBox 34"/>
          <p:cNvSpPr txBox="1"/>
          <p:nvPr/>
        </p:nvSpPr>
        <p:spPr>
          <a:xfrm>
            <a:off x="9699250" y="963641"/>
            <a:ext cx="357190" cy="368300"/>
          </a:xfrm>
          <a:prstGeom prst="rect">
            <a:avLst/>
          </a:prstGeom>
          <a:noFill/>
        </p:spPr>
        <p:txBody>
          <a:bodyPr wrap="square" rtlCol="0">
            <a:spAutoFit/>
          </a:bodyPr>
          <a:lstStyle/>
          <a:p>
            <a:pPr algn="l"/>
            <a:r>
              <a:rPr lang="en-US" altLang="zh-CN" sz="1800" b="1">
                <a:latin typeface="微软雅黑" panose="020B0503020204020204" pitchFamily="34" charset="-122"/>
                <a:ea typeface="微软雅黑" panose="020B0503020204020204" pitchFamily="34" charset="-122"/>
                <a:cs typeface="Consolas" panose="020B0609020204030204" pitchFamily="49" charset="0"/>
              </a:rPr>
              <a:t>1</a:t>
            </a:r>
            <a:endParaRPr lang="en-US" altLang="zh-CN" sz="1800" b="1" dirty="0">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6" name="直接连接符 35"/>
          <p:cNvCxnSpPr>
            <a:endCxn id="35" idx="1"/>
          </p:cNvCxnSpPr>
          <p:nvPr/>
        </p:nvCxnSpPr>
        <p:spPr>
          <a:xfrm>
            <a:off x="5845429" y="1118659"/>
            <a:ext cx="3853821" cy="29648"/>
          </a:xfrm>
          <a:prstGeom prst="line">
            <a:avLst/>
          </a:prstGeom>
          <a:ln w="12700">
            <a:solidFill>
              <a:srgbClr val="FF00FF"/>
            </a:solidFill>
            <a:prstDash val="dash"/>
            <a:tailEnd type="none"/>
          </a:ln>
        </p:spPr>
        <p:style>
          <a:lnRef idx="2">
            <a:schemeClr val="accent5"/>
          </a:lnRef>
          <a:fillRef idx="0">
            <a:schemeClr val="accent5"/>
          </a:fillRef>
          <a:effectRef idx="1">
            <a:schemeClr val="accent5"/>
          </a:effectRef>
          <a:fontRef idx="minor">
            <a:schemeClr val="tx1"/>
          </a:fontRef>
        </p:style>
      </p:cxnSp>
      <p:sp>
        <p:nvSpPr>
          <p:cNvPr id="38" name="TextBox 37"/>
          <p:cNvSpPr txBox="1"/>
          <p:nvPr/>
        </p:nvSpPr>
        <p:spPr>
          <a:xfrm>
            <a:off x="9699250" y="1680225"/>
            <a:ext cx="357190" cy="368300"/>
          </a:xfrm>
          <a:prstGeom prst="rect">
            <a:avLst/>
          </a:prstGeom>
          <a:noFill/>
        </p:spPr>
        <p:txBody>
          <a:bodyPr wrap="square" rtlCol="0">
            <a:spAutoFit/>
          </a:bodyPr>
          <a:lstStyle/>
          <a:p>
            <a:pPr algn="l"/>
            <a:r>
              <a:rPr lang="en-US" altLang="zh-CN" sz="1800" b="1">
                <a:latin typeface="微软雅黑" panose="020B0503020204020204" pitchFamily="34" charset="-122"/>
                <a:ea typeface="微软雅黑" panose="020B0503020204020204" pitchFamily="34" charset="-122"/>
                <a:cs typeface="Consolas" panose="020B0609020204030204" pitchFamily="49" charset="0"/>
              </a:rPr>
              <a:t>2</a:t>
            </a:r>
            <a:endParaRPr lang="en-US" altLang="zh-CN" sz="1800" b="1"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40" name="TextBox 39"/>
          <p:cNvSpPr txBox="1"/>
          <p:nvPr/>
        </p:nvSpPr>
        <p:spPr>
          <a:xfrm>
            <a:off x="9699250" y="2456987"/>
            <a:ext cx="357190" cy="368300"/>
          </a:xfrm>
          <a:prstGeom prst="rect">
            <a:avLst/>
          </a:prstGeom>
          <a:noFill/>
        </p:spPr>
        <p:txBody>
          <a:bodyPr wrap="square" rtlCol="0">
            <a:spAutoFit/>
          </a:bodyPr>
          <a:lstStyle/>
          <a:p>
            <a:pPr algn="l"/>
            <a:r>
              <a:rPr lang="en-US" altLang="zh-CN" sz="1800" b="1">
                <a:latin typeface="微软雅黑" panose="020B0503020204020204" pitchFamily="34" charset="-122"/>
                <a:ea typeface="微软雅黑" panose="020B0503020204020204" pitchFamily="34" charset="-122"/>
                <a:cs typeface="Consolas" panose="020B0609020204030204" pitchFamily="49" charset="0"/>
              </a:rPr>
              <a:t>3</a:t>
            </a:r>
            <a:endParaRPr lang="en-US" altLang="zh-CN" sz="1800" b="1"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42" name="TextBox 41"/>
          <p:cNvSpPr txBox="1"/>
          <p:nvPr/>
        </p:nvSpPr>
        <p:spPr>
          <a:xfrm>
            <a:off x="9699250" y="3314243"/>
            <a:ext cx="357190" cy="368300"/>
          </a:xfrm>
          <a:prstGeom prst="rect">
            <a:avLst/>
          </a:prstGeom>
          <a:noFill/>
        </p:spPr>
        <p:txBody>
          <a:bodyPr wrap="square" rtlCol="0">
            <a:spAutoFit/>
          </a:bodyPr>
          <a:lstStyle/>
          <a:p>
            <a:pPr algn="l"/>
            <a:r>
              <a:rPr lang="en-US" altLang="zh-CN" sz="1800" b="1">
                <a:latin typeface="微软雅黑" panose="020B0503020204020204" pitchFamily="34" charset="-122"/>
                <a:ea typeface="微软雅黑" panose="020B0503020204020204" pitchFamily="34" charset="-122"/>
                <a:cs typeface="Consolas" panose="020B0609020204030204" pitchFamily="49" charset="0"/>
              </a:rPr>
              <a:t>4</a:t>
            </a:r>
            <a:endParaRPr lang="en-US" altLang="zh-CN" sz="1800" b="1"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44" name="TextBox 43"/>
          <p:cNvSpPr txBox="1"/>
          <p:nvPr/>
        </p:nvSpPr>
        <p:spPr>
          <a:xfrm>
            <a:off x="9699250" y="4058767"/>
            <a:ext cx="357190" cy="368300"/>
          </a:xfrm>
          <a:prstGeom prst="rect">
            <a:avLst/>
          </a:prstGeom>
          <a:noFill/>
        </p:spPr>
        <p:txBody>
          <a:bodyPr wrap="square" rtlCol="0">
            <a:spAutoFit/>
          </a:bodyPr>
          <a:lstStyle/>
          <a:p>
            <a:pPr algn="l"/>
            <a:r>
              <a:rPr lang="en-US" altLang="zh-CN" sz="1800" b="1">
                <a:latin typeface="微软雅黑" panose="020B0503020204020204" pitchFamily="34" charset="-122"/>
                <a:ea typeface="微软雅黑" panose="020B0503020204020204" pitchFamily="34" charset="-122"/>
                <a:cs typeface="Consolas" panose="020B0609020204030204" pitchFamily="49" charset="0"/>
              </a:rPr>
              <a:t>5</a:t>
            </a:r>
            <a:endParaRPr lang="en-US" altLang="zh-CN" sz="1800" b="1"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46" name="矩形 45"/>
          <p:cNvSpPr/>
          <p:nvPr/>
        </p:nvSpPr>
        <p:spPr>
          <a:xfrm>
            <a:off x="2216048" y="4118063"/>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7" name="矩形 46"/>
          <p:cNvSpPr/>
          <p:nvPr/>
        </p:nvSpPr>
        <p:spPr>
          <a:xfrm>
            <a:off x="2738414" y="4118063"/>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cxnSp>
        <p:nvCxnSpPr>
          <p:cNvPr id="49" name="直接连接符 48"/>
          <p:cNvCxnSpPr>
            <a:endCxn id="46" idx="0"/>
          </p:cNvCxnSpPr>
          <p:nvPr/>
        </p:nvCxnSpPr>
        <p:spPr>
          <a:xfrm rot="5400000">
            <a:off x="2249504" y="3842189"/>
            <a:ext cx="385297" cy="166453"/>
          </a:xfrm>
          <a:prstGeom prst="line">
            <a:avLst/>
          </a:prstGeom>
          <a:ln>
            <a:solidFill>
              <a:srgbClr val="F19903"/>
            </a:solidFill>
            <a:tailEnd type="none"/>
          </a:ln>
        </p:spPr>
        <p:style>
          <a:lnRef idx="2">
            <a:schemeClr val="accent5"/>
          </a:lnRef>
          <a:fillRef idx="0">
            <a:schemeClr val="accent5"/>
          </a:fillRef>
          <a:effectRef idx="1">
            <a:schemeClr val="accent5"/>
          </a:effectRef>
          <a:fontRef idx="minor">
            <a:schemeClr val="tx1"/>
          </a:fontRef>
        </p:style>
      </p:cxnSp>
      <p:cxnSp>
        <p:nvCxnSpPr>
          <p:cNvPr id="51" name="直接连接符 50"/>
          <p:cNvCxnSpPr>
            <a:endCxn id="47" idx="0"/>
          </p:cNvCxnSpPr>
          <p:nvPr/>
        </p:nvCxnSpPr>
        <p:spPr>
          <a:xfrm rot="16200000" flipH="1">
            <a:off x="2624245" y="3861018"/>
            <a:ext cx="366504" cy="147586"/>
          </a:xfrm>
          <a:prstGeom prst="line">
            <a:avLst/>
          </a:prstGeom>
          <a:ln>
            <a:solidFill>
              <a:srgbClr val="F19903"/>
            </a:solidFill>
            <a:tailEnd type="none"/>
          </a:ln>
        </p:spPr>
        <p:style>
          <a:lnRef idx="2">
            <a:schemeClr val="accent5"/>
          </a:lnRef>
          <a:fillRef idx="0">
            <a:schemeClr val="accent5"/>
          </a:fillRef>
          <a:effectRef idx="1">
            <a:schemeClr val="accent5"/>
          </a:effectRef>
          <a:fontRef idx="minor">
            <a:schemeClr val="tx1"/>
          </a:fontRef>
        </p:style>
      </p:cxnSp>
      <p:sp>
        <p:nvSpPr>
          <p:cNvPr id="53" name="矩形 52"/>
          <p:cNvSpPr/>
          <p:nvPr/>
        </p:nvSpPr>
        <p:spPr>
          <a:xfrm>
            <a:off x="4095736" y="4108015"/>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4" name="矩形 53"/>
          <p:cNvSpPr/>
          <p:nvPr/>
        </p:nvSpPr>
        <p:spPr>
          <a:xfrm>
            <a:off x="6167438" y="4118063"/>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5" name="矩形 54"/>
          <p:cNvSpPr/>
          <p:nvPr/>
        </p:nvSpPr>
        <p:spPr>
          <a:xfrm>
            <a:off x="5943076" y="2507337"/>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6" name="矩形 55"/>
          <p:cNvSpPr/>
          <p:nvPr/>
        </p:nvSpPr>
        <p:spPr>
          <a:xfrm>
            <a:off x="7739074" y="3313251"/>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cxnSp>
        <p:nvCxnSpPr>
          <p:cNvPr id="58" name="直接连接符 57"/>
          <p:cNvCxnSpPr>
            <a:stCxn id="10" idx="5"/>
            <a:endCxn id="53" idx="0"/>
          </p:cNvCxnSpPr>
          <p:nvPr/>
        </p:nvCxnSpPr>
        <p:spPr>
          <a:xfrm rot="16200000" flipH="1">
            <a:off x="3948221" y="3817623"/>
            <a:ext cx="435537" cy="145247"/>
          </a:xfrm>
          <a:prstGeom prst="line">
            <a:avLst/>
          </a:prstGeom>
          <a:ln>
            <a:solidFill>
              <a:srgbClr val="F19903"/>
            </a:solidFill>
            <a:tailEnd type="none"/>
          </a:ln>
        </p:spPr>
        <p:style>
          <a:lnRef idx="2">
            <a:schemeClr val="accent5"/>
          </a:lnRef>
          <a:fillRef idx="0">
            <a:schemeClr val="accent5"/>
          </a:fillRef>
          <a:effectRef idx="1">
            <a:schemeClr val="accent5"/>
          </a:effectRef>
          <a:fontRef idx="minor">
            <a:schemeClr val="tx1"/>
          </a:fontRef>
        </p:style>
      </p:cxnSp>
      <p:cxnSp>
        <p:nvCxnSpPr>
          <p:cNvPr id="60" name="直接连接符 59"/>
          <p:cNvCxnSpPr>
            <a:stCxn id="5" idx="3"/>
            <a:endCxn id="55" idx="0"/>
          </p:cNvCxnSpPr>
          <p:nvPr/>
        </p:nvCxnSpPr>
        <p:spPr>
          <a:xfrm rot="5400000">
            <a:off x="6029954" y="2116909"/>
            <a:ext cx="446429" cy="334429"/>
          </a:xfrm>
          <a:prstGeom prst="line">
            <a:avLst/>
          </a:prstGeom>
          <a:ln>
            <a:solidFill>
              <a:srgbClr val="F19903"/>
            </a:solidFill>
            <a:tailEnd type="none"/>
          </a:ln>
        </p:spPr>
        <p:style>
          <a:lnRef idx="2">
            <a:schemeClr val="accent5"/>
          </a:lnRef>
          <a:fillRef idx="0">
            <a:schemeClr val="accent5"/>
          </a:fillRef>
          <a:effectRef idx="1">
            <a:schemeClr val="accent5"/>
          </a:effectRef>
          <a:fontRef idx="minor">
            <a:schemeClr val="tx1"/>
          </a:fontRef>
        </p:style>
      </p:cxnSp>
      <p:cxnSp>
        <p:nvCxnSpPr>
          <p:cNvPr id="62" name="直接连接符 61"/>
          <p:cNvCxnSpPr>
            <a:stCxn id="21" idx="3"/>
            <a:endCxn id="54" idx="0"/>
          </p:cNvCxnSpPr>
          <p:nvPr/>
        </p:nvCxnSpPr>
        <p:spPr>
          <a:xfrm rot="5400000">
            <a:off x="6231585" y="3751210"/>
            <a:ext cx="445585" cy="288123"/>
          </a:xfrm>
          <a:prstGeom prst="line">
            <a:avLst/>
          </a:prstGeom>
          <a:ln>
            <a:solidFill>
              <a:srgbClr val="F19903"/>
            </a:solidFill>
            <a:tailEnd type="none"/>
          </a:ln>
        </p:spPr>
        <p:style>
          <a:lnRef idx="2">
            <a:schemeClr val="accent5"/>
          </a:lnRef>
          <a:fillRef idx="0">
            <a:schemeClr val="accent5"/>
          </a:fillRef>
          <a:effectRef idx="1">
            <a:schemeClr val="accent5"/>
          </a:effectRef>
          <a:fontRef idx="minor">
            <a:schemeClr val="tx1"/>
          </a:fontRef>
        </p:style>
      </p:cxnSp>
      <p:cxnSp>
        <p:nvCxnSpPr>
          <p:cNvPr id="64" name="直接连接符 63"/>
          <p:cNvCxnSpPr>
            <a:stCxn id="20" idx="5"/>
            <a:endCxn id="56" idx="0"/>
          </p:cNvCxnSpPr>
          <p:nvPr/>
        </p:nvCxnSpPr>
        <p:spPr>
          <a:xfrm rot="16200000" flipH="1">
            <a:off x="7504627" y="2935927"/>
            <a:ext cx="466525" cy="288123"/>
          </a:xfrm>
          <a:prstGeom prst="line">
            <a:avLst/>
          </a:prstGeom>
          <a:ln>
            <a:solidFill>
              <a:srgbClr val="F19903"/>
            </a:solidFill>
            <a:tailEnd type="none"/>
          </a:ln>
        </p:spPr>
        <p:style>
          <a:lnRef idx="2">
            <a:schemeClr val="accent5"/>
          </a:lnRef>
          <a:fillRef idx="0">
            <a:schemeClr val="accent5"/>
          </a:fillRef>
          <a:effectRef idx="1">
            <a:schemeClr val="accent5"/>
          </a:effectRef>
          <a:fontRef idx="minor">
            <a:schemeClr val="tx1"/>
          </a:fontRef>
        </p:style>
      </p:cxnSp>
      <p:sp>
        <p:nvSpPr>
          <p:cNvPr id="65" name="矩形 64"/>
          <p:cNvSpPr/>
          <p:nvPr/>
        </p:nvSpPr>
        <p:spPr>
          <a:xfrm>
            <a:off x="5524496" y="3313251"/>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cxnSp>
        <p:nvCxnSpPr>
          <p:cNvPr id="67" name="直接连接符 66"/>
          <p:cNvCxnSpPr>
            <a:stCxn id="16" idx="5"/>
            <a:endCxn id="65" idx="0"/>
          </p:cNvCxnSpPr>
          <p:nvPr/>
        </p:nvCxnSpPr>
        <p:spPr>
          <a:xfrm rot="16200000" flipH="1">
            <a:off x="5325768" y="2971646"/>
            <a:ext cx="466525" cy="216685"/>
          </a:xfrm>
          <a:prstGeom prst="line">
            <a:avLst/>
          </a:prstGeom>
          <a:ln>
            <a:solidFill>
              <a:srgbClr val="F19903"/>
            </a:solidFill>
            <a:tailEnd type="none"/>
          </a:ln>
        </p:spPr>
        <p:style>
          <a:lnRef idx="2">
            <a:schemeClr val="accent5"/>
          </a:lnRef>
          <a:fillRef idx="0">
            <a:schemeClr val="accent5"/>
          </a:fillRef>
          <a:effectRef idx="1">
            <a:schemeClr val="accent5"/>
          </a:effectRef>
          <a:fontRef idx="minor">
            <a:schemeClr val="tx1"/>
          </a:fontRef>
        </p:style>
      </p:cxnSp>
      <p:sp>
        <p:nvSpPr>
          <p:cNvPr id="75" name="矩形 74"/>
          <p:cNvSpPr/>
          <p:nvPr/>
        </p:nvSpPr>
        <p:spPr>
          <a:xfrm>
            <a:off x="3237378" y="4890694"/>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76" name="矩形 75"/>
          <p:cNvSpPr/>
          <p:nvPr/>
        </p:nvSpPr>
        <p:spPr>
          <a:xfrm>
            <a:off x="3759744" y="4890694"/>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cxnSp>
        <p:nvCxnSpPr>
          <p:cNvPr id="77" name="直接连接符 76"/>
          <p:cNvCxnSpPr>
            <a:endCxn id="75" idx="0"/>
          </p:cNvCxnSpPr>
          <p:nvPr/>
        </p:nvCxnSpPr>
        <p:spPr>
          <a:xfrm rot="5400000">
            <a:off x="3260786" y="4604772"/>
            <a:ext cx="405393" cy="166453"/>
          </a:xfrm>
          <a:prstGeom prst="line">
            <a:avLst/>
          </a:prstGeom>
          <a:ln>
            <a:solidFill>
              <a:srgbClr val="F19903"/>
            </a:solidFill>
            <a:tailEnd type="none"/>
          </a:ln>
        </p:spPr>
        <p:style>
          <a:lnRef idx="2">
            <a:schemeClr val="accent5"/>
          </a:lnRef>
          <a:fillRef idx="0">
            <a:schemeClr val="accent5"/>
          </a:fillRef>
          <a:effectRef idx="1">
            <a:schemeClr val="accent5"/>
          </a:effectRef>
          <a:fontRef idx="minor">
            <a:schemeClr val="tx1"/>
          </a:fontRef>
        </p:style>
      </p:cxnSp>
      <p:cxnSp>
        <p:nvCxnSpPr>
          <p:cNvPr id="78" name="直接连接符 77"/>
          <p:cNvCxnSpPr>
            <a:endCxn id="76" idx="0"/>
          </p:cNvCxnSpPr>
          <p:nvPr/>
        </p:nvCxnSpPr>
        <p:spPr>
          <a:xfrm rot="16200000" flipH="1">
            <a:off x="3625479" y="4613553"/>
            <a:ext cx="406696" cy="147586"/>
          </a:xfrm>
          <a:prstGeom prst="line">
            <a:avLst/>
          </a:prstGeom>
          <a:ln>
            <a:solidFill>
              <a:srgbClr val="F19903"/>
            </a:solidFill>
            <a:tailEnd type="none"/>
          </a:ln>
        </p:spPr>
        <p:style>
          <a:lnRef idx="2">
            <a:schemeClr val="accent5"/>
          </a:lnRef>
          <a:fillRef idx="0">
            <a:schemeClr val="accent5"/>
          </a:fillRef>
          <a:effectRef idx="1">
            <a:schemeClr val="accent5"/>
          </a:effectRef>
          <a:fontRef idx="minor">
            <a:schemeClr val="tx1"/>
          </a:fontRef>
        </p:style>
      </p:cxnSp>
      <p:sp>
        <p:nvSpPr>
          <p:cNvPr id="79" name="矩形 78"/>
          <p:cNvSpPr/>
          <p:nvPr/>
        </p:nvSpPr>
        <p:spPr>
          <a:xfrm>
            <a:off x="4513214" y="4104876"/>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80" name="矩形 79"/>
          <p:cNvSpPr/>
          <p:nvPr/>
        </p:nvSpPr>
        <p:spPr>
          <a:xfrm>
            <a:off x="5035580" y="4104876"/>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cxnSp>
        <p:nvCxnSpPr>
          <p:cNvPr id="81" name="直接连接符 80"/>
          <p:cNvCxnSpPr>
            <a:endCxn id="79" idx="0"/>
          </p:cNvCxnSpPr>
          <p:nvPr/>
        </p:nvCxnSpPr>
        <p:spPr>
          <a:xfrm rot="5400000">
            <a:off x="4516526" y="3839050"/>
            <a:ext cx="405393" cy="126261"/>
          </a:xfrm>
          <a:prstGeom prst="line">
            <a:avLst/>
          </a:prstGeom>
          <a:ln>
            <a:solidFill>
              <a:srgbClr val="F19903"/>
            </a:solidFill>
            <a:tailEnd type="none"/>
          </a:ln>
        </p:spPr>
        <p:style>
          <a:lnRef idx="2">
            <a:schemeClr val="accent5"/>
          </a:lnRef>
          <a:fillRef idx="0">
            <a:schemeClr val="accent5"/>
          </a:fillRef>
          <a:effectRef idx="1">
            <a:schemeClr val="accent5"/>
          </a:effectRef>
          <a:fontRef idx="minor">
            <a:schemeClr val="tx1"/>
          </a:fontRef>
        </p:style>
      </p:cxnSp>
      <p:cxnSp>
        <p:nvCxnSpPr>
          <p:cNvPr id="82" name="直接连接符 81"/>
          <p:cNvCxnSpPr>
            <a:endCxn id="80" idx="0"/>
          </p:cNvCxnSpPr>
          <p:nvPr/>
        </p:nvCxnSpPr>
        <p:spPr>
          <a:xfrm rot="16200000" flipH="1">
            <a:off x="4916387" y="3842807"/>
            <a:ext cx="386600" cy="137538"/>
          </a:xfrm>
          <a:prstGeom prst="line">
            <a:avLst/>
          </a:prstGeom>
          <a:ln>
            <a:solidFill>
              <a:srgbClr val="F19903"/>
            </a:solidFill>
            <a:tailEnd type="none"/>
          </a:ln>
        </p:spPr>
        <p:style>
          <a:lnRef idx="2">
            <a:schemeClr val="accent5"/>
          </a:lnRef>
          <a:fillRef idx="0">
            <a:schemeClr val="accent5"/>
          </a:fillRef>
          <a:effectRef idx="1">
            <a:schemeClr val="accent5"/>
          </a:effectRef>
          <a:fontRef idx="minor">
            <a:schemeClr val="tx1"/>
          </a:fontRef>
        </p:style>
      </p:cxnSp>
      <p:sp>
        <p:nvSpPr>
          <p:cNvPr id="83" name="矩形 82"/>
          <p:cNvSpPr/>
          <p:nvPr/>
        </p:nvSpPr>
        <p:spPr>
          <a:xfrm>
            <a:off x="6747888" y="4873737"/>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84" name="矩形 83"/>
          <p:cNvSpPr/>
          <p:nvPr/>
        </p:nvSpPr>
        <p:spPr>
          <a:xfrm>
            <a:off x="7270254" y="4873737"/>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cxnSp>
        <p:nvCxnSpPr>
          <p:cNvPr id="85" name="直接连接符 84"/>
          <p:cNvCxnSpPr>
            <a:endCxn id="83" idx="0"/>
          </p:cNvCxnSpPr>
          <p:nvPr/>
        </p:nvCxnSpPr>
        <p:spPr>
          <a:xfrm rot="5400000">
            <a:off x="6776320" y="4602887"/>
            <a:ext cx="385297" cy="156405"/>
          </a:xfrm>
          <a:prstGeom prst="line">
            <a:avLst/>
          </a:prstGeom>
          <a:ln>
            <a:solidFill>
              <a:srgbClr val="F19903"/>
            </a:solidFill>
            <a:tailEnd type="none"/>
          </a:ln>
        </p:spPr>
        <p:style>
          <a:lnRef idx="2">
            <a:schemeClr val="accent5"/>
          </a:lnRef>
          <a:fillRef idx="0">
            <a:schemeClr val="accent5"/>
          </a:fillRef>
          <a:effectRef idx="1">
            <a:schemeClr val="accent5"/>
          </a:effectRef>
          <a:fontRef idx="minor">
            <a:schemeClr val="tx1"/>
          </a:fontRef>
        </p:style>
      </p:cxnSp>
      <p:cxnSp>
        <p:nvCxnSpPr>
          <p:cNvPr id="86" name="直接连接符 85"/>
          <p:cNvCxnSpPr>
            <a:endCxn id="84" idx="0"/>
          </p:cNvCxnSpPr>
          <p:nvPr/>
        </p:nvCxnSpPr>
        <p:spPr>
          <a:xfrm rot="16200000" flipH="1">
            <a:off x="7141013" y="4601620"/>
            <a:ext cx="386600" cy="157634"/>
          </a:xfrm>
          <a:prstGeom prst="line">
            <a:avLst/>
          </a:prstGeom>
          <a:ln>
            <a:solidFill>
              <a:srgbClr val="F19903"/>
            </a:solidFill>
            <a:tailEnd type="none"/>
          </a:ln>
        </p:spPr>
        <p:style>
          <a:lnRef idx="2">
            <a:schemeClr val="accent5"/>
          </a:lnRef>
          <a:fillRef idx="0">
            <a:schemeClr val="accent5"/>
          </a:fillRef>
          <a:effectRef idx="1">
            <a:schemeClr val="accent5"/>
          </a:effectRef>
          <a:fontRef idx="minor">
            <a:schemeClr val="tx1"/>
          </a:fontRef>
        </p:style>
      </p:cxnSp>
      <p:sp>
        <p:nvSpPr>
          <p:cNvPr id="88" name="TextBox 87"/>
          <p:cNvSpPr txBox="1"/>
          <p:nvPr/>
        </p:nvSpPr>
        <p:spPr>
          <a:xfrm>
            <a:off x="9699250" y="4843593"/>
            <a:ext cx="357190" cy="368300"/>
          </a:xfrm>
          <a:prstGeom prst="rect">
            <a:avLst/>
          </a:prstGeom>
          <a:noFill/>
        </p:spPr>
        <p:txBody>
          <a:bodyPr wrap="square" rtlCol="0">
            <a:spAutoFit/>
          </a:bodyPr>
          <a:lstStyle/>
          <a:p>
            <a:pPr algn="l"/>
            <a:r>
              <a:rPr lang="en-US" altLang="zh-CN" sz="1800" b="1">
                <a:latin typeface="微软雅黑" panose="020B0503020204020204" pitchFamily="34" charset="-122"/>
                <a:ea typeface="微软雅黑" panose="020B0503020204020204" pitchFamily="34" charset="-122"/>
                <a:cs typeface="Consolas" panose="020B0609020204030204" pitchFamily="49" charset="0"/>
              </a:rPr>
              <a:t>6</a:t>
            </a:r>
            <a:endParaRPr lang="en-US" altLang="zh-CN" sz="1800" b="1" dirty="0">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97" name="直接连接符 96"/>
          <p:cNvCxnSpPr/>
          <p:nvPr/>
        </p:nvCxnSpPr>
        <p:spPr>
          <a:xfrm rot="10800000" flipV="1">
            <a:off x="3454357" y="1988478"/>
            <a:ext cx="593510" cy="484364"/>
          </a:xfrm>
          <a:prstGeom prst="line">
            <a:avLst/>
          </a:prstGeom>
          <a:ln>
            <a:solidFill>
              <a:srgbClr val="F19903"/>
            </a:solidFill>
            <a:tailEnd type="none"/>
          </a:ln>
        </p:spPr>
        <p:style>
          <a:lnRef idx="2">
            <a:schemeClr val="accent5"/>
          </a:lnRef>
          <a:fillRef idx="0">
            <a:schemeClr val="accent5"/>
          </a:fillRef>
          <a:effectRef idx="1">
            <a:schemeClr val="accent5"/>
          </a:effectRef>
          <a:fontRef idx="minor">
            <a:schemeClr val="tx1"/>
          </a:fontRef>
        </p:style>
      </p:cxnSp>
      <p:pic>
        <p:nvPicPr>
          <p:cNvPr id="2050" name="Picture 2"/>
          <p:cNvPicPr>
            <a:picLocks noChangeAspect="1" noChangeArrowheads="1"/>
          </p:cNvPicPr>
          <p:nvPr/>
        </p:nvPicPr>
        <p:blipFill>
          <a:blip r:embed="rId1" cstate="print"/>
          <a:srcRect/>
          <a:stretch>
            <a:fillRect/>
          </a:stretch>
        </p:blipFill>
        <p:spPr bwMode="auto">
          <a:xfrm>
            <a:off x="6783402" y="5589240"/>
            <a:ext cx="4929222" cy="772245"/>
          </a:xfrm>
          <a:prstGeom prst="rect">
            <a:avLst/>
          </a:prstGeom>
          <a:noFill/>
          <a:ln w="9525">
            <a:noFill/>
            <a:miter lim="800000"/>
            <a:headEnd/>
            <a:tailEnd/>
          </a:ln>
        </p:spPr>
      </p:pic>
      <p:sp>
        <p:nvSpPr>
          <p:cNvPr id="66" name="TextBox 65"/>
          <p:cNvSpPr txBox="1"/>
          <p:nvPr/>
        </p:nvSpPr>
        <p:spPr>
          <a:xfrm>
            <a:off x="767408" y="5733256"/>
            <a:ext cx="5643602" cy="398780"/>
          </a:xfrm>
          <a:prstGeom prst="rect">
            <a:avLst/>
          </a:prstGeom>
          <a:noFill/>
        </p:spPr>
        <p:txBody>
          <a:bodyPr wrap="square" rtlCol="0">
            <a:spAutoFit/>
          </a:bodyPr>
          <a:lstStyle/>
          <a:p>
            <a:pPr algn="l"/>
            <a:r>
              <a:rPr lang="zh-CN" altLang="zh-CN" sz="2000" b="1" dirty="0">
                <a:solidFill>
                  <a:schemeClr val="tx1"/>
                </a:solidFill>
                <a:latin typeface="微软雅黑" panose="020B0503020204020204" pitchFamily="34" charset="-122"/>
                <a:ea typeface="微软雅黑" panose="020B0503020204020204" pitchFamily="34" charset="-122"/>
              </a:rPr>
              <a:t>在等概率假设下，查找</a:t>
            </a:r>
            <a:r>
              <a:rPr lang="zh-CN" altLang="en-US" sz="2000" b="1" dirty="0">
                <a:solidFill>
                  <a:schemeClr val="tx1"/>
                </a:solidFill>
                <a:latin typeface="微软雅黑" panose="020B0503020204020204" pitchFamily="34" charset="-122"/>
                <a:ea typeface="微软雅黑" panose="020B0503020204020204" pitchFamily="34" charset="-122"/>
              </a:rPr>
              <a:t>不</a:t>
            </a:r>
            <a:r>
              <a:rPr lang="zh-CN" altLang="zh-CN" sz="2000" b="1" dirty="0">
                <a:solidFill>
                  <a:schemeClr val="tx1"/>
                </a:solidFill>
                <a:latin typeface="微软雅黑" panose="020B0503020204020204" pitchFamily="34" charset="-122"/>
                <a:ea typeface="微软雅黑" panose="020B0503020204020204" pitchFamily="34" charset="-122"/>
              </a:rPr>
              <a:t>成功的平均查找长度</a:t>
            </a:r>
            <a:endParaRPr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58296" y="1705918"/>
            <a:ext cx="3485235" cy="348523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9" name="Rectangle 29"/>
          <p:cNvSpPr>
            <a:spLocks noChangeArrowheads="1"/>
          </p:cNvSpPr>
          <p:nvPr/>
        </p:nvSpPr>
        <p:spPr bwMode="auto">
          <a:xfrm>
            <a:off x="6003635" y="160476"/>
            <a:ext cx="184731" cy="52322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pSp>
        <p:nvGrpSpPr>
          <p:cNvPr id="2" name="组合 65"/>
          <p:cNvGrpSpPr/>
          <p:nvPr/>
        </p:nvGrpSpPr>
        <p:grpSpPr>
          <a:xfrm>
            <a:off x="6672064" y="1422194"/>
            <a:ext cx="2528220" cy="3143272"/>
            <a:chOff x="4901300" y="3429000"/>
            <a:chExt cx="2242468" cy="2880187"/>
          </a:xfr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grpSpPr>
        <p:sp>
          <p:nvSpPr>
            <p:cNvPr id="15387" name="Line 27"/>
            <p:cNvSpPr>
              <a:spLocks noChangeShapeType="1"/>
            </p:cNvSpPr>
            <p:nvPr/>
          </p:nvSpPr>
          <p:spPr bwMode="auto">
            <a:xfrm>
              <a:off x="5111340" y="3586634"/>
              <a:ext cx="1843477" cy="2541193"/>
            </a:xfrm>
            <a:prstGeom prst="line">
              <a:avLst/>
            </a:prstGeom>
            <a:grpFill/>
            <a:ln w="19050">
              <a:solidFill>
                <a:srgbClr val="F19903"/>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cs typeface="Consolas" panose="020B0609020204030204" pitchFamily="49" charset="0"/>
              </a:endParaRPr>
            </a:p>
          </p:txBody>
        </p:sp>
        <p:sp>
          <p:nvSpPr>
            <p:cNvPr id="15376" name="Oval 16"/>
            <p:cNvSpPr>
              <a:spLocks noChangeArrowheads="1"/>
            </p:cNvSpPr>
            <p:nvPr/>
          </p:nvSpPr>
          <p:spPr bwMode="auto">
            <a:xfrm>
              <a:off x="4901300" y="3429000"/>
              <a:ext cx="341568" cy="315269"/>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75" name="Oval 15"/>
            <p:cNvSpPr>
              <a:spLocks noChangeArrowheads="1"/>
            </p:cNvSpPr>
            <p:nvPr/>
          </p:nvSpPr>
          <p:spPr bwMode="auto">
            <a:xfrm>
              <a:off x="5137922" y="3747443"/>
              <a:ext cx="342557" cy="316327"/>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74" name="Oval 14"/>
            <p:cNvSpPr>
              <a:spLocks noChangeArrowheads="1"/>
            </p:cNvSpPr>
            <p:nvPr/>
          </p:nvSpPr>
          <p:spPr bwMode="auto">
            <a:xfrm>
              <a:off x="5380485" y="4088102"/>
              <a:ext cx="341568" cy="317385"/>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73" name="Oval 13"/>
            <p:cNvSpPr>
              <a:spLocks noChangeArrowheads="1"/>
            </p:cNvSpPr>
            <p:nvPr/>
          </p:nvSpPr>
          <p:spPr bwMode="auto">
            <a:xfrm>
              <a:off x="5622058" y="4398082"/>
              <a:ext cx="340578" cy="317385"/>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72" name="Oval 12"/>
            <p:cNvSpPr>
              <a:spLocks noChangeArrowheads="1"/>
            </p:cNvSpPr>
            <p:nvPr/>
          </p:nvSpPr>
          <p:spPr bwMode="auto">
            <a:xfrm>
              <a:off x="5858681" y="4705944"/>
              <a:ext cx="341568" cy="315269"/>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71" name="Oval 11"/>
            <p:cNvSpPr>
              <a:spLocks noChangeArrowheads="1"/>
            </p:cNvSpPr>
            <p:nvPr/>
          </p:nvSpPr>
          <p:spPr bwMode="auto">
            <a:xfrm>
              <a:off x="6106193" y="5021213"/>
              <a:ext cx="340578" cy="316327"/>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70" name="Oval 10"/>
            <p:cNvSpPr>
              <a:spLocks noChangeArrowheads="1"/>
            </p:cNvSpPr>
            <p:nvPr/>
          </p:nvSpPr>
          <p:spPr bwMode="auto">
            <a:xfrm>
              <a:off x="6347766" y="5342829"/>
              <a:ext cx="340578" cy="317385"/>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69" name="Oval 9"/>
            <p:cNvSpPr>
              <a:spLocks noChangeArrowheads="1"/>
            </p:cNvSpPr>
            <p:nvPr/>
          </p:nvSpPr>
          <p:spPr bwMode="auto">
            <a:xfrm>
              <a:off x="6574487" y="5644345"/>
              <a:ext cx="341568" cy="316327"/>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68" name="Oval 8"/>
            <p:cNvSpPr>
              <a:spLocks noChangeArrowheads="1"/>
            </p:cNvSpPr>
            <p:nvPr/>
          </p:nvSpPr>
          <p:spPr bwMode="auto">
            <a:xfrm>
              <a:off x="6802200" y="5970193"/>
              <a:ext cx="341568" cy="316327"/>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66" name="Text Box 6"/>
            <p:cNvSpPr txBox="1">
              <a:spLocks noChangeArrowheads="1"/>
            </p:cNvSpPr>
            <p:nvPr/>
          </p:nvSpPr>
          <p:spPr bwMode="auto">
            <a:xfrm>
              <a:off x="5519555" y="6072206"/>
              <a:ext cx="552643" cy="236981"/>
            </a:xfrm>
            <a:prstGeom prst="rect">
              <a:avLst/>
            </a:prstGeom>
            <a:grpFill/>
            <a:ln w="9525">
              <a:solidFill>
                <a:srgbClr val="F19903"/>
              </a:solidFill>
              <a:miter lim="800000"/>
            </a:ln>
          </p:spPr>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3" name="组合 64"/>
          <p:cNvGrpSpPr/>
          <p:nvPr/>
        </p:nvGrpSpPr>
        <p:grpSpPr>
          <a:xfrm>
            <a:off x="2238348" y="1688798"/>
            <a:ext cx="2928958" cy="2733793"/>
            <a:chOff x="1643040" y="3695603"/>
            <a:chExt cx="2775116" cy="2590917"/>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grpSpPr>
        <p:sp>
          <p:nvSpPr>
            <p:cNvPr id="15386" name="Line 26"/>
            <p:cNvSpPr>
              <a:spLocks noChangeShapeType="1"/>
            </p:cNvSpPr>
            <p:nvPr/>
          </p:nvSpPr>
          <p:spPr bwMode="auto">
            <a:xfrm>
              <a:off x="2782590" y="3979134"/>
              <a:ext cx="1416764" cy="1683196"/>
            </a:xfrm>
            <a:prstGeom prst="line">
              <a:avLst/>
            </a:prstGeom>
            <a:grpFill/>
            <a:ln w="9525">
              <a:solidFill>
                <a:srgbClr val="F19903"/>
              </a:solidFill>
              <a:round/>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cs typeface="Consolas" panose="020B0609020204030204" pitchFamily="49" charset="0"/>
              </a:endParaRPr>
            </a:p>
          </p:txBody>
        </p:sp>
        <p:sp>
          <p:nvSpPr>
            <p:cNvPr id="15385" name="Oval 25"/>
            <p:cNvSpPr>
              <a:spLocks noChangeArrowheads="1"/>
            </p:cNvSpPr>
            <p:nvPr/>
          </p:nvSpPr>
          <p:spPr bwMode="auto">
            <a:xfrm>
              <a:off x="2483594" y="3695603"/>
              <a:ext cx="341568" cy="317385"/>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84" name="Oval 24"/>
            <p:cNvSpPr>
              <a:spLocks noChangeArrowheads="1"/>
            </p:cNvSpPr>
            <p:nvPr/>
          </p:nvSpPr>
          <p:spPr bwMode="auto">
            <a:xfrm>
              <a:off x="1985597" y="4167449"/>
              <a:ext cx="340578" cy="316327"/>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83" name="Oval 23"/>
            <p:cNvSpPr>
              <a:spLocks noChangeArrowheads="1"/>
            </p:cNvSpPr>
            <p:nvPr/>
          </p:nvSpPr>
          <p:spPr bwMode="auto">
            <a:xfrm>
              <a:off x="2882584" y="4167449"/>
              <a:ext cx="340578" cy="316327"/>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82" name="Oval 22"/>
            <p:cNvSpPr>
              <a:spLocks noChangeArrowheads="1"/>
            </p:cNvSpPr>
            <p:nvPr/>
          </p:nvSpPr>
          <p:spPr bwMode="auto">
            <a:xfrm>
              <a:off x="1643040" y="4799044"/>
              <a:ext cx="341568" cy="316327"/>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81" name="Oval 21"/>
            <p:cNvSpPr>
              <a:spLocks noChangeArrowheads="1"/>
            </p:cNvSpPr>
            <p:nvPr/>
          </p:nvSpPr>
          <p:spPr bwMode="auto">
            <a:xfrm>
              <a:off x="2328156" y="4799044"/>
              <a:ext cx="340578" cy="316327"/>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80" name="Oval 20"/>
            <p:cNvSpPr>
              <a:spLocks noChangeArrowheads="1"/>
            </p:cNvSpPr>
            <p:nvPr/>
          </p:nvSpPr>
          <p:spPr bwMode="auto">
            <a:xfrm>
              <a:off x="1970747" y="5432755"/>
              <a:ext cx="341568" cy="315269"/>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79" name="Oval 19"/>
            <p:cNvSpPr>
              <a:spLocks noChangeArrowheads="1"/>
            </p:cNvSpPr>
            <p:nvPr/>
          </p:nvSpPr>
          <p:spPr bwMode="auto">
            <a:xfrm>
              <a:off x="3323158" y="4696423"/>
              <a:ext cx="340578" cy="316327"/>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78" name="Oval 18"/>
            <p:cNvSpPr>
              <a:spLocks noChangeArrowheads="1"/>
            </p:cNvSpPr>
            <p:nvPr/>
          </p:nvSpPr>
          <p:spPr bwMode="auto">
            <a:xfrm>
              <a:off x="3721158" y="5167210"/>
              <a:ext cx="340578" cy="316327"/>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77" name="Oval 17"/>
            <p:cNvSpPr>
              <a:spLocks noChangeArrowheads="1"/>
            </p:cNvSpPr>
            <p:nvPr/>
          </p:nvSpPr>
          <p:spPr bwMode="auto">
            <a:xfrm>
              <a:off x="4076588" y="5635881"/>
              <a:ext cx="341568" cy="316327"/>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67" name="Text Box 7"/>
            <p:cNvSpPr txBox="1">
              <a:spLocks noChangeArrowheads="1"/>
            </p:cNvSpPr>
            <p:nvPr/>
          </p:nvSpPr>
          <p:spPr bwMode="auto">
            <a:xfrm>
              <a:off x="2571736" y="6049539"/>
              <a:ext cx="530476" cy="236981"/>
            </a:xfrm>
            <a:prstGeom prst="rect">
              <a:avLst/>
            </a:prstGeom>
            <a:grpFill/>
            <a:ln w="9525">
              <a:solidFill>
                <a:srgbClr val="F19903"/>
              </a:solidFill>
              <a:miter lim="800000"/>
            </a:ln>
          </p:spPr>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365" name="AutoShape 5"/>
            <p:cNvSpPr>
              <a:spLocks noChangeShapeType="1"/>
            </p:cNvSpPr>
            <p:nvPr/>
          </p:nvSpPr>
          <p:spPr bwMode="auto">
            <a:xfrm flipH="1">
              <a:off x="2142026" y="5068820"/>
              <a:ext cx="235633" cy="363934"/>
            </a:xfrm>
            <a:prstGeom prst="straightConnector1">
              <a:avLst/>
            </a:prstGeom>
            <a:grpFill/>
            <a:ln w="9525">
              <a:solidFill>
                <a:srgbClr val="F19903"/>
              </a:solidFill>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cs typeface="Consolas" panose="020B0609020204030204" pitchFamily="49" charset="0"/>
              </a:endParaRPr>
            </a:p>
          </p:txBody>
        </p:sp>
        <p:sp>
          <p:nvSpPr>
            <p:cNvPr id="15364" name="AutoShape 4"/>
            <p:cNvSpPr>
              <a:spLocks noChangeShapeType="1"/>
            </p:cNvSpPr>
            <p:nvPr/>
          </p:nvSpPr>
          <p:spPr bwMode="auto">
            <a:xfrm>
              <a:off x="2276673" y="4437225"/>
              <a:ext cx="221772" cy="361818"/>
            </a:xfrm>
            <a:prstGeom prst="straightConnector1">
              <a:avLst/>
            </a:prstGeom>
            <a:grpFill/>
            <a:ln w="9525">
              <a:solidFill>
                <a:srgbClr val="F19903"/>
              </a:solidFill>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cs typeface="Consolas" panose="020B0609020204030204" pitchFamily="49" charset="0"/>
              </a:endParaRPr>
            </a:p>
          </p:txBody>
        </p:sp>
        <p:sp>
          <p:nvSpPr>
            <p:cNvPr id="15363" name="AutoShape 3"/>
            <p:cNvSpPr>
              <a:spLocks noChangeShapeType="1"/>
            </p:cNvSpPr>
            <p:nvPr/>
          </p:nvSpPr>
          <p:spPr bwMode="auto">
            <a:xfrm flipH="1">
              <a:off x="2276673" y="3966437"/>
              <a:ext cx="257413" cy="247560"/>
            </a:xfrm>
            <a:prstGeom prst="straightConnector1">
              <a:avLst/>
            </a:prstGeom>
            <a:grpFill/>
            <a:ln w="9525">
              <a:solidFill>
                <a:srgbClr val="F19903"/>
              </a:solidFill>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cs typeface="Consolas" panose="020B0609020204030204" pitchFamily="49" charset="0"/>
              </a:endParaRPr>
            </a:p>
          </p:txBody>
        </p:sp>
        <p:sp>
          <p:nvSpPr>
            <p:cNvPr id="15362" name="AutoShape 2"/>
            <p:cNvSpPr>
              <a:spLocks noChangeShapeType="1"/>
            </p:cNvSpPr>
            <p:nvPr/>
          </p:nvSpPr>
          <p:spPr bwMode="auto">
            <a:xfrm flipH="1">
              <a:off x="1814319" y="4437225"/>
              <a:ext cx="220781" cy="361818"/>
            </a:xfrm>
            <a:prstGeom prst="straightConnector1">
              <a:avLst/>
            </a:prstGeom>
            <a:grpFill/>
            <a:ln w="9525">
              <a:solidFill>
                <a:srgbClr val="F19903"/>
              </a:solidFill>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cs typeface="Consolas" panose="020B0609020204030204" pitchFamily="49" charset="0"/>
              </a:endParaRPr>
            </a:p>
          </p:txBody>
        </p:sp>
      </p:grpSp>
      <p:sp>
        <p:nvSpPr>
          <p:cNvPr id="33" name="TextBox 32"/>
          <p:cNvSpPr txBox="1"/>
          <p:nvPr/>
        </p:nvSpPr>
        <p:spPr>
          <a:xfrm>
            <a:off x="623392" y="940658"/>
            <a:ext cx="6377456" cy="460375"/>
          </a:xfrm>
          <a:prstGeom prst="rect">
            <a:avLst/>
          </a:prstGeom>
          <a:noFill/>
        </p:spPr>
        <p:txBody>
          <a:bodyPr wrap="square" rtlCol="0">
            <a:spAutoFit/>
          </a:bodyPr>
          <a:lstStyle/>
          <a:p>
            <a:pPr algn="l"/>
            <a:r>
              <a:rPr lang="zh-CN" altLang="zh-CN" sz="2400" b="1" dirty="0">
                <a:solidFill>
                  <a:schemeClr val="tx1"/>
                </a:solidFill>
                <a:latin typeface="微软雅黑" panose="020B0503020204020204" pitchFamily="34" charset="-122"/>
                <a:ea typeface="微软雅黑" panose="020B0503020204020204" pitchFamily="34" charset="-122"/>
              </a:rPr>
              <a:t>在等概率假设下，查找成功的平均查找长度</a:t>
            </a:r>
            <a:endPar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26" name="Picture 2"/>
          <p:cNvPicPr>
            <a:picLocks noChangeAspect="1" noChangeArrowheads="1"/>
          </p:cNvPicPr>
          <p:nvPr/>
        </p:nvPicPr>
        <p:blipFill>
          <a:blip r:embed="rId1" cstate="print"/>
          <a:srcRect/>
          <a:stretch>
            <a:fillRect/>
          </a:stretch>
        </p:blipFill>
        <p:spPr bwMode="auto">
          <a:xfrm>
            <a:off x="983432" y="4653136"/>
            <a:ext cx="4762500" cy="781050"/>
          </a:xfrm>
          <a:prstGeom prst="rect">
            <a:avLst/>
          </a:prstGeom>
          <a:ln>
            <a:noFill/>
          </a:ln>
          <a:effectLst>
            <a:outerShdw blurRad="190500" algn="tl" rotWithShape="0">
              <a:srgbClr val="000000">
                <a:alpha val="70000"/>
              </a:srgbClr>
            </a:outerShdw>
          </a:effectLst>
        </p:spPr>
      </p:pic>
      <p:pic>
        <p:nvPicPr>
          <p:cNvPr id="1027" name="Picture 3"/>
          <p:cNvPicPr>
            <a:picLocks noChangeAspect="1" noChangeArrowheads="1"/>
          </p:cNvPicPr>
          <p:nvPr/>
        </p:nvPicPr>
        <p:blipFill>
          <a:blip r:embed="rId2" cstate="print"/>
          <a:srcRect/>
          <a:stretch>
            <a:fillRect/>
          </a:stretch>
        </p:blipFill>
        <p:spPr bwMode="auto">
          <a:xfrm>
            <a:off x="983432" y="5805264"/>
            <a:ext cx="7477125" cy="819150"/>
          </a:xfrm>
          <a:prstGeom prst="rect">
            <a:avLst/>
          </a:prstGeom>
          <a:ln>
            <a:noFill/>
          </a:ln>
          <a:effectLst>
            <a:outerShdw blurRad="190500" algn="tl" rotWithShape="0">
              <a:srgbClr val="000000">
                <a:alpha val="70000"/>
              </a:srgbClr>
            </a:outerShdw>
          </a:effectLst>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0235" y="1224173"/>
            <a:ext cx="4919706" cy="491970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9" name="Rectangle 29"/>
          <p:cNvSpPr>
            <a:spLocks noChangeArrowheads="1"/>
          </p:cNvSpPr>
          <p:nvPr/>
        </p:nvSpPr>
        <p:spPr bwMode="auto">
          <a:xfrm>
            <a:off x="6003635" y="355743"/>
            <a:ext cx="184731" cy="52322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35" name="TextBox 34"/>
          <p:cNvSpPr txBox="1"/>
          <p:nvPr/>
        </p:nvSpPr>
        <p:spPr>
          <a:xfrm>
            <a:off x="944848" y="2215926"/>
            <a:ext cx="10623760" cy="3595370"/>
          </a:xfrm>
          <a:prstGeom prst="rect">
            <a:avLst/>
          </a:prstGeom>
          <a:ln>
            <a:solidFill>
              <a:srgbClr val="F19903"/>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marL="457200" indent="-457200" algn="l">
              <a:lnSpc>
                <a:spcPts val="3000"/>
              </a:lnSpc>
              <a:spcBef>
                <a:spcPts val="1200"/>
              </a:spcBef>
              <a:buBlip>
                <a:blip r:embed="rId1"/>
              </a:buBlip>
            </a:pP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在一棵二叉排序树上进行查找时的平均查找长度和其形态有关。</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000"/>
              </a:lnSpc>
              <a:spcBef>
                <a:spcPts val="1200"/>
              </a:spcBef>
              <a:buBlip>
                <a:blip r:embed="rId1"/>
              </a:buBlip>
            </a:pP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含</a:t>
            </a: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个关键字的集合（</a:t>
            </a: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&gt;0</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，所有关键字唯一）有</a:t>
            </a: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个关键字序列，可以构造出</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棵不同形态的二叉排序树</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000"/>
              </a:lnSpc>
              <a:spcBef>
                <a:spcPts val="1200"/>
              </a:spcBef>
              <a:buBlip>
                <a:blip r:embed="rId1"/>
              </a:buBlip>
            </a:pPr>
            <a:r>
              <a:rPr lang="zh-CN" altLang="zh-CN" sz="20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最坏情况</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：由</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有序序列创建的二叉排序树会蜕化为一棵高度为</a:t>
            </a: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的单支树，</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此时查找</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时间复杂度为</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000"/>
              </a:lnSpc>
              <a:spcBef>
                <a:spcPts val="1200"/>
              </a:spcBef>
              <a:buBlip>
                <a:blip r:embed="rId1"/>
              </a:buBlip>
            </a:pPr>
            <a:r>
              <a:rPr lang="zh-CN" altLang="zh-CN" sz="20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最好情况</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创建的二叉排序树形态比较匀称，</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此时查找</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时间复杂度为</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O(log</a:t>
            </a:r>
            <a:r>
              <a:rPr lang="en-US" altLang="zh-CN" sz="20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000"/>
              </a:lnSpc>
              <a:spcBef>
                <a:spcPts val="1200"/>
              </a:spcBef>
              <a:buBlip>
                <a:blip r:embed="rId1"/>
              </a:buBlip>
            </a:pP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一棵含</a:t>
            </a: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个结点的二叉排序树的查找算法的时间复杂度介于</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O(log</a:t>
            </a:r>
            <a:r>
              <a:rPr lang="en-US" altLang="zh-CN" sz="20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之间。</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36" name="Picture 5"/>
          <p:cNvPicPr>
            <a:picLocks noChangeAspect="1" noChangeArrowheads="1"/>
          </p:cNvPicPr>
          <p:nvPr/>
        </p:nvPicPr>
        <p:blipFill>
          <a:blip r:embed="rId2" cstate="print"/>
          <a:srcRect/>
          <a:stretch>
            <a:fillRect/>
          </a:stretch>
        </p:blipFill>
        <p:spPr bwMode="auto">
          <a:xfrm>
            <a:off x="944848" y="871137"/>
            <a:ext cx="1406736" cy="1189711"/>
          </a:xfrm>
          <a:prstGeom prst="rect">
            <a:avLst/>
          </a:prstGeom>
          <a:noFill/>
          <a:ln w="9525">
            <a:noFill/>
            <a:miter lim="800000"/>
            <a:headEnd/>
            <a:tailEnd/>
          </a:ln>
        </p:spPr>
      </p:pic>
      <p:pic>
        <p:nvPicPr>
          <p:cNvPr id="37" name="Picture 2"/>
          <p:cNvPicPr>
            <a:picLocks noChangeAspect="1" noChangeArrowheads="1"/>
          </p:cNvPicPr>
          <p:nvPr/>
        </p:nvPicPr>
        <p:blipFill>
          <a:blip r:embed="rId3" cstate="print"/>
          <a:srcRect/>
          <a:stretch>
            <a:fillRect/>
          </a:stretch>
        </p:blipFill>
        <p:spPr bwMode="auto">
          <a:xfrm>
            <a:off x="3952861" y="2903346"/>
            <a:ext cx="985835" cy="56860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7408" y="1357299"/>
            <a:ext cx="10009112" cy="1758315"/>
          </a:xfrm>
          <a:prstGeom prst="rect">
            <a:avLst/>
          </a:prstGeom>
          <a:solidFill>
            <a:schemeClr val="bg1"/>
          </a:solidFill>
          <a:ln>
            <a:solidFill>
              <a:srgbClr val="F19903"/>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just">
              <a:lnSpc>
                <a:spcPts val="2800"/>
              </a:lnSpc>
              <a:spcBef>
                <a:spcPts val="600"/>
              </a:spcBef>
            </a:pPr>
            <a:r>
              <a:rPr lang="en-US" altLang="zh-CN"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9.3】</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已知关键字序列为</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800"/>
              </a:lnSpc>
              <a:spcBef>
                <a:spcPts val="600"/>
              </a:spcBef>
            </a:pPr>
            <a:r>
              <a:rPr lang="en-US" altLang="zh-CN" sz="2000" b="1"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       {25</a:t>
            </a:r>
            <a:r>
              <a:rPr lang="zh-CN" altLang="en-US" sz="2000" b="1"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18</a:t>
            </a:r>
            <a:r>
              <a:rPr lang="zh-CN" altLang="en-US" sz="2000" b="1"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46</a:t>
            </a:r>
            <a:r>
              <a:rPr lang="zh-CN" altLang="en-US" sz="2000" b="1"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b="1"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53</a:t>
            </a:r>
            <a:r>
              <a:rPr lang="zh-CN" altLang="en-US" sz="2000" b="1"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39</a:t>
            </a:r>
            <a:r>
              <a:rPr lang="zh-CN" altLang="en-US" sz="2000" b="1"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32</a:t>
            </a:r>
            <a:r>
              <a:rPr lang="zh-CN" altLang="en-US" sz="2000" b="1"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2000" b="1"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74</a:t>
            </a:r>
            <a:r>
              <a:rPr lang="zh-CN" altLang="en-US" sz="2000" b="1"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67</a:t>
            </a:r>
            <a:r>
              <a:rPr lang="zh-CN" altLang="en-US" sz="2000" b="1"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60</a:t>
            </a:r>
            <a:r>
              <a:rPr lang="zh-CN" altLang="en-US" sz="2000" b="1"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11}</a:t>
            </a:r>
            <a:endParaRPr lang="en-US" altLang="zh-CN" sz="2000" b="1" dirty="0">
              <a:solidFill>
                <a:srgbClr val="006600"/>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800"/>
              </a:lnSpc>
              <a:spcBef>
                <a:spcPts val="600"/>
              </a:spcBef>
            </a:pPr>
            <a:r>
              <a:rPr lang="en-US" altLang="zh-CN" sz="20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按表中的元素顺序依次插入到一棵初始为空的二叉排序树中，画出结果二叉排序树。</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2800"/>
              </a:lnSpc>
              <a:spcBef>
                <a:spcPts val="600"/>
              </a:spcBef>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求在等概率的情况下查找成功的平均查找长度和查找不成功的平均查找长度。</a:t>
            </a:r>
            <a:r>
              <a:rPr lang="zh-CN" altLang="en-US" sz="20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0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8696" y="2852936"/>
            <a:ext cx="4627841" cy="462784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5" name="Text Box 60"/>
          <p:cNvSpPr txBox="1">
            <a:spLocks noChangeArrowheads="1"/>
          </p:cNvSpPr>
          <p:nvPr/>
        </p:nvSpPr>
        <p:spPr bwMode="auto">
          <a:xfrm>
            <a:off x="551384" y="368281"/>
            <a:ext cx="863600" cy="398780"/>
          </a:xfrm>
          <a:prstGeom prst="rect">
            <a:avLst/>
          </a:prstGeom>
          <a:noFill/>
          <a:ln w="9525">
            <a:noFill/>
            <a:miter lim="800000"/>
          </a:ln>
        </p:spPr>
        <p:txBody>
          <a:bodyPr>
            <a:spAutoFit/>
          </a:bodyPr>
          <a:lstStyle/>
          <a:p>
            <a:pPr algn="l">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序列：</a:t>
            </a:r>
            <a:endParaRPr kumimoji="0"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901" name="Text Box 61"/>
          <p:cNvSpPr txBox="1">
            <a:spLocks noChangeArrowheads="1"/>
          </p:cNvSpPr>
          <p:nvPr/>
        </p:nvSpPr>
        <p:spPr bwMode="auto">
          <a:xfrm>
            <a:off x="1630885" y="368281"/>
            <a:ext cx="288925" cy="615315"/>
          </a:xfrm>
          <a:prstGeom prst="rect">
            <a:avLst/>
          </a:prstGeom>
          <a:noFill/>
          <a:ln w="9525">
            <a:noFill/>
            <a:miter lim="800000"/>
          </a:ln>
        </p:spPr>
        <p:txBody>
          <a:bodyPr lIns="0" tIns="0" rIns="0" bIns="0">
            <a:spAutoFit/>
          </a:bodyPr>
          <a:lstStyle/>
          <a:p>
            <a:pPr algn="l">
              <a:spcBef>
                <a:spcPct val="50000"/>
              </a:spcBef>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25</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902" name="Text Box 62"/>
          <p:cNvSpPr txBox="1">
            <a:spLocks noChangeArrowheads="1"/>
          </p:cNvSpPr>
          <p:nvPr/>
        </p:nvSpPr>
        <p:spPr bwMode="auto">
          <a:xfrm>
            <a:off x="2062685" y="368281"/>
            <a:ext cx="288925" cy="615315"/>
          </a:xfrm>
          <a:prstGeom prst="rect">
            <a:avLst/>
          </a:prstGeom>
          <a:noFill/>
          <a:ln w="9525">
            <a:noFill/>
            <a:miter lim="800000"/>
          </a:ln>
        </p:spPr>
        <p:txBody>
          <a:bodyPr lIns="0" tIns="0" rIns="0" bIns="0">
            <a:spAutoFit/>
          </a:bodyPr>
          <a:lstStyle/>
          <a:p>
            <a:pPr algn="l">
              <a:spcBef>
                <a:spcPct val="50000"/>
              </a:spcBef>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903" name="Text Box 63"/>
          <p:cNvSpPr txBox="1">
            <a:spLocks noChangeArrowheads="1"/>
          </p:cNvSpPr>
          <p:nvPr/>
        </p:nvSpPr>
        <p:spPr bwMode="auto">
          <a:xfrm>
            <a:off x="2496073" y="368281"/>
            <a:ext cx="288925" cy="615315"/>
          </a:xfrm>
          <a:prstGeom prst="rect">
            <a:avLst/>
          </a:prstGeom>
          <a:noFill/>
          <a:ln w="9525">
            <a:noFill/>
            <a:miter lim="800000"/>
          </a:ln>
        </p:spPr>
        <p:txBody>
          <a:bodyPr lIns="0" tIns="0" rIns="0" bIns="0">
            <a:spAutoFit/>
          </a:bodyPr>
          <a:lstStyle/>
          <a:p>
            <a:pPr algn="l">
              <a:spcBef>
                <a:spcPct val="50000"/>
              </a:spcBef>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46</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904" name="Text Box 64"/>
          <p:cNvSpPr txBox="1">
            <a:spLocks noChangeArrowheads="1"/>
          </p:cNvSpPr>
          <p:nvPr/>
        </p:nvSpPr>
        <p:spPr bwMode="auto">
          <a:xfrm>
            <a:off x="2927873" y="368281"/>
            <a:ext cx="288925" cy="307340"/>
          </a:xfrm>
          <a:prstGeom prst="rect">
            <a:avLst/>
          </a:prstGeom>
          <a:noFill/>
          <a:ln w="9525">
            <a:noFill/>
            <a:miter lim="800000"/>
          </a:ln>
        </p:spPr>
        <p:txBody>
          <a:bodyPr lIns="0" tIns="0" rIns="0" bIns="0">
            <a:spAutoFit/>
          </a:bodyPr>
          <a:lstStyle/>
          <a:p>
            <a:pPr>
              <a:spcBef>
                <a:spcPct val="50000"/>
              </a:spcBef>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905" name="Text Box 65"/>
          <p:cNvSpPr txBox="1">
            <a:spLocks noChangeArrowheads="1"/>
          </p:cNvSpPr>
          <p:nvPr/>
        </p:nvSpPr>
        <p:spPr bwMode="auto">
          <a:xfrm>
            <a:off x="3359673" y="368281"/>
            <a:ext cx="288925" cy="615315"/>
          </a:xfrm>
          <a:prstGeom prst="rect">
            <a:avLst/>
          </a:prstGeom>
          <a:noFill/>
          <a:ln w="9525">
            <a:noFill/>
            <a:miter lim="800000"/>
          </a:ln>
        </p:spPr>
        <p:txBody>
          <a:bodyPr lIns="0" tIns="0" rIns="0" bIns="0">
            <a:spAutoFit/>
          </a:bodyPr>
          <a:lstStyle/>
          <a:p>
            <a:pPr algn="l">
              <a:spcBef>
                <a:spcPct val="50000"/>
              </a:spcBef>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53</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906" name="Text Box 66"/>
          <p:cNvSpPr txBox="1">
            <a:spLocks noChangeArrowheads="1"/>
          </p:cNvSpPr>
          <p:nvPr/>
        </p:nvSpPr>
        <p:spPr bwMode="auto">
          <a:xfrm>
            <a:off x="3793060" y="368281"/>
            <a:ext cx="288925" cy="615315"/>
          </a:xfrm>
          <a:prstGeom prst="rect">
            <a:avLst/>
          </a:prstGeom>
          <a:noFill/>
          <a:ln w="9525">
            <a:noFill/>
            <a:miter lim="800000"/>
          </a:ln>
        </p:spPr>
        <p:txBody>
          <a:bodyPr lIns="0" tIns="0" rIns="0" bIns="0">
            <a:spAutoFit/>
          </a:bodyPr>
          <a:lstStyle/>
          <a:p>
            <a:pPr algn="l">
              <a:spcBef>
                <a:spcPct val="50000"/>
              </a:spcBef>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39</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907" name="Text Box 67"/>
          <p:cNvSpPr txBox="1">
            <a:spLocks noChangeArrowheads="1"/>
          </p:cNvSpPr>
          <p:nvPr/>
        </p:nvSpPr>
        <p:spPr bwMode="auto">
          <a:xfrm>
            <a:off x="4223273" y="368281"/>
            <a:ext cx="288925" cy="615315"/>
          </a:xfrm>
          <a:prstGeom prst="rect">
            <a:avLst/>
          </a:prstGeom>
          <a:noFill/>
          <a:ln w="9525">
            <a:noFill/>
            <a:miter lim="800000"/>
          </a:ln>
        </p:spPr>
        <p:txBody>
          <a:bodyPr lIns="0" tIns="0" rIns="0" bIns="0">
            <a:spAutoFit/>
          </a:bodyPr>
          <a:lstStyle/>
          <a:p>
            <a:pPr algn="l">
              <a:spcBef>
                <a:spcPct val="50000"/>
              </a:spcBef>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32</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908" name="Text Box 68"/>
          <p:cNvSpPr txBox="1">
            <a:spLocks noChangeArrowheads="1"/>
          </p:cNvSpPr>
          <p:nvPr/>
        </p:nvSpPr>
        <p:spPr bwMode="auto">
          <a:xfrm>
            <a:off x="4655073" y="368281"/>
            <a:ext cx="288925" cy="307340"/>
          </a:xfrm>
          <a:prstGeom prst="rect">
            <a:avLst/>
          </a:prstGeom>
          <a:noFill/>
          <a:ln w="9525">
            <a:noFill/>
            <a:miter lim="800000"/>
          </a:ln>
        </p:spPr>
        <p:txBody>
          <a:bodyPr lIns="0" tIns="0" rIns="0" bIns="0">
            <a:spAutoFit/>
          </a:bodyPr>
          <a:lstStyle/>
          <a:p>
            <a:pPr>
              <a:spcBef>
                <a:spcPct val="50000"/>
              </a:spcBef>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909" name="Text Box 69"/>
          <p:cNvSpPr txBox="1">
            <a:spLocks noChangeArrowheads="1"/>
          </p:cNvSpPr>
          <p:nvPr/>
        </p:nvSpPr>
        <p:spPr bwMode="auto">
          <a:xfrm>
            <a:off x="5088460" y="368281"/>
            <a:ext cx="288925" cy="615315"/>
          </a:xfrm>
          <a:prstGeom prst="rect">
            <a:avLst/>
          </a:prstGeom>
          <a:noFill/>
          <a:ln w="9525">
            <a:noFill/>
            <a:miter lim="800000"/>
          </a:ln>
        </p:spPr>
        <p:txBody>
          <a:bodyPr lIns="0" tIns="0" rIns="0" bIns="0">
            <a:spAutoFit/>
          </a:bodyPr>
          <a:lstStyle/>
          <a:p>
            <a:pPr algn="l">
              <a:spcBef>
                <a:spcPct val="50000"/>
              </a:spcBef>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74</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910" name="Text Box 70"/>
          <p:cNvSpPr txBox="1">
            <a:spLocks noChangeArrowheads="1"/>
          </p:cNvSpPr>
          <p:nvPr/>
        </p:nvSpPr>
        <p:spPr bwMode="auto">
          <a:xfrm>
            <a:off x="5520260" y="368281"/>
            <a:ext cx="288925" cy="615315"/>
          </a:xfrm>
          <a:prstGeom prst="rect">
            <a:avLst/>
          </a:prstGeom>
          <a:noFill/>
          <a:ln w="9525">
            <a:noFill/>
            <a:miter lim="800000"/>
          </a:ln>
        </p:spPr>
        <p:txBody>
          <a:bodyPr lIns="0" tIns="0" rIns="0" bIns="0">
            <a:spAutoFit/>
          </a:bodyPr>
          <a:lstStyle/>
          <a:p>
            <a:pPr algn="l">
              <a:spcBef>
                <a:spcPct val="50000"/>
              </a:spcBef>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67</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911" name="Text Box 71"/>
          <p:cNvSpPr txBox="1">
            <a:spLocks noChangeArrowheads="1"/>
          </p:cNvSpPr>
          <p:nvPr/>
        </p:nvSpPr>
        <p:spPr bwMode="auto">
          <a:xfrm>
            <a:off x="5952060" y="368281"/>
            <a:ext cx="288925" cy="615315"/>
          </a:xfrm>
          <a:prstGeom prst="rect">
            <a:avLst/>
          </a:prstGeom>
          <a:noFill/>
          <a:ln w="9525">
            <a:noFill/>
            <a:miter lim="800000"/>
          </a:ln>
        </p:spPr>
        <p:txBody>
          <a:bodyPr lIns="0" tIns="0" rIns="0" bIns="0">
            <a:spAutoFit/>
          </a:bodyPr>
          <a:lstStyle/>
          <a:p>
            <a:pPr algn="l">
              <a:spcBef>
                <a:spcPct val="50000"/>
              </a:spcBef>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60</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912" name="Text Box 72"/>
          <p:cNvSpPr txBox="1">
            <a:spLocks noChangeArrowheads="1"/>
          </p:cNvSpPr>
          <p:nvPr/>
        </p:nvSpPr>
        <p:spPr bwMode="auto">
          <a:xfrm>
            <a:off x="6385448" y="368281"/>
            <a:ext cx="288925" cy="615315"/>
          </a:xfrm>
          <a:prstGeom prst="rect">
            <a:avLst/>
          </a:prstGeom>
          <a:noFill/>
          <a:ln w="9525">
            <a:noFill/>
            <a:miter lim="800000"/>
          </a:ln>
        </p:spPr>
        <p:txBody>
          <a:bodyPr lIns="0" tIns="0" rIns="0" bIns="0">
            <a:spAutoFit/>
          </a:bodyPr>
          <a:lstStyle/>
          <a:p>
            <a:pPr algn="l">
              <a:spcBef>
                <a:spcPct val="50000"/>
              </a:spcBef>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913" name="Text Box 73"/>
          <p:cNvSpPr txBox="1">
            <a:spLocks noChangeArrowheads="1"/>
          </p:cNvSpPr>
          <p:nvPr/>
        </p:nvSpPr>
        <p:spPr bwMode="auto">
          <a:xfrm>
            <a:off x="4024298" y="5715016"/>
            <a:ext cx="3143272" cy="398780"/>
          </a:xfrm>
          <a:prstGeom prst="rect">
            <a:avLst/>
          </a:prstGeom>
          <a:noFill/>
          <a:ln w="9525">
            <a:noFill/>
            <a:miter lim="800000"/>
          </a:ln>
        </p:spPr>
        <p:txBody>
          <a:bodyPr wrap="square">
            <a:spAutoFit/>
          </a:bodyPr>
          <a:lstStyle/>
          <a:p>
            <a:pPr algn="l">
              <a:spcBef>
                <a:spcPct val="50000"/>
              </a:spcBef>
            </a:pPr>
            <a:r>
              <a:rPr kumimoji="0"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二叉排序树创建完毕</a:t>
            </a:r>
            <a:endParaRPr kumimoji="0"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8" name="椭圆 17"/>
          <p:cNvSpPr/>
          <p:nvPr/>
        </p:nvSpPr>
        <p:spPr>
          <a:xfrm>
            <a:off x="4769620" y="1000108"/>
            <a:ext cx="612000" cy="576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25</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105"/>
          <p:cNvGrpSpPr/>
          <p:nvPr/>
        </p:nvGrpSpPr>
        <p:grpSpPr>
          <a:xfrm>
            <a:off x="3095605" y="1288108"/>
            <a:ext cx="1674017" cy="997885"/>
            <a:chOff x="1571604" y="1288107"/>
            <a:chExt cx="1674017" cy="997885"/>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grpSpPr>
        <p:sp>
          <p:nvSpPr>
            <p:cNvPr id="19" name="椭圆 18"/>
            <p:cNvSpPr/>
            <p:nvPr/>
          </p:nvSpPr>
          <p:spPr>
            <a:xfrm>
              <a:off x="1571604" y="1709992"/>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1" name="直接连接符 30"/>
            <p:cNvCxnSpPr>
              <a:stCxn id="18" idx="2"/>
              <a:endCxn id="19" idx="7"/>
            </p:cNvCxnSpPr>
            <p:nvPr/>
          </p:nvCxnSpPr>
          <p:spPr>
            <a:xfrm rot="10800000" flipV="1">
              <a:off x="2093980" y="1288107"/>
              <a:ext cx="1151641" cy="506237"/>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3" name="组合 110"/>
          <p:cNvGrpSpPr/>
          <p:nvPr/>
        </p:nvGrpSpPr>
        <p:grpSpPr>
          <a:xfrm>
            <a:off x="2381225" y="2201640"/>
            <a:ext cx="804005" cy="870171"/>
            <a:chOff x="857224" y="2201639"/>
            <a:chExt cx="804005" cy="870171"/>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grpSpPr>
        <p:sp>
          <p:nvSpPr>
            <p:cNvPr id="20" name="椭圆 19"/>
            <p:cNvSpPr/>
            <p:nvPr/>
          </p:nvSpPr>
          <p:spPr>
            <a:xfrm>
              <a:off x="857224" y="2495810"/>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3" name="直接连接符 32"/>
            <p:cNvCxnSpPr>
              <a:stCxn id="19" idx="3"/>
              <a:endCxn id="20" idx="7"/>
            </p:cNvCxnSpPr>
            <p:nvPr/>
          </p:nvCxnSpPr>
          <p:spPr>
            <a:xfrm rot="5400000">
              <a:off x="1331152" y="2250086"/>
              <a:ext cx="378524" cy="281630"/>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4" name="组合 111"/>
          <p:cNvGrpSpPr/>
          <p:nvPr/>
        </p:nvGrpSpPr>
        <p:grpSpPr>
          <a:xfrm>
            <a:off x="2903598" y="2987458"/>
            <a:ext cx="620634" cy="803229"/>
            <a:chOff x="1379598" y="2987457"/>
            <a:chExt cx="620634" cy="803229"/>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grpSpPr>
        <p:sp>
          <p:nvSpPr>
            <p:cNvPr id="21" name="椭圆 20"/>
            <p:cNvSpPr/>
            <p:nvPr/>
          </p:nvSpPr>
          <p:spPr>
            <a:xfrm>
              <a:off x="1388232" y="3214686"/>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5" name="直接连接符 34"/>
            <p:cNvCxnSpPr>
              <a:stCxn id="20" idx="5"/>
            </p:cNvCxnSpPr>
            <p:nvPr/>
          </p:nvCxnSpPr>
          <p:spPr>
            <a:xfrm rot="16200000" flipH="1">
              <a:off x="1332618" y="3034437"/>
              <a:ext cx="260566" cy="166605"/>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5" name="组合 112"/>
          <p:cNvGrpSpPr/>
          <p:nvPr/>
        </p:nvGrpSpPr>
        <p:grpSpPr>
          <a:xfrm>
            <a:off x="3434608" y="3706334"/>
            <a:ext cx="701625" cy="937113"/>
            <a:chOff x="1910607" y="3706333"/>
            <a:chExt cx="701625" cy="937113"/>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grpSpPr>
        <p:sp>
          <p:nvSpPr>
            <p:cNvPr id="22" name="椭圆 21"/>
            <p:cNvSpPr/>
            <p:nvPr/>
          </p:nvSpPr>
          <p:spPr>
            <a:xfrm>
              <a:off x="2000232" y="4067446"/>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9" name="直接连接符 38"/>
            <p:cNvCxnSpPr>
              <a:stCxn id="21" idx="5"/>
            </p:cNvCxnSpPr>
            <p:nvPr/>
          </p:nvCxnSpPr>
          <p:spPr>
            <a:xfrm rot="16200000" flipH="1">
              <a:off x="1821949" y="3794991"/>
              <a:ext cx="420066" cy="242750"/>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6" name="组合 106"/>
          <p:cNvGrpSpPr/>
          <p:nvPr/>
        </p:nvGrpSpPr>
        <p:grpSpPr>
          <a:xfrm>
            <a:off x="5381620" y="1288108"/>
            <a:ext cx="1689112" cy="997884"/>
            <a:chOff x="3857620" y="1288108"/>
            <a:chExt cx="1689112" cy="997884"/>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grpSpPr>
        <p:sp>
          <p:nvSpPr>
            <p:cNvPr id="23" name="椭圆 22"/>
            <p:cNvSpPr/>
            <p:nvPr/>
          </p:nvSpPr>
          <p:spPr>
            <a:xfrm>
              <a:off x="4934732" y="1709992"/>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46</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5" name="直接连接符 44"/>
            <p:cNvCxnSpPr>
              <a:stCxn id="18" idx="6"/>
              <a:endCxn id="23" idx="1"/>
            </p:cNvCxnSpPr>
            <p:nvPr/>
          </p:nvCxnSpPr>
          <p:spPr>
            <a:xfrm>
              <a:off x="3857620" y="1288108"/>
              <a:ext cx="1166737" cy="506237"/>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7" name="组合 113"/>
          <p:cNvGrpSpPr/>
          <p:nvPr/>
        </p:nvGrpSpPr>
        <p:grpSpPr>
          <a:xfrm>
            <a:off x="5672915" y="2201640"/>
            <a:ext cx="875443" cy="870171"/>
            <a:chOff x="4148914" y="2201639"/>
            <a:chExt cx="875443" cy="870171"/>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grpSpPr>
        <p:sp>
          <p:nvSpPr>
            <p:cNvPr id="24" name="椭圆 23"/>
            <p:cNvSpPr/>
            <p:nvPr/>
          </p:nvSpPr>
          <p:spPr>
            <a:xfrm>
              <a:off x="4148914" y="2495810"/>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39</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7" name="直接连接符 46"/>
            <p:cNvCxnSpPr>
              <a:stCxn id="23" idx="3"/>
              <a:endCxn id="24" idx="7"/>
            </p:cNvCxnSpPr>
            <p:nvPr/>
          </p:nvCxnSpPr>
          <p:spPr>
            <a:xfrm rot="5400000">
              <a:off x="4658561" y="2214367"/>
              <a:ext cx="378524" cy="353068"/>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8" name="组合 115"/>
          <p:cNvGrpSpPr/>
          <p:nvPr/>
        </p:nvGrpSpPr>
        <p:grpSpPr>
          <a:xfrm>
            <a:off x="4958535" y="2987458"/>
            <a:ext cx="804005" cy="803229"/>
            <a:chOff x="3434534" y="2987457"/>
            <a:chExt cx="804005" cy="803229"/>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grpSpPr>
        <p:sp>
          <p:nvSpPr>
            <p:cNvPr id="26" name="椭圆 25"/>
            <p:cNvSpPr/>
            <p:nvPr/>
          </p:nvSpPr>
          <p:spPr>
            <a:xfrm>
              <a:off x="3434534" y="3214686"/>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32</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9" name="直接连接符 48"/>
            <p:cNvCxnSpPr>
              <a:stCxn id="24" idx="3"/>
              <a:endCxn id="26" idx="7"/>
            </p:cNvCxnSpPr>
            <p:nvPr/>
          </p:nvCxnSpPr>
          <p:spPr>
            <a:xfrm rot="5400000">
              <a:off x="3941933" y="3002433"/>
              <a:ext cx="311582" cy="281630"/>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9" name="组合 114"/>
          <p:cNvGrpSpPr/>
          <p:nvPr/>
        </p:nvGrpSpPr>
        <p:grpSpPr>
          <a:xfrm>
            <a:off x="6981108" y="2201640"/>
            <a:ext cx="946881" cy="870171"/>
            <a:chOff x="5457107" y="2201639"/>
            <a:chExt cx="946881" cy="870171"/>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grpSpPr>
        <p:sp>
          <p:nvSpPr>
            <p:cNvPr id="25" name="椭圆 24"/>
            <p:cNvSpPr/>
            <p:nvPr/>
          </p:nvSpPr>
          <p:spPr>
            <a:xfrm>
              <a:off x="5791988" y="2495810"/>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53</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1" name="直接连接符 50"/>
            <p:cNvCxnSpPr>
              <a:stCxn id="23" idx="5"/>
              <a:endCxn id="25" idx="1"/>
            </p:cNvCxnSpPr>
            <p:nvPr/>
          </p:nvCxnSpPr>
          <p:spPr>
            <a:xfrm rot="16200000" flipH="1">
              <a:off x="5480098" y="2178648"/>
              <a:ext cx="378524" cy="424506"/>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10" name="组合 116"/>
          <p:cNvGrpSpPr/>
          <p:nvPr/>
        </p:nvGrpSpPr>
        <p:grpSpPr>
          <a:xfrm>
            <a:off x="7838364" y="2987458"/>
            <a:ext cx="788129" cy="803229"/>
            <a:chOff x="6314363" y="2987457"/>
            <a:chExt cx="788129" cy="803229"/>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grpSpPr>
        <p:sp>
          <p:nvSpPr>
            <p:cNvPr id="27" name="椭圆 26"/>
            <p:cNvSpPr/>
            <p:nvPr/>
          </p:nvSpPr>
          <p:spPr>
            <a:xfrm>
              <a:off x="6490492" y="3214686"/>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74</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3" name="直接连接符 52"/>
            <p:cNvCxnSpPr>
              <a:stCxn id="25" idx="5"/>
              <a:endCxn id="27" idx="1"/>
            </p:cNvCxnSpPr>
            <p:nvPr/>
          </p:nvCxnSpPr>
          <p:spPr>
            <a:xfrm rot="16200000" flipH="1">
              <a:off x="6291449" y="3010371"/>
              <a:ext cx="311582" cy="265754"/>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11" name="组合 117"/>
          <p:cNvGrpSpPr/>
          <p:nvPr/>
        </p:nvGrpSpPr>
        <p:grpSpPr>
          <a:xfrm>
            <a:off x="7278725" y="3706334"/>
            <a:ext cx="825393" cy="937113"/>
            <a:chOff x="5754724" y="3706333"/>
            <a:chExt cx="825393" cy="937113"/>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grpSpPr>
        <p:sp>
          <p:nvSpPr>
            <p:cNvPr id="29" name="椭圆 28"/>
            <p:cNvSpPr/>
            <p:nvPr/>
          </p:nvSpPr>
          <p:spPr>
            <a:xfrm>
              <a:off x="5754724" y="4067446"/>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67</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5" name="直接连接符 54"/>
            <p:cNvCxnSpPr>
              <a:stCxn id="27" idx="3"/>
            </p:cNvCxnSpPr>
            <p:nvPr/>
          </p:nvCxnSpPr>
          <p:spPr>
            <a:xfrm rot="5400000">
              <a:off x="6199525" y="3720407"/>
              <a:ext cx="394666" cy="366518"/>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12" name="组合 118"/>
          <p:cNvGrpSpPr/>
          <p:nvPr/>
        </p:nvGrpSpPr>
        <p:grpSpPr>
          <a:xfrm>
            <a:off x="6697666" y="4571794"/>
            <a:ext cx="657984" cy="857471"/>
            <a:chOff x="5173666" y="4571793"/>
            <a:chExt cx="657984" cy="857471"/>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grpSpPr>
        <p:sp>
          <p:nvSpPr>
            <p:cNvPr id="28" name="椭圆 27"/>
            <p:cNvSpPr/>
            <p:nvPr/>
          </p:nvSpPr>
          <p:spPr>
            <a:xfrm>
              <a:off x="5173666" y="4853264"/>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60</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7" name="直接连接符 56"/>
            <p:cNvCxnSpPr/>
            <p:nvPr/>
          </p:nvCxnSpPr>
          <p:spPr>
            <a:xfrm rot="5400000">
              <a:off x="5569227" y="4608037"/>
              <a:ext cx="298667" cy="226179"/>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658356" y="2657141"/>
            <a:ext cx="3637024" cy="41279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90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5902"/>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903"/>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5904"/>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905"/>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5906"/>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5907"/>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nodeType="afterEffect">
                                  <p:stCondLst>
                                    <p:cond delay="0"/>
                                  </p:stCondLst>
                                  <p:childTnLst>
                                    <p:set>
                                      <p:cBhvr>
                                        <p:cTn id="51" dur="1" fill="hold">
                                          <p:stCondLst>
                                            <p:cond delay="0"/>
                                          </p:stCondLst>
                                        </p:cTn>
                                        <p:tgtEl>
                                          <p:spTgt spid="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5908"/>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5909"/>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nodeType="afterEffect">
                                  <p:stCondLst>
                                    <p:cond delay="0"/>
                                  </p:stCondLst>
                                  <p:childTnLst>
                                    <p:set>
                                      <p:cBhvr>
                                        <p:cTn id="65" dur="1" fill="hold">
                                          <p:stCondLst>
                                            <p:cond delay="0"/>
                                          </p:stCondLst>
                                        </p:cTn>
                                        <p:tgtEl>
                                          <p:spTgt spid="10"/>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5910"/>
                                        </p:tgtEl>
                                        <p:attrNameLst>
                                          <p:attrName>style.visibility</p:attrName>
                                        </p:attrNameLst>
                                      </p:cBhvr>
                                      <p:to>
                                        <p:strVal val="visible"/>
                                      </p:to>
                                    </p:set>
                                  </p:childTnLst>
                                </p:cTn>
                              </p:par>
                            </p:childTnLst>
                          </p:cTn>
                        </p:par>
                        <p:par>
                          <p:cTn id="70" fill="hold">
                            <p:stCondLst>
                              <p:cond delay="0"/>
                            </p:stCondLst>
                            <p:childTnLst>
                              <p:par>
                                <p:cTn id="71" presetID="1" presetClass="entr" presetSubtype="0" fill="hold" nodeType="after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5911"/>
                                        </p:tgtEl>
                                        <p:attrNameLst>
                                          <p:attrName>style.visibility</p:attrName>
                                        </p:attrNameLst>
                                      </p:cBhvr>
                                      <p:to>
                                        <p:strVal val="visible"/>
                                      </p:to>
                                    </p:set>
                                  </p:childTnLst>
                                </p:cTn>
                              </p:par>
                            </p:childTnLst>
                          </p:cTn>
                        </p:par>
                        <p:par>
                          <p:cTn id="77" fill="hold">
                            <p:stCondLst>
                              <p:cond delay="0"/>
                            </p:stCondLst>
                            <p:childTnLst>
                              <p:par>
                                <p:cTn id="78" presetID="1" presetClass="entr" presetSubtype="0" fill="hold" nodeType="afterEffect">
                                  <p:stCondLst>
                                    <p:cond delay="0"/>
                                  </p:stCondLst>
                                  <p:childTnLst>
                                    <p:set>
                                      <p:cBhvr>
                                        <p:cTn id="79" dur="1" fill="hold">
                                          <p:stCondLst>
                                            <p:cond delay="0"/>
                                          </p:stCondLst>
                                        </p:cTn>
                                        <p:tgtEl>
                                          <p:spTgt spid="12"/>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35912"/>
                                        </p:tgtEl>
                                        <p:attrNameLst>
                                          <p:attrName>style.visibility</p:attrName>
                                        </p:attrNameLst>
                                      </p:cBhvr>
                                      <p:to>
                                        <p:strVal val="visible"/>
                                      </p:to>
                                    </p:set>
                                  </p:childTnLst>
                                </p:cTn>
                              </p:par>
                            </p:childTnLst>
                          </p:cTn>
                        </p:par>
                        <p:par>
                          <p:cTn id="84" fill="hold">
                            <p:stCondLst>
                              <p:cond delay="0"/>
                            </p:stCondLst>
                            <p:childTnLst>
                              <p:par>
                                <p:cTn id="85" presetID="1" presetClass="entr" presetSubtype="0" fill="hold" nodeType="afterEffect">
                                  <p:stCondLst>
                                    <p:cond delay="0"/>
                                  </p:stCondLst>
                                  <p:childTnLst>
                                    <p:set>
                                      <p:cBhvr>
                                        <p:cTn id="86" dur="1" fill="hold">
                                          <p:stCondLst>
                                            <p:cond delay="0"/>
                                          </p:stCondLst>
                                        </p:cTn>
                                        <p:tgtEl>
                                          <p:spTgt spid="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59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01" grpId="0"/>
      <p:bldP spid="35902" grpId="0"/>
      <p:bldP spid="35903" grpId="0"/>
      <p:bldP spid="35904" grpId="0"/>
      <p:bldP spid="35905" grpId="0"/>
      <p:bldP spid="35906" grpId="0"/>
      <p:bldP spid="35907" grpId="0"/>
      <p:bldP spid="35908" grpId="0"/>
      <p:bldP spid="35909" grpId="0"/>
      <p:bldP spid="35910" grpId="0"/>
      <p:bldP spid="35911" grpId="0"/>
      <p:bldP spid="35912" grpId="0"/>
      <p:bldP spid="35913" grpId="0"/>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9"/>
          <p:cNvGrpSpPr/>
          <p:nvPr/>
        </p:nvGrpSpPr>
        <p:grpSpPr>
          <a:xfrm>
            <a:off x="1845060" y="1229640"/>
            <a:ext cx="6245268" cy="4429156"/>
            <a:chOff x="857224" y="1000108"/>
            <a:chExt cx="6245268" cy="4429156"/>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grpSpPr>
        <p:sp>
          <p:nvSpPr>
            <p:cNvPr id="18" name="椭圆 17"/>
            <p:cNvSpPr/>
            <p:nvPr/>
          </p:nvSpPr>
          <p:spPr>
            <a:xfrm>
              <a:off x="3245620" y="1000108"/>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25</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 name="组合 105"/>
            <p:cNvGrpSpPr/>
            <p:nvPr/>
          </p:nvGrpSpPr>
          <p:grpSpPr>
            <a:xfrm>
              <a:off x="1571604" y="1288107"/>
              <a:ext cx="1674017" cy="997885"/>
              <a:chOff x="1571604" y="1288107"/>
              <a:chExt cx="1674017" cy="997885"/>
            </a:xfrm>
            <a:grpFill/>
          </p:grpSpPr>
          <p:sp>
            <p:nvSpPr>
              <p:cNvPr id="19" name="椭圆 18"/>
              <p:cNvSpPr/>
              <p:nvPr/>
            </p:nvSpPr>
            <p:spPr>
              <a:xfrm>
                <a:off x="1571604" y="1709992"/>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1" name="直接连接符 30"/>
              <p:cNvCxnSpPr>
                <a:stCxn id="18" idx="2"/>
                <a:endCxn id="19" idx="7"/>
              </p:cNvCxnSpPr>
              <p:nvPr/>
            </p:nvCxnSpPr>
            <p:spPr>
              <a:xfrm rot="10800000" flipV="1">
                <a:off x="2093980" y="1288107"/>
                <a:ext cx="1151641" cy="506237"/>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4" name="组合 110"/>
            <p:cNvGrpSpPr/>
            <p:nvPr/>
          </p:nvGrpSpPr>
          <p:grpSpPr>
            <a:xfrm>
              <a:off x="857224" y="2201639"/>
              <a:ext cx="804006" cy="870171"/>
              <a:chOff x="857224" y="2201639"/>
              <a:chExt cx="804006" cy="870171"/>
            </a:xfrm>
            <a:grpFill/>
          </p:grpSpPr>
          <p:sp>
            <p:nvSpPr>
              <p:cNvPr id="20" name="椭圆 19"/>
              <p:cNvSpPr/>
              <p:nvPr/>
            </p:nvSpPr>
            <p:spPr>
              <a:xfrm>
                <a:off x="857224" y="2495810"/>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3" name="直接连接符 32"/>
              <p:cNvCxnSpPr>
                <a:stCxn id="19" idx="3"/>
              </p:cNvCxnSpPr>
              <p:nvPr/>
            </p:nvCxnSpPr>
            <p:spPr>
              <a:xfrm rot="5400000">
                <a:off x="1305160" y="2207736"/>
                <a:ext cx="362167" cy="349973"/>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5" name="组合 111"/>
            <p:cNvGrpSpPr/>
            <p:nvPr/>
          </p:nvGrpSpPr>
          <p:grpSpPr>
            <a:xfrm>
              <a:off x="1379598" y="2987457"/>
              <a:ext cx="620634" cy="803229"/>
              <a:chOff x="1379598" y="2987457"/>
              <a:chExt cx="620634" cy="803229"/>
            </a:xfrm>
            <a:grpFill/>
          </p:grpSpPr>
          <p:sp>
            <p:nvSpPr>
              <p:cNvPr id="21" name="椭圆 20"/>
              <p:cNvSpPr/>
              <p:nvPr/>
            </p:nvSpPr>
            <p:spPr>
              <a:xfrm>
                <a:off x="1388232" y="3214686"/>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5" name="直接连接符 34"/>
              <p:cNvCxnSpPr>
                <a:stCxn id="20" idx="5"/>
              </p:cNvCxnSpPr>
              <p:nvPr/>
            </p:nvCxnSpPr>
            <p:spPr>
              <a:xfrm rot="16200000" flipH="1">
                <a:off x="1332618" y="3034437"/>
                <a:ext cx="260566" cy="166605"/>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6" name="组合 112"/>
            <p:cNvGrpSpPr/>
            <p:nvPr/>
          </p:nvGrpSpPr>
          <p:grpSpPr>
            <a:xfrm>
              <a:off x="1910607" y="3706333"/>
              <a:ext cx="701625" cy="937113"/>
              <a:chOff x="1910607" y="3706333"/>
              <a:chExt cx="701625" cy="937113"/>
            </a:xfrm>
            <a:grpFill/>
          </p:grpSpPr>
          <p:sp>
            <p:nvSpPr>
              <p:cNvPr id="22" name="椭圆 21"/>
              <p:cNvSpPr/>
              <p:nvPr/>
            </p:nvSpPr>
            <p:spPr>
              <a:xfrm>
                <a:off x="2000232" y="4067446"/>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9" name="直接连接符 38"/>
              <p:cNvCxnSpPr>
                <a:stCxn id="21" idx="5"/>
              </p:cNvCxnSpPr>
              <p:nvPr/>
            </p:nvCxnSpPr>
            <p:spPr>
              <a:xfrm rot="16200000" flipH="1">
                <a:off x="1821949" y="3794991"/>
                <a:ext cx="420066" cy="242750"/>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7" name="组合 106"/>
            <p:cNvGrpSpPr/>
            <p:nvPr/>
          </p:nvGrpSpPr>
          <p:grpSpPr>
            <a:xfrm>
              <a:off x="3857620" y="1288108"/>
              <a:ext cx="1689112" cy="997884"/>
              <a:chOff x="3857620" y="1288108"/>
              <a:chExt cx="1689112" cy="997884"/>
            </a:xfrm>
            <a:grpFill/>
          </p:grpSpPr>
          <p:sp>
            <p:nvSpPr>
              <p:cNvPr id="23" name="椭圆 22"/>
              <p:cNvSpPr/>
              <p:nvPr/>
            </p:nvSpPr>
            <p:spPr>
              <a:xfrm>
                <a:off x="4934732" y="1709992"/>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46</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5" name="直接连接符 44"/>
              <p:cNvCxnSpPr>
                <a:stCxn id="18" idx="6"/>
                <a:endCxn id="23" idx="1"/>
              </p:cNvCxnSpPr>
              <p:nvPr/>
            </p:nvCxnSpPr>
            <p:spPr>
              <a:xfrm>
                <a:off x="3857620" y="1288108"/>
                <a:ext cx="1166737" cy="506237"/>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8" name="组合 113"/>
            <p:cNvGrpSpPr/>
            <p:nvPr/>
          </p:nvGrpSpPr>
          <p:grpSpPr>
            <a:xfrm>
              <a:off x="4148914" y="2201639"/>
              <a:ext cx="875443" cy="870171"/>
              <a:chOff x="4148914" y="2201639"/>
              <a:chExt cx="875443" cy="870171"/>
            </a:xfrm>
            <a:grpFill/>
          </p:grpSpPr>
          <p:sp>
            <p:nvSpPr>
              <p:cNvPr id="24" name="椭圆 23"/>
              <p:cNvSpPr/>
              <p:nvPr/>
            </p:nvSpPr>
            <p:spPr>
              <a:xfrm>
                <a:off x="4148914" y="2495810"/>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39</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7" name="直接连接符 46"/>
              <p:cNvCxnSpPr>
                <a:stCxn id="23" idx="3"/>
                <a:endCxn id="24" idx="7"/>
              </p:cNvCxnSpPr>
              <p:nvPr/>
            </p:nvCxnSpPr>
            <p:spPr>
              <a:xfrm rot="5400000">
                <a:off x="4658561" y="2214367"/>
                <a:ext cx="378524" cy="353068"/>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9" name="组合 115"/>
            <p:cNvGrpSpPr/>
            <p:nvPr/>
          </p:nvGrpSpPr>
          <p:grpSpPr>
            <a:xfrm>
              <a:off x="3434534" y="2987457"/>
              <a:ext cx="804005" cy="803229"/>
              <a:chOff x="3434534" y="2987457"/>
              <a:chExt cx="804005" cy="803229"/>
            </a:xfrm>
            <a:grpFill/>
          </p:grpSpPr>
          <p:sp>
            <p:nvSpPr>
              <p:cNvPr id="26" name="椭圆 25"/>
              <p:cNvSpPr/>
              <p:nvPr/>
            </p:nvSpPr>
            <p:spPr>
              <a:xfrm>
                <a:off x="3434534" y="3214686"/>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32</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9" name="直接连接符 48"/>
              <p:cNvCxnSpPr>
                <a:stCxn id="24" idx="3"/>
                <a:endCxn id="26" idx="7"/>
              </p:cNvCxnSpPr>
              <p:nvPr/>
            </p:nvCxnSpPr>
            <p:spPr>
              <a:xfrm rot="5400000">
                <a:off x="3941933" y="3002433"/>
                <a:ext cx="311582" cy="281630"/>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10" name="组合 114"/>
            <p:cNvGrpSpPr/>
            <p:nvPr/>
          </p:nvGrpSpPr>
          <p:grpSpPr>
            <a:xfrm>
              <a:off x="5457107" y="2201639"/>
              <a:ext cx="946881" cy="870171"/>
              <a:chOff x="5457107" y="2201639"/>
              <a:chExt cx="946881" cy="870171"/>
            </a:xfrm>
            <a:grpFill/>
          </p:grpSpPr>
          <p:sp>
            <p:nvSpPr>
              <p:cNvPr id="25" name="椭圆 24"/>
              <p:cNvSpPr/>
              <p:nvPr/>
            </p:nvSpPr>
            <p:spPr>
              <a:xfrm>
                <a:off x="5791988" y="2495810"/>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53</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1" name="直接连接符 50"/>
              <p:cNvCxnSpPr>
                <a:stCxn id="23" idx="5"/>
                <a:endCxn id="25" idx="1"/>
              </p:cNvCxnSpPr>
              <p:nvPr/>
            </p:nvCxnSpPr>
            <p:spPr>
              <a:xfrm rot="16200000" flipH="1">
                <a:off x="5480098" y="2178648"/>
                <a:ext cx="378524" cy="424506"/>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11" name="组合 116"/>
            <p:cNvGrpSpPr/>
            <p:nvPr/>
          </p:nvGrpSpPr>
          <p:grpSpPr>
            <a:xfrm>
              <a:off x="6314363" y="2987457"/>
              <a:ext cx="788129" cy="803229"/>
              <a:chOff x="6314363" y="2987457"/>
              <a:chExt cx="788129" cy="803229"/>
            </a:xfrm>
            <a:grpFill/>
          </p:grpSpPr>
          <p:sp>
            <p:nvSpPr>
              <p:cNvPr id="27" name="椭圆 26"/>
              <p:cNvSpPr/>
              <p:nvPr/>
            </p:nvSpPr>
            <p:spPr>
              <a:xfrm>
                <a:off x="6490492" y="3214686"/>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74</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3" name="直接连接符 52"/>
              <p:cNvCxnSpPr>
                <a:stCxn id="25" idx="5"/>
                <a:endCxn id="27" idx="1"/>
              </p:cNvCxnSpPr>
              <p:nvPr/>
            </p:nvCxnSpPr>
            <p:spPr>
              <a:xfrm rot="16200000" flipH="1">
                <a:off x="6291449" y="3010371"/>
                <a:ext cx="311582" cy="265754"/>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12" name="组合 117"/>
            <p:cNvGrpSpPr/>
            <p:nvPr/>
          </p:nvGrpSpPr>
          <p:grpSpPr>
            <a:xfrm>
              <a:off x="5754724" y="3706333"/>
              <a:ext cx="825393" cy="937113"/>
              <a:chOff x="5754724" y="3706333"/>
              <a:chExt cx="825393" cy="937113"/>
            </a:xfrm>
            <a:grpFill/>
          </p:grpSpPr>
          <p:sp>
            <p:nvSpPr>
              <p:cNvPr id="29" name="椭圆 28"/>
              <p:cNvSpPr/>
              <p:nvPr/>
            </p:nvSpPr>
            <p:spPr>
              <a:xfrm>
                <a:off x="5754724" y="4067446"/>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67</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5" name="直接连接符 54"/>
              <p:cNvCxnSpPr>
                <a:stCxn id="27" idx="3"/>
              </p:cNvCxnSpPr>
              <p:nvPr/>
            </p:nvCxnSpPr>
            <p:spPr>
              <a:xfrm rot="5400000">
                <a:off x="6199525" y="3720407"/>
                <a:ext cx="394666" cy="366518"/>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13" name="组合 118"/>
            <p:cNvGrpSpPr/>
            <p:nvPr/>
          </p:nvGrpSpPr>
          <p:grpSpPr>
            <a:xfrm>
              <a:off x="5173666" y="4571793"/>
              <a:ext cx="657984" cy="857471"/>
              <a:chOff x="5173666" y="4571793"/>
              <a:chExt cx="657984" cy="857471"/>
            </a:xfrm>
            <a:grpFill/>
          </p:grpSpPr>
          <p:sp>
            <p:nvSpPr>
              <p:cNvPr id="28" name="椭圆 27"/>
              <p:cNvSpPr/>
              <p:nvPr/>
            </p:nvSpPr>
            <p:spPr>
              <a:xfrm>
                <a:off x="5173666" y="4853264"/>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60</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7" name="直接连接符 56"/>
              <p:cNvCxnSpPr/>
              <p:nvPr/>
            </p:nvCxnSpPr>
            <p:spPr>
              <a:xfrm rot="5400000">
                <a:off x="5569227" y="4608037"/>
                <a:ext cx="298667" cy="226179"/>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grpSp>
        <p:nvGrpSpPr>
          <p:cNvPr id="14" name="组合 61"/>
          <p:cNvGrpSpPr/>
          <p:nvPr/>
        </p:nvGrpSpPr>
        <p:grpSpPr>
          <a:xfrm>
            <a:off x="2273688" y="6015986"/>
            <a:ext cx="6786610" cy="869398"/>
            <a:chOff x="357158" y="5345684"/>
            <a:chExt cx="6786610" cy="869398"/>
          </a:xfrm>
        </p:grpSpPr>
        <p:sp>
          <p:nvSpPr>
            <p:cNvPr id="52" name="Text Box 110"/>
            <p:cNvSpPr txBox="1">
              <a:spLocks noChangeArrowheads="1"/>
            </p:cNvSpPr>
            <p:nvPr/>
          </p:nvSpPr>
          <p:spPr bwMode="auto">
            <a:xfrm>
              <a:off x="357158" y="5557739"/>
              <a:ext cx="1346156" cy="429895"/>
            </a:xfrm>
            <a:prstGeom prst="rect">
              <a:avLst/>
            </a:prstGeom>
            <a:noFill/>
            <a:ln w="9525">
              <a:noFill/>
              <a:miter lim="800000"/>
            </a:ln>
          </p:spPr>
          <p:txBody>
            <a:bodyPr wrap="square">
              <a:spAutoFit/>
            </a:bodyPr>
            <a:lstStyle/>
            <a:p>
              <a:pPr algn="l">
                <a:spcBef>
                  <a:spcPct val="50000"/>
                </a:spcBef>
              </a:pPr>
              <a:r>
                <a:rPr kumimoji="0" lang="en-US" altLang="zh-CN" sz="22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ASL</a:t>
              </a:r>
              <a:r>
                <a:rPr kumimoji="0" lang="zh-CN" altLang="en-US" sz="22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成功</a:t>
              </a:r>
              <a:r>
                <a:rPr kumimoji="0" lang="en-US" altLang="zh-CN" sz="22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0" lang="en-US" altLang="zh-CN" sz="22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4" name="Text Box 111"/>
            <p:cNvSpPr txBox="1">
              <a:spLocks noChangeArrowheads="1"/>
            </p:cNvSpPr>
            <p:nvPr/>
          </p:nvSpPr>
          <p:spPr bwMode="auto">
            <a:xfrm>
              <a:off x="1800193" y="5345684"/>
              <a:ext cx="5184775" cy="368300"/>
            </a:xfrm>
            <a:prstGeom prst="rect">
              <a:avLst/>
            </a:prstGeom>
            <a:noFill/>
            <a:ln w="9525">
              <a:noFill/>
              <a:miter lim="800000"/>
            </a:ln>
          </p:spPr>
          <p:txBody>
            <a:bodyPr>
              <a:spAutoFit/>
            </a:bodyPr>
            <a:lstStyle/>
            <a:p>
              <a:pPr algn="l">
                <a:spcBef>
                  <a:spcPct val="50000"/>
                </a:spcBef>
              </a:pPr>
              <a:r>
                <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kumimoji="0"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kumimoji="0"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kumimoji="0"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3</a:t>
              </a: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kumimoji="0"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4</a:t>
              </a: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kumimoji="0"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5</a:t>
              </a: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kumimoji="0"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6</a:t>
              </a:r>
              <a:endParaRPr kumimoji="0"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8" name="Text Box 113"/>
            <p:cNvSpPr txBox="1">
              <a:spLocks noChangeArrowheads="1"/>
            </p:cNvSpPr>
            <p:nvPr/>
          </p:nvSpPr>
          <p:spPr bwMode="auto">
            <a:xfrm>
              <a:off x="3489264" y="5845750"/>
              <a:ext cx="647700" cy="369332"/>
            </a:xfrm>
            <a:prstGeom prst="rect">
              <a:avLst/>
            </a:prstGeom>
            <a:noFill/>
            <a:ln w="9525">
              <a:noFill/>
              <a:miter lim="800000"/>
            </a:ln>
          </p:spPr>
          <p:txBody>
            <a:bodyPr>
              <a:spAutoFit/>
            </a:bodyPr>
            <a:lstStyle/>
            <a:p>
              <a:pPr algn="l">
                <a:spcBef>
                  <a:spcPct val="50000"/>
                </a:spcBef>
              </a:pPr>
              <a:r>
                <a:rPr kumimoji="0" lang="en-US" altLang="zh-CN" sz="1800" b="1" dirty="0">
                  <a:solidFill>
                    <a:schemeClr val="tx1"/>
                  </a:solidFill>
                  <a:latin typeface="Consolas" panose="020B0609020204030204" pitchFamily="49" charset="0"/>
                  <a:ea typeface="楷体_GB2312" pitchFamily="49" charset="-122"/>
                  <a:cs typeface="Consolas" panose="020B0609020204030204" pitchFamily="49" charset="0"/>
                </a:rPr>
                <a:t>12</a:t>
              </a:r>
              <a:endParaRPr kumimoji="0" lang="en-US" altLang="zh-CN" sz="1800" b="1" dirty="0">
                <a:solidFill>
                  <a:schemeClr val="tx1"/>
                </a:solidFill>
                <a:latin typeface="Consolas" panose="020B0609020204030204" pitchFamily="49" charset="0"/>
                <a:ea typeface="楷体_GB2312" pitchFamily="49" charset="-122"/>
                <a:cs typeface="Consolas" panose="020B0609020204030204" pitchFamily="49" charset="0"/>
              </a:endParaRPr>
            </a:p>
          </p:txBody>
        </p:sp>
        <p:sp>
          <p:nvSpPr>
            <p:cNvPr id="59" name="Text Box 114"/>
            <p:cNvSpPr txBox="1">
              <a:spLocks noChangeArrowheads="1"/>
            </p:cNvSpPr>
            <p:nvPr/>
          </p:nvSpPr>
          <p:spPr bwMode="auto">
            <a:xfrm>
              <a:off x="6207143" y="5572140"/>
              <a:ext cx="936625" cy="368300"/>
            </a:xfrm>
            <a:prstGeom prst="rect">
              <a:avLst/>
            </a:prstGeom>
            <a:noFill/>
            <a:ln w="9525">
              <a:noFill/>
              <a:miter lim="800000"/>
            </a:ln>
          </p:spPr>
          <p:txBody>
            <a:bodyPr>
              <a:spAutoFit/>
            </a:bodyPr>
            <a:lstStyle/>
            <a:p>
              <a:pPr algn="l">
                <a:spcBef>
                  <a:spcPct val="50000"/>
                </a:spcBef>
              </a:pP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3.5</a:t>
              </a:r>
              <a:endPar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6" name="直接连接符 45"/>
            <p:cNvCxnSpPr/>
            <p:nvPr/>
          </p:nvCxnSpPr>
          <p:spPr>
            <a:xfrm>
              <a:off x="1703314" y="5774312"/>
              <a:ext cx="4500594" cy="0"/>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48" name="TextBox 47"/>
          <p:cNvSpPr txBox="1"/>
          <p:nvPr/>
        </p:nvSpPr>
        <p:spPr>
          <a:xfrm>
            <a:off x="9854666" y="2944153"/>
            <a:ext cx="1785950" cy="1091565"/>
          </a:xfrm>
          <a:prstGeom prst="rect">
            <a:avLst/>
          </a:prstGeom>
          <a:noFill/>
        </p:spPr>
        <p:txBody>
          <a:bodyPr wrap="square" rtlCol="0">
            <a:spAutoFit/>
          </a:bodyPr>
          <a:lstStyle/>
          <a:p>
            <a:pPr algn="l">
              <a:lnSpc>
                <a:spcPts val="2600"/>
              </a:lnSpc>
              <a:spcBef>
                <a:spcPts val="0"/>
              </a:spcBef>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成功找到第</a:t>
            </a:r>
            <a:r>
              <a:rPr lang="en-US" altLang="zh-CN" sz="2000" b="1"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层的结点，需要</a:t>
            </a:r>
            <a:r>
              <a:rPr lang="en-US" altLang="zh-CN" sz="2000" b="1"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次比较</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0" name="TextBox 59"/>
          <p:cNvSpPr txBox="1"/>
          <p:nvPr/>
        </p:nvSpPr>
        <p:spPr>
          <a:xfrm>
            <a:off x="8060166" y="801012"/>
            <a:ext cx="928694" cy="368300"/>
          </a:xfrm>
          <a:prstGeom prst="rect">
            <a:avLst/>
          </a:prstGeom>
          <a:noFill/>
        </p:spPr>
        <p:txBody>
          <a:bodyPr wrap="square" rtlCol="0">
            <a:spAutoFit/>
          </a:bodyPr>
          <a:lstStyle/>
          <a:p>
            <a:r>
              <a:rPr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层次</a:t>
            </a:r>
            <a:endParaRPr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5" name="组合 80"/>
          <p:cNvGrpSpPr/>
          <p:nvPr/>
        </p:nvGrpSpPr>
        <p:grpSpPr>
          <a:xfrm>
            <a:off x="2457060" y="1249736"/>
            <a:ext cx="7239340" cy="4336590"/>
            <a:chOff x="-74374" y="520138"/>
            <a:chExt cx="7239340" cy="4336590"/>
          </a:xfrm>
        </p:grpSpPr>
        <p:sp>
          <p:nvSpPr>
            <p:cNvPr id="61" name="TextBox 60"/>
            <p:cNvSpPr txBox="1"/>
            <p:nvPr/>
          </p:nvSpPr>
          <p:spPr>
            <a:xfrm>
              <a:off x="6736338" y="520138"/>
              <a:ext cx="428628" cy="368300"/>
            </a:xfrm>
            <a:prstGeom prst="rect">
              <a:avLst/>
            </a:prstGeom>
            <a:noFill/>
          </p:spPr>
          <p:txBody>
            <a:bodyPr wrap="square" rtlCol="0">
              <a:spAutoFit/>
            </a:bodyPr>
            <a:lstStyle/>
            <a:p>
              <a:pPr algn="l"/>
              <a:r>
                <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64" name="直接连接符 63"/>
            <p:cNvCxnSpPr/>
            <p:nvPr/>
          </p:nvCxnSpPr>
          <p:spPr>
            <a:xfrm>
              <a:off x="2314022" y="714356"/>
              <a:ext cx="4401118" cy="0"/>
            </a:xfrm>
            <a:prstGeom prst="line">
              <a:avLst/>
            </a:prstGeom>
            <a:ln w="12700">
              <a:solidFill>
                <a:srgbClr val="C00000"/>
              </a:solidFill>
              <a:prstDash val="dash"/>
              <a:tailEnd type="none"/>
            </a:ln>
          </p:spPr>
          <p:style>
            <a:lnRef idx="2">
              <a:schemeClr val="accent5"/>
            </a:lnRef>
            <a:fillRef idx="0">
              <a:schemeClr val="accent5"/>
            </a:fillRef>
            <a:effectRef idx="1">
              <a:schemeClr val="accent5"/>
            </a:effectRef>
            <a:fontRef idx="minor">
              <a:schemeClr val="tx1"/>
            </a:fontRef>
          </p:style>
        </p:cxnSp>
        <p:sp>
          <p:nvSpPr>
            <p:cNvPr id="65" name="TextBox 64"/>
            <p:cNvSpPr txBox="1"/>
            <p:nvPr/>
          </p:nvSpPr>
          <p:spPr>
            <a:xfrm>
              <a:off x="6736338" y="1293814"/>
              <a:ext cx="428628" cy="368300"/>
            </a:xfrm>
            <a:prstGeom prst="rect">
              <a:avLst/>
            </a:prstGeom>
            <a:noFill/>
          </p:spPr>
          <p:txBody>
            <a:bodyPr wrap="square" rtlCol="0">
              <a:spAutoFit/>
            </a:bodyPr>
            <a:lstStyle/>
            <a:p>
              <a:pPr algn="l"/>
              <a:r>
                <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66" name="直接连接符 65"/>
            <p:cNvCxnSpPr/>
            <p:nvPr/>
          </p:nvCxnSpPr>
          <p:spPr>
            <a:xfrm flipV="1">
              <a:off x="500034" y="1488032"/>
              <a:ext cx="6206160" cy="0"/>
            </a:xfrm>
            <a:prstGeom prst="line">
              <a:avLst/>
            </a:prstGeom>
            <a:ln w="12700">
              <a:solidFill>
                <a:srgbClr val="C00000"/>
              </a:solidFill>
              <a:prstDash val="dash"/>
              <a:tailEnd type="none"/>
            </a:ln>
          </p:spPr>
          <p:style>
            <a:lnRef idx="2">
              <a:schemeClr val="accent5"/>
            </a:lnRef>
            <a:fillRef idx="0">
              <a:schemeClr val="accent5"/>
            </a:fillRef>
            <a:effectRef idx="1">
              <a:schemeClr val="accent5"/>
            </a:effectRef>
            <a:fontRef idx="minor">
              <a:schemeClr val="tx1"/>
            </a:fontRef>
          </p:style>
        </p:cxnSp>
        <p:sp>
          <p:nvSpPr>
            <p:cNvPr id="67" name="TextBox 66"/>
            <p:cNvSpPr txBox="1"/>
            <p:nvPr/>
          </p:nvSpPr>
          <p:spPr>
            <a:xfrm>
              <a:off x="6736338" y="2101822"/>
              <a:ext cx="428628" cy="368300"/>
            </a:xfrm>
            <a:prstGeom prst="rect">
              <a:avLst/>
            </a:prstGeom>
            <a:noFill/>
          </p:spPr>
          <p:txBody>
            <a:bodyPr wrap="square" rtlCol="0">
              <a:spAutoFit/>
            </a:bodyPr>
            <a:lstStyle/>
            <a:p>
              <a:pPr algn="l"/>
              <a:r>
                <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68" name="直接连接符 67"/>
            <p:cNvCxnSpPr>
              <a:stCxn id="20" idx="2"/>
            </p:cNvCxnSpPr>
            <p:nvPr/>
          </p:nvCxnSpPr>
          <p:spPr>
            <a:xfrm rot="10800000" flipH="1" flipV="1">
              <a:off x="321060" y="3025638"/>
              <a:ext cx="6471816" cy="0"/>
            </a:xfrm>
            <a:prstGeom prst="line">
              <a:avLst/>
            </a:prstGeom>
            <a:ln w="12700">
              <a:solidFill>
                <a:srgbClr val="FF00FF"/>
              </a:solidFill>
              <a:prstDash val="dash"/>
              <a:tailEnd type="none"/>
            </a:ln>
          </p:spPr>
          <p:style>
            <a:lnRef idx="2">
              <a:schemeClr val="accent5"/>
            </a:lnRef>
            <a:fillRef idx="0">
              <a:schemeClr val="accent5"/>
            </a:fillRef>
            <a:effectRef idx="1">
              <a:schemeClr val="accent5"/>
            </a:effectRef>
            <a:fontRef idx="minor">
              <a:schemeClr val="tx1"/>
            </a:fontRef>
          </p:style>
        </p:cxnSp>
        <p:sp>
          <p:nvSpPr>
            <p:cNvPr id="69" name="TextBox 68"/>
            <p:cNvSpPr txBox="1"/>
            <p:nvPr/>
          </p:nvSpPr>
          <p:spPr>
            <a:xfrm>
              <a:off x="6736338" y="2845354"/>
              <a:ext cx="428628" cy="368300"/>
            </a:xfrm>
            <a:prstGeom prst="rect">
              <a:avLst/>
            </a:prstGeom>
            <a:noFill/>
          </p:spPr>
          <p:txBody>
            <a:bodyPr wrap="square" rtlCol="0">
              <a:spAutoFit/>
            </a:bodyPr>
            <a:lstStyle/>
            <a:p>
              <a:pPr algn="l"/>
              <a:r>
                <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70" name="直接连接符 69"/>
            <p:cNvCxnSpPr>
              <a:stCxn id="20" idx="6"/>
            </p:cNvCxnSpPr>
            <p:nvPr/>
          </p:nvCxnSpPr>
          <p:spPr>
            <a:xfrm flipV="1">
              <a:off x="-74374" y="2267354"/>
              <a:ext cx="6789514" cy="16390"/>
            </a:xfrm>
            <a:prstGeom prst="line">
              <a:avLst/>
            </a:prstGeom>
            <a:ln w="12700">
              <a:solidFill>
                <a:srgbClr val="C00000"/>
              </a:solidFill>
              <a:prstDash val="dash"/>
              <a:tailEnd type="none"/>
            </a:ln>
          </p:spPr>
          <p:style>
            <a:lnRef idx="2">
              <a:schemeClr val="accent5"/>
            </a:lnRef>
            <a:fillRef idx="0">
              <a:schemeClr val="accent5"/>
            </a:fillRef>
            <a:effectRef idx="1">
              <a:schemeClr val="accent5"/>
            </a:effectRef>
            <a:fontRef idx="minor">
              <a:schemeClr val="tx1"/>
            </a:fontRef>
          </p:style>
        </p:cxnSp>
        <p:sp>
          <p:nvSpPr>
            <p:cNvPr id="71" name="TextBox 70"/>
            <p:cNvSpPr txBox="1"/>
            <p:nvPr/>
          </p:nvSpPr>
          <p:spPr>
            <a:xfrm>
              <a:off x="6736338" y="3702610"/>
              <a:ext cx="428628" cy="368300"/>
            </a:xfrm>
            <a:prstGeom prst="rect">
              <a:avLst/>
            </a:prstGeom>
            <a:noFill/>
          </p:spPr>
          <p:txBody>
            <a:bodyPr wrap="square" rtlCol="0">
              <a:spAutoFit/>
            </a:bodyPr>
            <a:lstStyle/>
            <a:p>
              <a:pPr algn="l"/>
              <a:r>
                <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5</a:t>
              </a:r>
              <a:endPar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72" name="直接连接符 71"/>
            <p:cNvCxnSpPr/>
            <p:nvPr/>
          </p:nvCxnSpPr>
          <p:spPr>
            <a:xfrm flipV="1">
              <a:off x="1071538" y="3896828"/>
              <a:ext cx="5643602" cy="0"/>
            </a:xfrm>
            <a:prstGeom prst="line">
              <a:avLst/>
            </a:prstGeom>
            <a:ln w="12700">
              <a:solidFill>
                <a:srgbClr val="C00000"/>
              </a:solidFill>
              <a:prstDash val="dash"/>
              <a:tailEnd type="none"/>
            </a:ln>
          </p:spPr>
          <p:style>
            <a:lnRef idx="2">
              <a:schemeClr val="accent5"/>
            </a:lnRef>
            <a:fillRef idx="0">
              <a:schemeClr val="accent5"/>
            </a:fillRef>
            <a:effectRef idx="1">
              <a:schemeClr val="accent5"/>
            </a:effectRef>
            <a:fontRef idx="minor">
              <a:schemeClr val="tx1"/>
            </a:fontRef>
          </p:style>
        </p:cxnSp>
        <p:sp>
          <p:nvSpPr>
            <p:cNvPr id="73" name="TextBox 72"/>
            <p:cNvSpPr txBox="1"/>
            <p:nvPr/>
          </p:nvSpPr>
          <p:spPr>
            <a:xfrm>
              <a:off x="6736338" y="4488428"/>
              <a:ext cx="428628" cy="368300"/>
            </a:xfrm>
            <a:prstGeom prst="rect">
              <a:avLst/>
            </a:prstGeom>
            <a:noFill/>
          </p:spPr>
          <p:txBody>
            <a:bodyPr wrap="square" rtlCol="0">
              <a:spAutoFit/>
            </a:bodyPr>
            <a:lstStyle/>
            <a:p>
              <a:pPr algn="l"/>
              <a:r>
                <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6</a:t>
              </a:r>
              <a:endPar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74" name="直接连接符 73"/>
            <p:cNvCxnSpPr>
              <a:stCxn id="28" idx="6"/>
            </p:cNvCxnSpPr>
            <p:nvPr/>
          </p:nvCxnSpPr>
          <p:spPr>
            <a:xfrm>
              <a:off x="4242068" y="4641198"/>
              <a:ext cx="2473072" cy="41448"/>
            </a:xfrm>
            <a:prstGeom prst="line">
              <a:avLst/>
            </a:prstGeom>
            <a:ln w="12700">
              <a:solidFill>
                <a:srgbClr val="C00000"/>
              </a:solidFill>
              <a:prstDash val="dash"/>
              <a:tailEnd type="none"/>
            </a:ln>
          </p:spPr>
          <p:style>
            <a:lnRef idx="2">
              <a:schemeClr val="accent5"/>
            </a:lnRef>
            <a:fillRef idx="0">
              <a:schemeClr val="accent5"/>
            </a:fillRef>
            <a:effectRef idx="1">
              <a:schemeClr val="accent5"/>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3"/>
          <p:cNvGrpSpPr/>
          <p:nvPr/>
        </p:nvGrpSpPr>
        <p:grpSpPr>
          <a:xfrm>
            <a:off x="2524100" y="1618540"/>
            <a:ext cx="7143800" cy="4070934"/>
            <a:chOff x="1000100" y="1571612"/>
            <a:chExt cx="7143800" cy="4070934"/>
          </a:xfrm>
        </p:grpSpPr>
        <p:sp>
          <p:nvSpPr>
            <p:cNvPr id="100" name="TextBox 99"/>
            <p:cNvSpPr txBox="1"/>
            <p:nvPr/>
          </p:nvSpPr>
          <p:spPr>
            <a:xfrm>
              <a:off x="7215206" y="1571612"/>
              <a:ext cx="928694" cy="368300"/>
            </a:xfrm>
            <a:prstGeom prst="rect">
              <a:avLst/>
            </a:prstGeom>
            <a:noFill/>
          </p:spPr>
          <p:txBody>
            <a:bodyPr wrap="square" rtlCol="0">
              <a:spAutoFit/>
            </a:bodyPr>
            <a:lstStyle/>
            <a:p>
              <a:r>
                <a:rPr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层次</a:t>
              </a:r>
              <a:endParaRPr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1" name="TextBox 100"/>
            <p:cNvSpPr txBox="1"/>
            <p:nvPr/>
          </p:nvSpPr>
          <p:spPr>
            <a:xfrm>
              <a:off x="7572396" y="2130974"/>
              <a:ext cx="428628" cy="368300"/>
            </a:xfrm>
            <a:prstGeom prst="rect">
              <a:avLst/>
            </a:prstGeom>
            <a:noFill/>
          </p:spPr>
          <p:txBody>
            <a:bodyPr wrap="square" rtlCol="0">
              <a:spAutoFit/>
            </a:bodyPr>
            <a:lstStyle/>
            <a:p>
              <a:pPr algn="l"/>
              <a:r>
                <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02" name="直接连接符 101"/>
            <p:cNvCxnSpPr/>
            <p:nvPr/>
          </p:nvCxnSpPr>
          <p:spPr>
            <a:xfrm flipV="1">
              <a:off x="1071538" y="2325192"/>
              <a:ext cx="6480000" cy="0"/>
            </a:xfrm>
            <a:prstGeom prst="line">
              <a:avLst/>
            </a:prstGeom>
            <a:ln w="12700">
              <a:solidFill>
                <a:srgbClr val="C00000"/>
              </a:solidFill>
              <a:prstDash val="dash"/>
              <a:tailEnd type="none"/>
            </a:ln>
          </p:spPr>
          <p:style>
            <a:lnRef idx="2">
              <a:schemeClr val="accent5"/>
            </a:lnRef>
            <a:fillRef idx="0">
              <a:schemeClr val="accent5"/>
            </a:fillRef>
            <a:effectRef idx="1">
              <a:schemeClr val="accent5"/>
            </a:effectRef>
            <a:fontRef idx="minor">
              <a:schemeClr val="tx1"/>
            </a:fontRef>
          </p:style>
        </p:cxnSp>
        <p:sp>
          <p:nvSpPr>
            <p:cNvPr id="105" name="TextBox 104"/>
            <p:cNvSpPr txBox="1"/>
            <p:nvPr/>
          </p:nvSpPr>
          <p:spPr>
            <a:xfrm>
              <a:off x="7572396" y="2845354"/>
              <a:ext cx="428628" cy="368300"/>
            </a:xfrm>
            <a:prstGeom prst="rect">
              <a:avLst/>
            </a:prstGeom>
            <a:noFill/>
          </p:spPr>
          <p:txBody>
            <a:bodyPr wrap="square" rtlCol="0">
              <a:spAutoFit/>
            </a:bodyPr>
            <a:lstStyle/>
            <a:p>
              <a:pPr algn="l"/>
              <a:r>
                <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06" name="直接连接符 105"/>
            <p:cNvCxnSpPr/>
            <p:nvPr/>
          </p:nvCxnSpPr>
          <p:spPr>
            <a:xfrm flipV="1">
              <a:off x="1071538" y="3039572"/>
              <a:ext cx="6480000" cy="0"/>
            </a:xfrm>
            <a:prstGeom prst="line">
              <a:avLst/>
            </a:prstGeom>
            <a:ln w="12700">
              <a:solidFill>
                <a:srgbClr val="C00000"/>
              </a:solidFill>
              <a:prstDash val="dash"/>
              <a:tailEnd type="none"/>
            </a:ln>
          </p:spPr>
          <p:style>
            <a:lnRef idx="2">
              <a:schemeClr val="accent5"/>
            </a:lnRef>
            <a:fillRef idx="0">
              <a:schemeClr val="accent5"/>
            </a:fillRef>
            <a:effectRef idx="1">
              <a:schemeClr val="accent5"/>
            </a:effectRef>
            <a:fontRef idx="minor">
              <a:schemeClr val="tx1"/>
            </a:fontRef>
          </p:style>
        </p:cxnSp>
        <p:sp>
          <p:nvSpPr>
            <p:cNvPr id="107" name="TextBox 106"/>
            <p:cNvSpPr txBox="1"/>
            <p:nvPr/>
          </p:nvSpPr>
          <p:spPr>
            <a:xfrm>
              <a:off x="7572396" y="3643314"/>
              <a:ext cx="428628" cy="368300"/>
            </a:xfrm>
            <a:prstGeom prst="rect">
              <a:avLst/>
            </a:prstGeom>
            <a:noFill/>
          </p:spPr>
          <p:txBody>
            <a:bodyPr wrap="square" rtlCol="0">
              <a:spAutoFit/>
            </a:bodyPr>
            <a:lstStyle/>
            <a:p>
              <a:pPr algn="l"/>
              <a:r>
                <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5</a:t>
              </a:r>
              <a:endPar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08" name="直接连接符 107"/>
            <p:cNvCxnSpPr/>
            <p:nvPr/>
          </p:nvCxnSpPr>
          <p:spPr>
            <a:xfrm flipV="1">
              <a:off x="1071538" y="3837532"/>
              <a:ext cx="6480000" cy="0"/>
            </a:xfrm>
            <a:prstGeom prst="line">
              <a:avLst/>
            </a:prstGeom>
            <a:ln w="12700">
              <a:solidFill>
                <a:srgbClr val="C00000"/>
              </a:solidFill>
              <a:prstDash val="dash"/>
              <a:tailEnd type="none"/>
            </a:ln>
          </p:spPr>
          <p:style>
            <a:lnRef idx="2">
              <a:schemeClr val="accent5"/>
            </a:lnRef>
            <a:fillRef idx="0">
              <a:schemeClr val="accent5"/>
            </a:fillRef>
            <a:effectRef idx="1">
              <a:schemeClr val="accent5"/>
            </a:effectRef>
            <a:fontRef idx="minor">
              <a:schemeClr val="tx1"/>
            </a:fontRef>
          </p:style>
        </p:cxnSp>
        <p:sp>
          <p:nvSpPr>
            <p:cNvPr id="109" name="TextBox 108"/>
            <p:cNvSpPr txBox="1"/>
            <p:nvPr/>
          </p:nvSpPr>
          <p:spPr>
            <a:xfrm>
              <a:off x="7572396" y="4518572"/>
              <a:ext cx="428628" cy="368300"/>
            </a:xfrm>
            <a:prstGeom prst="rect">
              <a:avLst/>
            </a:prstGeom>
            <a:noFill/>
          </p:spPr>
          <p:txBody>
            <a:bodyPr wrap="square" rtlCol="0">
              <a:spAutoFit/>
            </a:bodyPr>
            <a:lstStyle/>
            <a:p>
              <a:pPr algn="l"/>
              <a:r>
                <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6</a:t>
              </a:r>
              <a:endPar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10" name="直接连接符 109"/>
            <p:cNvCxnSpPr/>
            <p:nvPr/>
          </p:nvCxnSpPr>
          <p:spPr>
            <a:xfrm flipV="1">
              <a:off x="1071538" y="4712790"/>
              <a:ext cx="6480000" cy="0"/>
            </a:xfrm>
            <a:prstGeom prst="line">
              <a:avLst/>
            </a:prstGeom>
            <a:ln w="12700">
              <a:solidFill>
                <a:srgbClr val="C00000"/>
              </a:solidFill>
              <a:prstDash val="dash"/>
              <a:tailEnd type="none"/>
            </a:ln>
          </p:spPr>
          <p:style>
            <a:lnRef idx="2">
              <a:schemeClr val="accent5"/>
            </a:lnRef>
            <a:fillRef idx="0">
              <a:schemeClr val="accent5"/>
            </a:fillRef>
            <a:effectRef idx="1">
              <a:schemeClr val="accent5"/>
            </a:effectRef>
            <a:fontRef idx="minor">
              <a:schemeClr val="tx1"/>
            </a:fontRef>
          </p:style>
        </p:cxnSp>
        <p:sp>
          <p:nvSpPr>
            <p:cNvPr id="111" name="TextBox 110"/>
            <p:cNvSpPr txBox="1"/>
            <p:nvPr/>
          </p:nvSpPr>
          <p:spPr>
            <a:xfrm>
              <a:off x="7572396" y="5274246"/>
              <a:ext cx="428628" cy="368300"/>
            </a:xfrm>
            <a:prstGeom prst="rect">
              <a:avLst/>
            </a:prstGeom>
            <a:noFill/>
          </p:spPr>
          <p:txBody>
            <a:bodyPr wrap="square" rtlCol="0">
              <a:spAutoFit/>
            </a:bodyPr>
            <a:lstStyle/>
            <a:p>
              <a:pPr algn="l"/>
              <a:r>
                <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7</a:t>
              </a:r>
              <a:endPar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12" name="直接连接符 111"/>
            <p:cNvCxnSpPr/>
            <p:nvPr/>
          </p:nvCxnSpPr>
          <p:spPr>
            <a:xfrm flipV="1">
              <a:off x="1000100" y="5468464"/>
              <a:ext cx="6480000" cy="0"/>
            </a:xfrm>
            <a:prstGeom prst="line">
              <a:avLst/>
            </a:prstGeom>
            <a:ln w="12700">
              <a:solidFill>
                <a:srgbClr val="C00000"/>
              </a:solidFill>
              <a:prstDash val="dash"/>
              <a:tailEnd type="none"/>
            </a:ln>
          </p:spPr>
          <p:style>
            <a:lnRef idx="2">
              <a:schemeClr val="accent5"/>
            </a:lnRef>
            <a:fillRef idx="0">
              <a:schemeClr val="accent5"/>
            </a:fillRef>
            <a:effectRef idx="1">
              <a:schemeClr val="accent5"/>
            </a:effectRef>
            <a:fontRef idx="minor">
              <a:schemeClr val="tx1"/>
            </a:fontRef>
          </p:style>
        </p:cxnSp>
      </p:grpSp>
      <p:sp>
        <p:nvSpPr>
          <p:cNvPr id="35916" name="Text Box 76"/>
          <p:cNvSpPr txBox="1">
            <a:spLocks noChangeArrowheads="1"/>
          </p:cNvSpPr>
          <p:nvPr/>
        </p:nvSpPr>
        <p:spPr bwMode="auto">
          <a:xfrm>
            <a:off x="1809720" y="332656"/>
            <a:ext cx="2357454" cy="398780"/>
          </a:xfrm>
          <a:prstGeom prst="rect">
            <a:avLst/>
          </a:prstGeom>
          <a:noFill/>
          <a:ln w="9525">
            <a:noFill/>
            <a:miter lim="800000"/>
          </a:ln>
        </p:spPr>
        <p:txBody>
          <a:bodyPr wrap="square">
            <a:spAutoFit/>
          </a:bodyPr>
          <a:lstStyle/>
          <a:p>
            <a:pPr algn="l">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加上</a:t>
            </a: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a:t>
            </a:r>
            <a:r>
              <a:rPr kumimoji="0"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个外部结点：</a:t>
            </a:r>
            <a:endParaRPr kumimoji="0"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 name="组合 91"/>
          <p:cNvGrpSpPr/>
          <p:nvPr/>
        </p:nvGrpSpPr>
        <p:grpSpPr>
          <a:xfrm>
            <a:off x="1881158" y="546970"/>
            <a:ext cx="7072362" cy="5118136"/>
            <a:chOff x="428596" y="1000108"/>
            <a:chExt cx="7072362" cy="5118136"/>
          </a:xfr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grpSpPr>
        <p:sp>
          <p:nvSpPr>
            <p:cNvPr id="18" name="椭圆 17"/>
            <p:cNvSpPr/>
            <p:nvPr/>
          </p:nvSpPr>
          <p:spPr>
            <a:xfrm>
              <a:off x="3245620" y="1000108"/>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25</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4" name="组合 105"/>
            <p:cNvGrpSpPr/>
            <p:nvPr/>
          </p:nvGrpSpPr>
          <p:grpSpPr>
            <a:xfrm>
              <a:off x="1571604" y="1288107"/>
              <a:ext cx="1674017" cy="997885"/>
              <a:chOff x="1571604" y="1288107"/>
              <a:chExt cx="1674017" cy="997885"/>
            </a:xfrm>
            <a:grpFill/>
          </p:grpSpPr>
          <p:sp>
            <p:nvSpPr>
              <p:cNvPr id="19" name="椭圆 18"/>
              <p:cNvSpPr/>
              <p:nvPr/>
            </p:nvSpPr>
            <p:spPr>
              <a:xfrm>
                <a:off x="1571604" y="1709992"/>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1" name="直接连接符 30"/>
              <p:cNvCxnSpPr>
                <a:stCxn id="18" idx="2"/>
                <a:endCxn id="19" idx="7"/>
              </p:cNvCxnSpPr>
              <p:nvPr/>
            </p:nvCxnSpPr>
            <p:spPr>
              <a:xfrm rot="10800000" flipV="1">
                <a:off x="2093980" y="1288107"/>
                <a:ext cx="1151641" cy="506237"/>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5" name="组合 110"/>
            <p:cNvGrpSpPr/>
            <p:nvPr/>
          </p:nvGrpSpPr>
          <p:grpSpPr>
            <a:xfrm>
              <a:off x="857224" y="2201639"/>
              <a:ext cx="804006" cy="870171"/>
              <a:chOff x="857224" y="2201639"/>
              <a:chExt cx="804006" cy="870171"/>
            </a:xfrm>
            <a:grpFill/>
          </p:grpSpPr>
          <p:sp>
            <p:nvSpPr>
              <p:cNvPr id="20" name="椭圆 19"/>
              <p:cNvSpPr/>
              <p:nvPr/>
            </p:nvSpPr>
            <p:spPr>
              <a:xfrm>
                <a:off x="857224" y="2495810"/>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3" name="直接连接符 32"/>
              <p:cNvCxnSpPr>
                <a:stCxn id="19" idx="3"/>
              </p:cNvCxnSpPr>
              <p:nvPr/>
            </p:nvCxnSpPr>
            <p:spPr>
              <a:xfrm rot="5400000">
                <a:off x="1305160" y="2207736"/>
                <a:ext cx="362167" cy="349973"/>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6" name="组合 111"/>
            <p:cNvGrpSpPr/>
            <p:nvPr/>
          </p:nvGrpSpPr>
          <p:grpSpPr>
            <a:xfrm>
              <a:off x="1379598" y="2987457"/>
              <a:ext cx="620634" cy="803229"/>
              <a:chOff x="1379598" y="2987457"/>
              <a:chExt cx="620634" cy="803229"/>
            </a:xfrm>
            <a:grpFill/>
          </p:grpSpPr>
          <p:sp>
            <p:nvSpPr>
              <p:cNvPr id="21" name="椭圆 20"/>
              <p:cNvSpPr/>
              <p:nvPr/>
            </p:nvSpPr>
            <p:spPr>
              <a:xfrm>
                <a:off x="1388232" y="3214686"/>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5" name="直接连接符 34"/>
              <p:cNvCxnSpPr>
                <a:stCxn id="20" idx="5"/>
              </p:cNvCxnSpPr>
              <p:nvPr/>
            </p:nvCxnSpPr>
            <p:spPr>
              <a:xfrm rot="16200000" flipH="1">
                <a:off x="1332618" y="3034437"/>
                <a:ext cx="260566" cy="166605"/>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7" name="组合 112"/>
            <p:cNvGrpSpPr/>
            <p:nvPr/>
          </p:nvGrpSpPr>
          <p:grpSpPr>
            <a:xfrm>
              <a:off x="1910607" y="3706333"/>
              <a:ext cx="701625" cy="937113"/>
              <a:chOff x="1910607" y="3706333"/>
              <a:chExt cx="701625" cy="937113"/>
            </a:xfrm>
            <a:grpFill/>
          </p:grpSpPr>
          <p:sp>
            <p:nvSpPr>
              <p:cNvPr id="22" name="椭圆 21"/>
              <p:cNvSpPr/>
              <p:nvPr/>
            </p:nvSpPr>
            <p:spPr>
              <a:xfrm>
                <a:off x="2000232" y="4067446"/>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9" name="直接连接符 38"/>
              <p:cNvCxnSpPr>
                <a:stCxn id="21" idx="5"/>
              </p:cNvCxnSpPr>
              <p:nvPr/>
            </p:nvCxnSpPr>
            <p:spPr>
              <a:xfrm rot="16200000" flipH="1">
                <a:off x="1821949" y="3794991"/>
                <a:ext cx="420066" cy="242750"/>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8" name="组合 106"/>
            <p:cNvGrpSpPr/>
            <p:nvPr/>
          </p:nvGrpSpPr>
          <p:grpSpPr>
            <a:xfrm>
              <a:off x="3857620" y="1288108"/>
              <a:ext cx="1689112" cy="997884"/>
              <a:chOff x="3857620" y="1288108"/>
              <a:chExt cx="1689112" cy="997884"/>
            </a:xfrm>
            <a:grpFill/>
          </p:grpSpPr>
          <p:sp>
            <p:nvSpPr>
              <p:cNvPr id="23" name="椭圆 22"/>
              <p:cNvSpPr/>
              <p:nvPr/>
            </p:nvSpPr>
            <p:spPr>
              <a:xfrm>
                <a:off x="4934732" y="1709992"/>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46</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5" name="直接连接符 44"/>
              <p:cNvCxnSpPr>
                <a:stCxn id="18" idx="6"/>
                <a:endCxn id="23" idx="1"/>
              </p:cNvCxnSpPr>
              <p:nvPr/>
            </p:nvCxnSpPr>
            <p:spPr>
              <a:xfrm>
                <a:off x="3857620" y="1288108"/>
                <a:ext cx="1166737" cy="506237"/>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9" name="组合 113"/>
            <p:cNvGrpSpPr/>
            <p:nvPr/>
          </p:nvGrpSpPr>
          <p:grpSpPr>
            <a:xfrm>
              <a:off x="4148914" y="2201639"/>
              <a:ext cx="875443" cy="870171"/>
              <a:chOff x="4148914" y="2201639"/>
              <a:chExt cx="875443" cy="870171"/>
            </a:xfrm>
            <a:grpFill/>
          </p:grpSpPr>
          <p:sp>
            <p:nvSpPr>
              <p:cNvPr id="24" name="椭圆 23"/>
              <p:cNvSpPr/>
              <p:nvPr/>
            </p:nvSpPr>
            <p:spPr>
              <a:xfrm>
                <a:off x="4148914" y="2495810"/>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39</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7" name="直接连接符 46"/>
              <p:cNvCxnSpPr>
                <a:stCxn id="23" idx="3"/>
                <a:endCxn id="24" idx="7"/>
              </p:cNvCxnSpPr>
              <p:nvPr/>
            </p:nvCxnSpPr>
            <p:spPr>
              <a:xfrm rot="5400000">
                <a:off x="4658561" y="2214367"/>
                <a:ext cx="378524" cy="353068"/>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10" name="组合 115"/>
            <p:cNvGrpSpPr/>
            <p:nvPr/>
          </p:nvGrpSpPr>
          <p:grpSpPr>
            <a:xfrm>
              <a:off x="3434534" y="2987457"/>
              <a:ext cx="804005" cy="803229"/>
              <a:chOff x="3434534" y="2987457"/>
              <a:chExt cx="804005" cy="803229"/>
            </a:xfrm>
            <a:grpFill/>
          </p:grpSpPr>
          <p:sp>
            <p:nvSpPr>
              <p:cNvPr id="26" name="椭圆 25"/>
              <p:cNvSpPr/>
              <p:nvPr/>
            </p:nvSpPr>
            <p:spPr>
              <a:xfrm>
                <a:off x="3434534" y="3214686"/>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32</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9" name="直接连接符 48"/>
              <p:cNvCxnSpPr>
                <a:stCxn id="24" idx="3"/>
                <a:endCxn id="26" idx="7"/>
              </p:cNvCxnSpPr>
              <p:nvPr/>
            </p:nvCxnSpPr>
            <p:spPr>
              <a:xfrm rot="5400000">
                <a:off x="3941933" y="3002433"/>
                <a:ext cx="311582" cy="281630"/>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11" name="组合 114"/>
            <p:cNvGrpSpPr/>
            <p:nvPr/>
          </p:nvGrpSpPr>
          <p:grpSpPr>
            <a:xfrm>
              <a:off x="5457107" y="2201639"/>
              <a:ext cx="946881" cy="870171"/>
              <a:chOff x="5457107" y="2201639"/>
              <a:chExt cx="946881" cy="870171"/>
            </a:xfrm>
            <a:grpFill/>
          </p:grpSpPr>
          <p:sp>
            <p:nvSpPr>
              <p:cNvPr id="25" name="椭圆 24"/>
              <p:cNvSpPr/>
              <p:nvPr/>
            </p:nvSpPr>
            <p:spPr>
              <a:xfrm>
                <a:off x="5791988" y="2495810"/>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53</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1" name="直接连接符 50"/>
              <p:cNvCxnSpPr>
                <a:stCxn id="23" idx="5"/>
                <a:endCxn id="25" idx="1"/>
              </p:cNvCxnSpPr>
              <p:nvPr/>
            </p:nvCxnSpPr>
            <p:spPr>
              <a:xfrm rot="16200000" flipH="1">
                <a:off x="5480098" y="2178648"/>
                <a:ext cx="378524" cy="424506"/>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12" name="组合 116"/>
            <p:cNvGrpSpPr/>
            <p:nvPr/>
          </p:nvGrpSpPr>
          <p:grpSpPr>
            <a:xfrm>
              <a:off x="6314363" y="2987457"/>
              <a:ext cx="788129" cy="803229"/>
              <a:chOff x="6314363" y="2987457"/>
              <a:chExt cx="788129" cy="803229"/>
            </a:xfrm>
            <a:grpFill/>
          </p:grpSpPr>
          <p:sp>
            <p:nvSpPr>
              <p:cNvPr id="27" name="椭圆 26"/>
              <p:cNvSpPr/>
              <p:nvPr/>
            </p:nvSpPr>
            <p:spPr>
              <a:xfrm>
                <a:off x="6490492" y="3214686"/>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74</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3" name="直接连接符 52"/>
              <p:cNvCxnSpPr>
                <a:stCxn id="25" idx="5"/>
                <a:endCxn id="27" idx="1"/>
              </p:cNvCxnSpPr>
              <p:nvPr/>
            </p:nvCxnSpPr>
            <p:spPr>
              <a:xfrm rot="16200000" flipH="1">
                <a:off x="6291449" y="3010371"/>
                <a:ext cx="311582" cy="265754"/>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13" name="组合 117"/>
            <p:cNvGrpSpPr/>
            <p:nvPr/>
          </p:nvGrpSpPr>
          <p:grpSpPr>
            <a:xfrm>
              <a:off x="5754724" y="3706333"/>
              <a:ext cx="825393" cy="937113"/>
              <a:chOff x="5754724" y="3706333"/>
              <a:chExt cx="825393" cy="937113"/>
            </a:xfrm>
            <a:grpFill/>
          </p:grpSpPr>
          <p:sp>
            <p:nvSpPr>
              <p:cNvPr id="29" name="椭圆 28"/>
              <p:cNvSpPr/>
              <p:nvPr/>
            </p:nvSpPr>
            <p:spPr>
              <a:xfrm>
                <a:off x="5754724" y="4067446"/>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67</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5" name="直接连接符 54"/>
              <p:cNvCxnSpPr>
                <a:stCxn id="27" idx="3"/>
              </p:cNvCxnSpPr>
              <p:nvPr/>
            </p:nvCxnSpPr>
            <p:spPr>
              <a:xfrm rot="5400000">
                <a:off x="6199525" y="3720407"/>
                <a:ext cx="394666" cy="366518"/>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14" name="组合 118"/>
            <p:cNvGrpSpPr/>
            <p:nvPr/>
          </p:nvGrpSpPr>
          <p:grpSpPr>
            <a:xfrm>
              <a:off x="5173666" y="4571793"/>
              <a:ext cx="657984" cy="857471"/>
              <a:chOff x="5173666" y="4571793"/>
              <a:chExt cx="657984" cy="857471"/>
            </a:xfrm>
            <a:grpFill/>
          </p:grpSpPr>
          <p:sp>
            <p:nvSpPr>
              <p:cNvPr id="28" name="椭圆 27"/>
              <p:cNvSpPr/>
              <p:nvPr/>
            </p:nvSpPr>
            <p:spPr>
              <a:xfrm>
                <a:off x="5173666" y="4853264"/>
                <a:ext cx="612000" cy="576000"/>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60</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7" name="直接连接符 56"/>
              <p:cNvCxnSpPr/>
              <p:nvPr/>
            </p:nvCxnSpPr>
            <p:spPr>
              <a:xfrm rot="5400000">
                <a:off x="5569227" y="4608037"/>
                <a:ext cx="298667" cy="226179"/>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15" name="组合 95"/>
            <p:cNvGrpSpPr/>
            <p:nvPr/>
          </p:nvGrpSpPr>
          <p:grpSpPr>
            <a:xfrm>
              <a:off x="1563666" y="4559092"/>
              <a:ext cx="526192" cy="797632"/>
              <a:chOff x="1563666" y="4559092"/>
              <a:chExt cx="526192" cy="797632"/>
            </a:xfrm>
            <a:grpFill/>
          </p:grpSpPr>
          <p:sp>
            <p:nvSpPr>
              <p:cNvPr id="64" name="矩形 63"/>
              <p:cNvSpPr/>
              <p:nvPr/>
            </p:nvSpPr>
            <p:spPr>
              <a:xfrm>
                <a:off x="1563666" y="5070972"/>
                <a:ext cx="500066" cy="285752"/>
              </a:xfrm>
              <a:prstGeom prst="rect">
                <a:avLst/>
              </a:prstGeom>
              <a:grpFill/>
              <a:ln>
                <a:solidFill>
                  <a:srgbClr val="F19903"/>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endParaRPr lang="zh-CN" altLang="en-US" sz="1800">
                  <a:latin typeface="Consolas" panose="020B0609020204030204" pitchFamily="49" charset="0"/>
                  <a:cs typeface="Consolas" panose="020B0609020204030204" pitchFamily="49" charset="0"/>
                </a:endParaRPr>
              </a:p>
            </p:txBody>
          </p:sp>
          <p:cxnSp>
            <p:nvCxnSpPr>
              <p:cNvPr id="67" name="直接连接符 66"/>
              <p:cNvCxnSpPr>
                <a:stCxn id="22" idx="3"/>
                <a:endCxn id="64" idx="0"/>
              </p:cNvCxnSpPr>
              <p:nvPr/>
            </p:nvCxnSpPr>
            <p:spPr>
              <a:xfrm rot="5400000">
                <a:off x="1695839" y="4676953"/>
                <a:ext cx="511879" cy="276158"/>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16" name="组合 96"/>
            <p:cNvGrpSpPr/>
            <p:nvPr/>
          </p:nvGrpSpPr>
          <p:grpSpPr>
            <a:xfrm>
              <a:off x="2501884" y="4559092"/>
              <a:ext cx="500066" cy="797632"/>
              <a:chOff x="2501884" y="4559092"/>
              <a:chExt cx="500066" cy="797632"/>
            </a:xfrm>
            <a:grpFill/>
          </p:grpSpPr>
          <p:sp>
            <p:nvSpPr>
              <p:cNvPr id="65" name="矩形 64"/>
              <p:cNvSpPr/>
              <p:nvPr/>
            </p:nvSpPr>
            <p:spPr>
              <a:xfrm>
                <a:off x="2501884" y="5070972"/>
                <a:ext cx="500066" cy="285752"/>
              </a:xfrm>
              <a:prstGeom prst="rect">
                <a:avLst/>
              </a:prstGeom>
              <a:grpFill/>
              <a:ln>
                <a:solidFill>
                  <a:srgbClr val="F19903"/>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endParaRPr lang="zh-CN" altLang="en-US" sz="1800">
                  <a:latin typeface="Consolas" panose="020B0609020204030204" pitchFamily="49" charset="0"/>
                  <a:cs typeface="Consolas" panose="020B0609020204030204" pitchFamily="49" charset="0"/>
                </a:endParaRPr>
              </a:p>
            </p:txBody>
          </p:sp>
          <p:cxnSp>
            <p:nvCxnSpPr>
              <p:cNvPr id="69" name="直接连接符 68"/>
              <p:cNvCxnSpPr>
                <a:stCxn id="22" idx="5"/>
                <a:endCxn id="65" idx="0"/>
              </p:cNvCxnSpPr>
              <p:nvPr/>
            </p:nvCxnSpPr>
            <p:spPr>
              <a:xfrm rot="16200000" flipH="1">
                <a:off x="2381323" y="4700377"/>
                <a:ext cx="511879" cy="229310"/>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17" name="组合 92"/>
            <p:cNvGrpSpPr/>
            <p:nvPr/>
          </p:nvGrpSpPr>
          <p:grpSpPr>
            <a:xfrm>
              <a:off x="428596" y="2987456"/>
              <a:ext cx="518254" cy="727296"/>
              <a:chOff x="428596" y="2987456"/>
              <a:chExt cx="518254" cy="727296"/>
            </a:xfrm>
            <a:grpFill/>
          </p:grpSpPr>
          <p:sp>
            <p:nvSpPr>
              <p:cNvPr id="59" name="矩形 58"/>
              <p:cNvSpPr/>
              <p:nvPr/>
            </p:nvSpPr>
            <p:spPr>
              <a:xfrm>
                <a:off x="428596" y="3429000"/>
                <a:ext cx="500066" cy="285752"/>
              </a:xfrm>
              <a:prstGeom prst="rect">
                <a:avLst/>
              </a:prstGeom>
              <a:grpFill/>
              <a:ln>
                <a:solidFill>
                  <a:srgbClr val="F19903"/>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endParaRPr lang="zh-CN" altLang="en-US" sz="1800">
                  <a:latin typeface="Consolas" panose="020B0609020204030204" pitchFamily="49" charset="0"/>
                  <a:cs typeface="Consolas" panose="020B0609020204030204" pitchFamily="49" charset="0"/>
                </a:endParaRPr>
              </a:p>
            </p:txBody>
          </p:sp>
          <p:cxnSp>
            <p:nvCxnSpPr>
              <p:cNvPr id="71" name="直接连接符 70"/>
              <p:cNvCxnSpPr>
                <a:stCxn id="20" idx="3"/>
                <a:endCxn id="59" idx="0"/>
              </p:cNvCxnSpPr>
              <p:nvPr/>
            </p:nvCxnSpPr>
            <p:spPr>
              <a:xfrm rot="5400000">
                <a:off x="591968" y="3074118"/>
                <a:ext cx="441543" cy="268220"/>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30" name="组合 94"/>
            <p:cNvGrpSpPr/>
            <p:nvPr/>
          </p:nvGrpSpPr>
          <p:grpSpPr>
            <a:xfrm>
              <a:off x="928662" y="3706332"/>
              <a:ext cx="549196" cy="865676"/>
              <a:chOff x="928662" y="3706332"/>
              <a:chExt cx="549196" cy="865676"/>
            </a:xfrm>
            <a:grpFill/>
          </p:grpSpPr>
          <p:sp>
            <p:nvSpPr>
              <p:cNvPr id="63" name="矩形 62"/>
              <p:cNvSpPr/>
              <p:nvPr/>
            </p:nvSpPr>
            <p:spPr>
              <a:xfrm>
                <a:off x="928662" y="4286256"/>
                <a:ext cx="500066" cy="285752"/>
              </a:xfrm>
              <a:prstGeom prst="rect">
                <a:avLst/>
              </a:prstGeom>
              <a:grpFill/>
              <a:ln>
                <a:solidFill>
                  <a:srgbClr val="F19903"/>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endParaRPr lang="zh-CN" altLang="en-US" sz="1800">
                  <a:latin typeface="Consolas" panose="020B0609020204030204" pitchFamily="49" charset="0"/>
                  <a:cs typeface="Consolas" panose="020B0609020204030204" pitchFamily="49" charset="0"/>
                </a:endParaRPr>
              </a:p>
            </p:txBody>
          </p:sp>
          <p:cxnSp>
            <p:nvCxnSpPr>
              <p:cNvPr id="73" name="直接连接符 72"/>
              <p:cNvCxnSpPr>
                <a:stCxn id="21" idx="3"/>
                <a:endCxn id="63" idx="0"/>
              </p:cNvCxnSpPr>
              <p:nvPr/>
            </p:nvCxnSpPr>
            <p:spPr>
              <a:xfrm rot="5400000">
                <a:off x="1038315" y="3846713"/>
                <a:ext cx="579923" cy="299162"/>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32" name="组合 93"/>
            <p:cNvGrpSpPr/>
            <p:nvPr/>
          </p:nvGrpSpPr>
          <p:grpSpPr>
            <a:xfrm>
              <a:off x="2071670" y="2201638"/>
              <a:ext cx="500066" cy="727296"/>
              <a:chOff x="2071670" y="2201638"/>
              <a:chExt cx="500066" cy="727296"/>
            </a:xfrm>
            <a:grpFill/>
          </p:grpSpPr>
          <p:sp>
            <p:nvSpPr>
              <p:cNvPr id="60" name="矩形 59"/>
              <p:cNvSpPr/>
              <p:nvPr/>
            </p:nvSpPr>
            <p:spPr>
              <a:xfrm>
                <a:off x="2071670" y="2643182"/>
                <a:ext cx="500066" cy="285752"/>
              </a:xfrm>
              <a:prstGeom prst="rect">
                <a:avLst/>
              </a:prstGeom>
              <a:grpFill/>
              <a:ln>
                <a:solidFill>
                  <a:srgbClr val="F19903"/>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endParaRPr lang="zh-CN" altLang="en-US" sz="1800">
                  <a:latin typeface="Consolas" panose="020B0609020204030204" pitchFamily="49" charset="0"/>
                  <a:cs typeface="Consolas" panose="020B0609020204030204" pitchFamily="49" charset="0"/>
                </a:endParaRPr>
              </a:p>
            </p:txBody>
          </p:sp>
          <p:cxnSp>
            <p:nvCxnSpPr>
              <p:cNvPr id="75" name="直接连接符 74"/>
              <p:cNvCxnSpPr>
                <a:stCxn id="19" idx="5"/>
                <a:endCxn id="60" idx="0"/>
              </p:cNvCxnSpPr>
              <p:nvPr/>
            </p:nvCxnSpPr>
            <p:spPr>
              <a:xfrm rot="16200000" flipH="1">
                <a:off x="1987070" y="2308548"/>
                <a:ext cx="441543" cy="227724"/>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34" name="组合 99"/>
            <p:cNvGrpSpPr/>
            <p:nvPr/>
          </p:nvGrpSpPr>
          <p:grpSpPr>
            <a:xfrm>
              <a:off x="4618038" y="2987456"/>
              <a:ext cx="500066" cy="727296"/>
              <a:chOff x="4618038" y="2987456"/>
              <a:chExt cx="500066" cy="727296"/>
            </a:xfrm>
            <a:grpFill/>
          </p:grpSpPr>
          <p:sp>
            <p:nvSpPr>
              <p:cNvPr id="61" name="矩形 60"/>
              <p:cNvSpPr/>
              <p:nvPr/>
            </p:nvSpPr>
            <p:spPr>
              <a:xfrm>
                <a:off x="4618038" y="3429000"/>
                <a:ext cx="500066" cy="285752"/>
              </a:xfrm>
              <a:prstGeom prst="rect">
                <a:avLst/>
              </a:prstGeom>
              <a:grpFill/>
              <a:ln>
                <a:solidFill>
                  <a:srgbClr val="F19903"/>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endParaRPr lang="zh-CN" altLang="en-US" sz="1800">
                  <a:latin typeface="Consolas" panose="020B0609020204030204" pitchFamily="49" charset="0"/>
                  <a:cs typeface="Consolas" panose="020B0609020204030204" pitchFamily="49" charset="0"/>
                </a:endParaRPr>
              </a:p>
            </p:txBody>
          </p:sp>
          <p:cxnSp>
            <p:nvCxnSpPr>
              <p:cNvPr id="77" name="直接连接符 76"/>
              <p:cNvCxnSpPr>
                <a:stCxn id="24" idx="5"/>
                <a:endCxn id="61" idx="0"/>
              </p:cNvCxnSpPr>
              <p:nvPr/>
            </p:nvCxnSpPr>
            <p:spPr>
              <a:xfrm rot="16200000" flipH="1">
                <a:off x="4548909" y="3109837"/>
                <a:ext cx="441543" cy="196782"/>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36" name="组合 100"/>
            <p:cNvGrpSpPr/>
            <p:nvPr/>
          </p:nvGrpSpPr>
          <p:grpSpPr>
            <a:xfrm>
              <a:off x="5332418" y="2987456"/>
              <a:ext cx="549196" cy="727296"/>
              <a:chOff x="5332418" y="2987456"/>
              <a:chExt cx="549196" cy="727296"/>
            </a:xfrm>
            <a:grpFill/>
          </p:grpSpPr>
          <p:sp>
            <p:nvSpPr>
              <p:cNvPr id="62" name="矩形 61"/>
              <p:cNvSpPr/>
              <p:nvPr/>
            </p:nvSpPr>
            <p:spPr>
              <a:xfrm>
                <a:off x="5332418" y="3429000"/>
                <a:ext cx="500066" cy="285752"/>
              </a:xfrm>
              <a:prstGeom prst="rect">
                <a:avLst/>
              </a:prstGeom>
              <a:grpFill/>
              <a:ln>
                <a:solidFill>
                  <a:srgbClr val="F19903"/>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endParaRPr lang="zh-CN" altLang="en-US" sz="1800">
                  <a:latin typeface="Consolas" panose="020B0609020204030204" pitchFamily="49" charset="0"/>
                  <a:cs typeface="Consolas" panose="020B0609020204030204" pitchFamily="49" charset="0"/>
                </a:endParaRPr>
              </a:p>
            </p:txBody>
          </p:sp>
          <p:cxnSp>
            <p:nvCxnSpPr>
              <p:cNvPr id="79" name="直接连接符 78"/>
              <p:cNvCxnSpPr>
                <a:stCxn id="25" idx="3"/>
                <a:endCxn id="62" idx="0"/>
              </p:cNvCxnSpPr>
              <p:nvPr/>
            </p:nvCxnSpPr>
            <p:spPr>
              <a:xfrm rot="5400000">
                <a:off x="5511261" y="3058647"/>
                <a:ext cx="441543" cy="299162"/>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37" name="组合 104"/>
            <p:cNvGrpSpPr/>
            <p:nvPr/>
          </p:nvGrpSpPr>
          <p:grpSpPr>
            <a:xfrm>
              <a:off x="4751390" y="5390948"/>
              <a:ext cx="526192" cy="727296"/>
              <a:chOff x="4751390" y="5390948"/>
              <a:chExt cx="526192" cy="727296"/>
            </a:xfrm>
            <a:grpFill/>
          </p:grpSpPr>
          <p:sp>
            <p:nvSpPr>
              <p:cNvPr id="80" name="矩形 79"/>
              <p:cNvSpPr/>
              <p:nvPr/>
            </p:nvSpPr>
            <p:spPr>
              <a:xfrm>
                <a:off x="4751390" y="5832492"/>
                <a:ext cx="500066" cy="285752"/>
              </a:xfrm>
              <a:prstGeom prst="rect">
                <a:avLst/>
              </a:prstGeom>
              <a:grpFill/>
              <a:ln>
                <a:solidFill>
                  <a:srgbClr val="F19903"/>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endParaRPr lang="zh-CN" altLang="en-US" sz="1800">
                  <a:latin typeface="Consolas" panose="020B0609020204030204" pitchFamily="49" charset="0"/>
                  <a:cs typeface="Consolas" panose="020B0609020204030204" pitchFamily="49" charset="0"/>
                </a:endParaRPr>
              </a:p>
            </p:txBody>
          </p:sp>
          <p:cxnSp>
            <p:nvCxnSpPr>
              <p:cNvPr id="82" name="直接连接符 81"/>
              <p:cNvCxnSpPr>
                <a:endCxn id="80" idx="0"/>
              </p:cNvCxnSpPr>
              <p:nvPr/>
            </p:nvCxnSpPr>
            <p:spPr>
              <a:xfrm rot="5400000">
                <a:off x="4918731" y="5473641"/>
                <a:ext cx="441543" cy="276158"/>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38" name="组合 103"/>
            <p:cNvGrpSpPr/>
            <p:nvPr/>
          </p:nvGrpSpPr>
          <p:grpSpPr>
            <a:xfrm>
              <a:off x="5689608" y="5344910"/>
              <a:ext cx="500066" cy="773334"/>
              <a:chOff x="5689608" y="5344910"/>
              <a:chExt cx="500066" cy="773334"/>
            </a:xfrm>
            <a:grpFill/>
          </p:grpSpPr>
          <p:sp>
            <p:nvSpPr>
              <p:cNvPr id="81" name="矩形 80"/>
              <p:cNvSpPr/>
              <p:nvPr/>
            </p:nvSpPr>
            <p:spPr>
              <a:xfrm>
                <a:off x="5689608" y="5832492"/>
                <a:ext cx="500066" cy="285752"/>
              </a:xfrm>
              <a:prstGeom prst="rect">
                <a:avLst/>
              </a:prstGeom>
              <a:grpFill/>
              <a:ln>
                <a:solidFill>
                  <a:srgbClr val="F19903"/>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endParaRPr lang="zh-CN" altLang="en-US" sz="1800">
                  <a:latin typeface="Consolas" panose="020B0609020204030204" pitchFamily="49" charset="0"/>
                  <a:cs typeface="Consolas" panose="020B0609020204030204" pitchFamily="49" charset="0"/>
                </a:endParaRPr>
              </a:p>
            </p:txBody>
          </p:sp>
          <p:cxnSp>
            <p:nvCxnSpPr>
              <p:cNvPr id="83" name="直接连接符 82"/>
              <p:cNvCxnSpPr>
                <a:stCxn id="28" idx="5"/>
                <a:endCxn id="81" idx="0"/>
              </p:cNvCxnSpPr>
              <p:nvPr/>
            </p:nvCxnSpPr>
            <p:spPr>
              <a:xfrm rot="16200000" flipH="1">
                <a:off x="5574051" y="5466901"/>
                <a:ext cx="487581" cy="243600"/>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40" name="组合 102"/>
            <p:cNvGrpSpPr/>
            <p:nvPr/>
          </p:nvGrpSpPr>
          <p:grpSpPr>
            <a:xfrm>
              <a:off x="6210312" y="4630530"/>
              <a:ext cx="500066" cy="727296"/>
              <a:chOff x="6210312" y="4630530"/>
              <a:chExt cx="500066" cy="727296"/>
            </a:xfrm>
            <a:grpFill/>
          </p:grpSpPr>
          <p:sp>
            <p:nvSpPr>
              <p:cNvPr id="84" name="矩形 83"/>
              <p:cNvSpPr/>
              <p:nvPr/>
            </p:nvSpPr>
            <p:spPr>
              <a:xfrm>
                <a:off x="6210312" y="5072074"/>
                <a:ext cx="500066" cy="285752"/>
              </a:xfrm>
              <a:prstGeom prst="rect">
                <a:avLst/>
              </a:prstGeom>
              <a:grpFill/>
              <a:ln>
                <a:solidFill>
                  <a:srgbClr val="F19903"/>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endParaRPr lang="zh-CN" altLang="en-US" sz="1800">
                  <a:latin typeface="Consolas" panose="020B0609020204030204" pitchFamily="49" charset="0"/>
                  <a:cs typeface="Consolas" panose="020B0609020204030204" pitchFamily="49" charset="0"/>
                </a:endParaRPr>
              </a:p>
            </p:txBody>
          </p:sp>
          <p:cxnSp>
            <p:nvCxnSpPr>
              <p:cNvPr id="85" name="直接连接符 84"/>
              <p:cNvCxnSpPr>
                <a:endCxn id="84" idx="0"/>
              </p:cNvCxnSpPr>
              <p:nvPr/>
            </p:nvCxnSpPr>
            <p:spPr>
              <a:xfrm rot="16200000" flipH="1">
                <a:off x="6124919" y="4736647"/>
                <a:ext cx="441543" cy="229310"/>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41" name="组合 101"/>
            <p:cNvGrpSpPr/>
            <p:nvPr/>
          </p:nvGrpSpPr>
          <p:grpSpPr>
            <a:xfrm>
              <a:off x="7000892" y="3706332"/>
              <a:ext cx="500066" cy="769054"/>
              <a:chOff x="7000892" y="3706332"/>
              <a:chExt cx="500066" cy="769054"/>
            </a:xfrm>
            <a:grpFill/>
          </p:grpSpPr>
          <p:sp>
            <p:nvSpPr>
              <p:cNvPr id="86" name="矩形 85"/>
              <p:cNvSpPr/>
              <p:nvPr/>
            </p:nvSpPr>
            <p:spPr>
              <a:xfrm>
                <a:off x="7000892" y="4189634"/>
                <a:ext cx="500066" cy="285752"/>
              </a:xfrm>
              <a:prstGeom prst="rect">
                <a:avLst/>
              </a:prstGeom>
              <a:grpFill/>
              <a:ln>
                <a:solidFill>
                  <a:srgbClr val="F19903"/>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endParaRPr lang="zh-CN" altLang="en-US" sz="1800">
                  <a:latin typeface="Consolas" panose="020B0609020204030204" pitchFamily="49" charset="0"/>
                  <a:cs typeface="Consolas" panose="020B0609020204030204" pitchFamily="49" charset="0"/>
                </a:endParaRPr>
              </a:p>
            </p:txBody>
          </p:sp>
          <p:cxnSp>
            <p:nvCxnSpPr>
              <p:cNvPr id="87" name="直接连接符 86"/>
              <p:cNvCxnSpPr>
                <a:stCxn id="27" idx="5"/>
                <a:endCxn id="86" idx="0"/>
              </p:cNvCxnSpPr>
              <p:nvPr/>
            </p:nvCxnSpPr>
            <p:spPr>
              <a:xfrm rot="16200000" flipH="1">
                <a:off x="6890246" y="3828954"/>
                <a:ext cx="483301" cy="238058"/>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42" name="组合 97"/>
            <p:cNvGrpSpPr/>
            <p:nvPr/>
          </p:nvGrpSpPr>
          <p:grpSpPr>
            <a:xfrm>
              <a:off x="3033702" y="3768728"/>
              <a:ext cx="526192" cy="727296"/>
              <a:chOff x="3033702" y="3768728"/>
              <a:chExt cx="526192" cy="727296"/>
            </a:xfrm>
            <a:grpFill/>
          </p:grpSpPr>
          <p:sp>
            <p:nvSpPr>
              <p:cNvPr id="88" name="矩形 87"/>
              <p:cNvSpPr/>
              <p:nvPr/>
            </p:nvSpPr>
            <p:spPr>
              <a:xfrm>
                <a:off x="3033702" y="4210272"/>
                <a:ext cx="500066" cy="285752"/>
              </a:xfrm>
              <a:prstGeom prst="rect">
                <a:avLst/>
              </a:prstGeom>
              <a:grpFill/>
              <a:ln>
                <a:solidFill>
                  <a:srgbClr val="F19903"/>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endParaRPr lang="zh-CN" altLang="en-US" sz="1800">
                  <a:latin typeface="Consolas" panose="020B0609020204030204" pitchFamily="49" charset="0"/>
                  <a:cs typeface="Consolas" panose="020B0609020204030204" pitchFamily="49" charset="0"/>
                </a:endParaRPr>
              </a:p>
            </p:txBody>
          </p:sp>
          <p:cxnSp>
            <p:nvCxnSpPr>
              <p:cNvPr id="90" name="直接连接符 89"/>
              <p:cNvCxnSpPr>
                <a:endCxn id="88" idx="0"/>
              </p:cNvCxnSpPr>
              <p:nvPr/>
            </p:nvCxnSpPr>
            <p:spPr>
              <a:xfrm rot="5400000">
                <a:off x="3201043" y="3851421"/>
                <a:ext cx="441543" cy="276158"/>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43" name="组合 98"/>
            <p:cNvGrpSpPr/>
            <p:nvPr/>
          </p:nvGrpSpPr>
          <p:grpSpPr>
            <a:xfrm>
              <a:off x="3956910" y="3706332"/>
              <a:ext cx="515076" cy="789692"/>
              <a:chOff x="3956910" y="3706332"/>
              <a:chExt cx="515076" cy="789692"/>
            </a:xfrm>
            <a:grpFill/>
          </p:grpSpPr>
          <p:sp>
            <p:nvSpPr>
              <p:cNvPr id="89" name="矩形 88"/>
              <p:cNvSpPr/>
              <p:nvPr/>
            </p:nvSpPr>
            <p:spPr>
              <a:xfrm>
                <a:off x="3971920" y="4210272"/>
                <a:ext cx="500066" cy="285752"/>
              </a:xfrm>
              <a:prstGeom prst="rect">
                <a:avLst/>
              </a:prstGeom>
              <a:grpFill/>
              <a:ln>
                <a:solidFill>
                  <a:srgbClr val="F19903"/>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endParaRPr lang="zh-CN" altLang="en-US" sz="1800">
                  <a:latin typeface="Consolas" panose="020B0609020204030204" pitchFamily="49" charset="0"/>
                  <a:cs typeface="Consolas" panose="020B0609020204030204" pitchFamily="49" charset="0"/>
                </a:endParaRPr>
              </a:p>
            </p:txBody>
          </p:sp>
          <p:cxnSp>
            <p:nvCxnSpPr>
              <p:cNvPr id="91" name="直接连接符 90"/>
              <p:cNvCxnSpPr>
                <a:stCxn id="26" idx="5"/>
                <a:endCxn id="89" idx="0"/>
              </p:cNvCxnSpPr>
              <p:nvPr/>
            </p:nvCxnSpPr>
            <p:spPr>
              <a:xfrm rot="16200000" flipH="1">
                <a:off x="3837462" y="3825780"/>
                <a:ext cx="503939" cy="265044"/>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grpSp>
        <p:nvGrpSpPr>
          <p:cNvPr id="44" name="组合 98"/>
          <p:cNvGrpSpPr/>
          <p:nvPr/>
        </p:nvGrpSpPr>
        <p:grpSpPr>
          <a:xfrm>
            <a:off x="2439975" y="5788939"/>
            <a:ext cx="6092849" cy="945594"/>
            <a:chOff x="915974" y="5742011"/>
            <a:chExt cx="6092849" cy="945594"/>
          </a:xfrm>
        </p:grpSpPr>
        <p:sp>
          <p:nvSpPr>
            <p:cNvPr id="93" name="Text Box 115"/>
            <p:cNvSpPr txBox="1">
              <a:spLocks noChangeArrowheads="1"/>
            </p:cNvSpPr>
            <p:nvPr/>
          </p:nvSpPr>
          <p:spPr bwMode="auto">
            <a:xfrm>
              <a:off x="915974" y="5957911"/>
              <a:ext cx="1655762" cy="429895"/>
            </a:xfrm>
            <a:prstGeom prst="rect">
              <a:avLst/>
            </a:prstGeom>
            <a:noFill/>
            <a:ln w="9525">
              <a:noFill/>
              <a:miter lim="800000"/>
            </a:ln>
          </p:spPr>
          <p:txBody>
            <a:bodyPr>
              <a:spAutoFit/>
            </a:bodyPr>
            <a:lstStyle/>
            <a:p>
              <a:pPr algn="l">
                <a:spcBef>
                  <a:spcPct val="50000"/>
                </a:spcBef>
              </a:pPr>
              <a:r>
                <a:rPr kumimoji="0" lang="en-US" altLang="zh-CN" sz="22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ASL</a:t>
              </a:r>
              <a:r>
                <a:rPr kumimoji="0" lang="zh-CN" altLang="en-US" sz="22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不成功</a:t>
              </a:r>
              <a:r>
                <a:rPr kumimoji="0" lang="en-US" altLang="zh-CN" sz="22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0" lang="en-US" altLang="zh-CN" sz="22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4" name="Text Box 116"/>
            <p:cNvSpPr txBox="1">
              <a:spLocks noChangeArrowheads="1"/>
            </p:cNvSpPr>
            <p:nvPr/>
          </p:nvSpPr>
          <p:spPr bwMode="auto">
            <a:xfrm>
              <a:off x="2285984" y="5742011"/>
              <a:ext cx="3617897" cy="368300"/>
            </a:xfrm>
            <a:prstGeom prst="rect">
              <a:avLst/>
            </a:prstGeom>
            <a:noFill/>
            <a:ln w="9525">
              <a:noFill/>
              <a:miter lim="800000"/>
            </a:ln>
          </p:spPr>
          <p:txBody>
            <a:bodyPr wrap="square">
              <a:spAutoFit/>
            </a:bodyPr>
            <a:lstStyle/>
            <a:p>
              <a:pPr algn="l">
                <a:spcBef>
                  <a:spcPct val="50000"/>
                </a:spcBef>
              </a:pPr>
              <a:r>
                <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kumimoji="0"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kumimoji="0"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3</a:t>
              </a: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r>
                <a:rPr kumimoji="0"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4</a:t>
              </a: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kumimoji="0"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5</a:t>
              </a: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kumimoji="0"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6</a:t>
              </a:r>
              <a:endParaRPr kumimoji="0"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5" name="Freeform 117"/>
            <p:cNvSpPr/>
            <p:nvPr/>
          </p:nvSpPr>
          <p:spPr bwMode="auto">
            <a:xfrm flipV="1">
              <a:off x="2371318" y="6190384"/>
              <a:ext cx="3617896" cy="45719"/>
            </a:xfrm>
            <a:custGeom>
              <a:avLst/>
              <a:gdLst>
                <a:gd name="T0" fmla="*/ 0 w 3171"/>
                <a:gd name="T1" fmla="*/ 11 h 11"/>
                <a:gd name="T2" fmla="*/ 3171 w 3171"/>
                <a:gd name="T3" fmla="*/ 0 h 11"/>
                <a:gd name="T4" fmla="*/ 0 60000 65536"/>
                <a:gd name="T5" fmla="*/ 0 60000 65536"/>
                <a:gd name="T6" fmla="*/ 0 w 3171"/>
                <a:gd name="T7" fmla="*/ 0 h 11"/>
                <a:gd name="T8" fmla="*/ 3171 w 3171"/>
                <a:gd name="T9" fmla="*/ 11 h 11"/>
              </a:gdLst>
              <a:ahLst/>
              <a:cxnLst>
                <a:cxn ang="T4">
                  <a:pos x="T0" y="T1"/>
                </a:cxn>
                <a:cxn ang="T5">
                  <a:pos x="T2" y="T3"/>
                </a:cxn>
              </a:cxnLst>
              <a:rect l="T6" t="T7" r="T8" b="T9"/>
              <a:pathLst>
                <a:path w="3171" h="11">
                  <a:moveTo>
                    <a:pt x="0" y="11"/>
                  </a:moveTo>
                  <a:lnTo>
                    <a:pt x="3171" y="0"/>
                  </a:lnTo>
                </a:path>
              </a:pathLst>
            </a:custGeom>
            <a:noFill/>
            <a:ln w="38100">
              <a:solidFill>
                <a:schemeClr val="tx1"/>
              </a:solidFill>
              <a:round/>
            </a:ln>
          </p:spPr>
          <p:txBody>
            <a:bodyPr wrap="square" anchor="ctr">
              <a:spAutoFit/>
            </a:bodyPr>
            <a:lstStyle/>
            <a:p>
              <a:endParaRPr lang="zh-CN" altLang="en-US"/>
            </a:p>
          </p:txBody>
        </p:sp>
        <p:sp>
          <p:nvSpPr>
            <p:cNvPr id="96" name="Text Box 118"/>
            <p:cNvSpPr txBox="1">
              <a:spLocks noChangeArrowheads="1"/>
            </p:cNvSpPr>
            <p:nvPr/>
          </p:nvSpPr>
          <p:spPr bwMode="auto">
            <a:xfrm>
              <a:off x="4013184" y="6318273"/>
              <a:ext cx="647700" cy="369332"/>
            </a:xfrm>
            <a:prstGeom prst="rect">
              <a:avLst/>
            </a:prstGeom>
            <a:noFill/>
            <a:ln w="9525">
              <a:noFill/>
              <a:miter lim="800000"/>
            </a:ln>
          </p:spPr>
          <p:txBody>
            <a:bodyPr>
              <a:spAutoFit/>
            </a:bodyPr>
            <a:lstStyle/>
            <a:p>
              <a:pPr algn="l">
                <a:spcBef>
                  <a:spcPct val="50000"/>
                </a:spcBef>
              </a:pPr>
              <a:r>
                <a:rPr kumimoji="0" lang="en-US" altLang="zh-CN" sz="1800" b="1" dirty="0">
                  <a:solidFill>
                    <a:schemeClr val="tx1"/>
                  </a:solidFill>
                  <a:latin typeface="Consolas" panose="020B0609020204030204" pitchFamily="49" charset="0"/>
                  <a:ea typeface="楷体_GB2312" pitchFamily="49" charset="-122"/>
                  <a:cs typeface="Consolas" panose="020B0609020204030204" pitchFamily="49" charset="0"/>
                </a:rPr>
                <a:t>13</a:t>
              </a:r>
              <a:endParaRPr kumimoji="0" lang="en-US" altLang="zh-CN" sz="1800" b="1" dirty="0">
                <a:solidFill>
                  <a:schemeClr val="tx1"/>
                </a:solidFill>
                <a:latin typeface="Consolas" panose="020B0609020204030204" pitchFamily="49" charset="0"/>
                <a:ea typeface="楷体_GB2312" pitchFamily="49" charset="-122"/>
                <a:cs typeface="Consolas" panose="020B0609020204030204" pitchFamily="49" charset="0"/>
              </a:endParaRPr>
            </a:p>
          </p:txBody>
        </p:sp>
        <p:sp>
          <p:nvSpPr>
            <p:cNvPr id="97" name="Text Box 119"/>
            <p:cNvSpPr txBox="1">
              <a:spLocks noChangeArrowheads="1"/>
            </p:cNvSpPr>
            <p:nvPr/>
          </p:nvSpPr>
          <p:spPr bwMode="auto">
            <a:xfrm>
              <a:off x="6072198" y="6000768"/>
              <a:ext cx="936625" cy="368300"/>
            </a:xfrm>
            <a:prstGeom prst="rect">
              <a:avLst/>
            </a:prstGeom>
            <a:noFill/>
            <a:ln w="9525">
              <a:noFill/>
              <a:miter lim="800000"/>
            </a:ln>
          </p:spPr>
          <p:txBody>
            <a:bodyPr>
              <a:spAutoFit/>
            </a:bodyPr>
            <a:lstStyle/>
            <a:p>
              <a:pPr algn="l">
                <a:spcBef>
                  <a:spcPct val="50000"/>
                </a:spcBef>
              </a:pP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4.15</a:t>
              </a:r>
              <a:endPar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113" name="TextBox 112"/>
          <p:cNvSpPr txBox="1"/>
          <p:nvPr/>
        </p:nvSpPr>
        <p:spPr>
          <a:xfrm>
            <a:off x="9382148" y="2618672"/>
            <a:ext cx="1143008" cy="1758315"/>
          </a:xfrm>
          <a:prstGeom prst="rect">
            <a:avLst/>
          </a:prstGeom>
          <a:noFill/>
        </p:spPr>
        <p:txBody>
          <a:bodyPr wrap="square" rtlCol="0">
            <a:spAutoFit/>
          </a:bodyPr>
          <a:lstStyle/>
          <a:p>
            <a:pPr algn="l">
              <a:lnSpc>
                <a:spcPts val="2600"/>
              </a:lnSpc>
              <a:spcBef>
                <a:spcPts val="0"/>
              </a:spcBef>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落在第</a:t>
            </a:r>
            <a:r>
              <a:rPr lang="en-US" altLang="zh-CN" sz="2000" b="1"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层的外部结点，需要</a:t>
            </a: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次比较</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551384" y="1142984"/>
            <a:ext cx="2808287" cy="583565"/>
          </a:xfrm>
          <a:prstGeom prst="rect">
            <a:avLst/>
          </a:prstGeom>
          <a:noFill/>
          <a:ln w="9525">
            <a:noFill/>
            <a:miter lim="800000"/>
          </a:ln>
        </p:spPr>
        <p:txBody>
          <a:bodyPr>
            <a:spAutoFit/>
          </a:bodyPr>
          <a:lstStyle/>
          <a:p>
            <a:pPr algn="l">
              <a:spcBef>
                <a:spcPct val="50000"/>
              </a:spcBef>
            </a:pPr>
            <a:r>
              <a:rPr kumimoji="0" lang="zh-CN" altLang="en-US" sz="32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常见的树表：</a:t>
            </a:r>
            <a:endParaRPr kumimoji="0" lang="zh-CN" altLang="en-US" sz="32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 Box 3"/>
          <p:cNvSpPr txBox="1">
            <a:spLocks noChangeArrowheads="1"/>
          </p:cNvSpPr>
          <p:nvPr/>
        </p:nvSpPr>
        <p:spPr bwMode="auto">
          <a:xfrm>
            <a:off x="2385786" y="1916832"/>
            <a:ext cx="2936368" cy="3232150"/>
          </a:xfrm>
          <a:prstGeom prst="rect">
            <a:avLst/>
          </a:prstGeom>
          <a:solidFill>
            <a:schemeClr val="accent6">
              <a:lumMod val="20000"/>
              <a:lumOff val="8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a:spAutoFit/>
          </a:bodyPr>
          <a:lstStyle/>
          <a:p>
            <a:pPr algn="l">
              <a:spcBef>
                <a:spcPct val="50000"/>
              </a:spcBef>
              <a:buFontTx/>
              <a:buBlip>
                <a:blip r:embed="rId1"/>
              </a:buBlip>
            </a:pPr>
            <a:r>
              <a:rPr kumimoji="0" lang="en-US" altLang="zh-CN" sz="2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kumimoji="0" lang="zh-CN" altLang="en-US" sz="2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二叉排序树</a:t>
            </a:r>
            <a:endParaRPr kumimoji="0" lang="zh-CN" altLang="en-US" sz="2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ct val="50000"/>
              </a:spcBef>
              <a:buFontTx/>
              <a:buBlip>
                <a:blip r:embed="rId1"/>
              </a:buBlip>
            </a:pPr>
            <a:r>
              <a:rPr kumimoji="0" lang="zh-CN" altLang="en-US" sz="2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平衡二叉树</a:t>
            </a:r>
            <a:endParaRPr kumimoji="0" lang="en-US" altLang="zh-CN" sz="2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ct val="50000"/>
              </a:spcBef>
              <a:buFontTx/>
              <a:buBlip>
                <a:blip r:embed="rId1"/>
              </a:buBlip>
            </a:pPr>
            <a:r>
              <a:rPr kumimoji="0" lang="zh-CN" altLang="en-US" sz="2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红黑树</a:t>
            </a:r>
            <a:endParaRPr kumimoji="0" lang="en-US" altLang="zh-CN" sz="2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ct val="50000"/>
              </a:spcBef>
              <a:buFontTx/>
              <a:buBlip>
                <a:blip r:embed="rId1"/>
              </a:buBlip>
            </a:pPr>
            <a:r>
              <a:rPr kumimoji="0" lang="en-US" altLang="zh-CN" sz="2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B</a:t>
            </a:r>
            <a:r>
              <a:rPr kumimoji="0" lang="zh-CN" altLang="en-US" sz="2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树</a:t>
            </a:r>
            <a:endParaRPr kumimoji="0" lang="zh-CN" altLang="en-US" sz="2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ct val="50000"/>
              </a:spcBef>
              <a:buFontTx/>
              <a:buBlip>
                <a:blip r:embed="rId1"/>
              </a:buBlip>
            </a:pPr>
            <a:r>
              <a:rPr kumimoji="0" lang="zh-CN" altLang="en-US" sz="2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kumimoji="0" lang="en-US" altLang="zh-CN" sz="2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B+</a:t>
            </a:r>
            <a:r>
              <a:rPr kumimoji="0" lang="zh-CN" altLang="en-US" sz="2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树</a:t>
            </a:r>
            <a:endParaRPr kumimoji="0" lang="zh-CN" altLang="en-US" sz="2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8" name="组合 27"/>
          <p:cNvGrpSpPr/>
          <p:nvPr/>
        </p:nvGrpSpPr>
        <p:grpSpPr>
          <a:xfrm>
            <a:off x="5465028" y="1983025"/>
            <a:ext cx="2143140" cy="1141906"/>
            <a:chOff x="3929058" y="1928802"/>
            <a:chExt cx="2143140" cy="1141906"/>
          </a:xfrm>
        </p:grpSpPr>
        <p:sp>
          <p:nvSpPr>
            <p:cNvPr id="7" name="右大括号 6"/>
            <p:cNvSpPr/>
            <p:nvPr/>
          </p:nvSpPr>
          <p:spPr>
            <a:xfrm>
              <a:off x="3929058" y="1928802"/>
              <a:ext cx="142876" cy="1141906"/>
            </a:xfrm>
            <a:prstGeom prst="rightBrace">
              <a:avLst/>
            </a:prstGeom>
            <a:ln>
              <a:tailEnd type="none"/>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zh-CN" altLang="en-US" sz="2000"/>
            </a:p>
          </p:txBody>
        </p:sp>
        <p:sp>
          <p:nvSpPr>
            <p:cNvPr id="8" name="TextBox 7"/>
            <p:cNvSpPr txBox="1"/>
            <p:nvPr/>
          </p:nvSpPr>
          <p:spPr>
            <a:xfrm>
              <a:off x="4214810" y="2273850"/>
              <a:ext cx="1256294" cy="460375"/>
            </a:xfrm>
            <a:prstGeom prst="rect">
              <a:avLst/>
            </a:prstGeom>
            <a:noFill/>
          </p:spPr>
          <p:txBody>
            <a:bodyPr wrap="square" rtlCol="0">
              <a:spAutoFit/>
            </a:bodyPr>
            <a:lstStyle/>
            <a:p>
              <a:pPr algn="l"/>
              <a:r>
                <a:rPr kumimoji="0"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二叉树</a:t>
              </a:r>
              <a:endParaRPr kumimoji="0"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椭圆 8"/>
            <p:cNvSpPr/>
            <p:nvPr/>
          </p:nvSpPr>
          <p:spPr>
            <a:xfrm>
              <a:off x="5715008" y="2142014"/>
              <a:ext cx="142876" cy="18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2000"/>
            </a:p>
          </p:txBody>
        </p:sp>
        <p:sp>
          <p:nvSpPr>
            <p:cNvPr id="10" name="椭圆 9"/>
            <p:cNvSpPr/>
            <p:nvPr/>
          </p:nvSpPr>
          <p:spPr>
            <a:xfrm>
              <a:off x="5500694" y="2604956"/>
              <a:ext cx="142876" cy="18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2000"/>
            </a:p>
          </p:txBody>
        </p:sp>
        <p:sp>
          <p:nvSpPr>
            <p:cNvPr id="11" name="椭圆 10"/>
            <p:cNvSpPr/>
            <p:nvPr/>
          </p:nvSpPr>
          <p:spPr>
            <a:xfrm>
              <a:off x="5929322" y="2604956"/>
              <a:ext cx="142876" cy="18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2000"/>
            </a:p>
          </p:txBody>
        </p:sp>
        <p:cxnSp>
          <p:nvCxnSpPr>
            <p:cNvPr id="13" name="直接连接符 12"/>
            <p:cNvCxnSpPr>
              <a:stCxn id="9" idx="3"/>
              <a:endCxn id="10" idx="0"/>
            </p:cNvCxnSpPr>
            <p:nvPr/>
          </p:nvCxnSpPr>
          <p:spPr>
            <a:xfrm rot="5400000">
              <a:off x="5499381" y="2368405"/>
              <a:ext cx="309302" cy="163800"/>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15" name="直接连接符 14"/>
            <p:cNvCxnSpPr>
              <a:stCxn id="9" idx="5"/>
              <a:endCxn id="11" idx="0"/>
            </p:cNvCxnSpPr>
            <p:nvPr/>
          </p:nvCxnSpPr>
          <p:spPr>
            <a:xfrm rot="16200000" flipH="1">
              <a:off x="5764209" y="2368405"/>
              <a:ext cx="309302" cy="163800"/>
            </a:xfrm>
            <a:prstGeom prst="line">
              <a:avLst/>
            </a:prstGeom>
            <a:ln>
              <a:tailEnd type="none"/>
            </a:ln>
          </p:spPr>
          <p:style>
            <a:lnRef idx="2">
              <a:schemeClr val="accent5"/>
            </a:lnRef>
            <a:fillRef idx="0">
              <a:schemeClr val="accent5"/>
            </a:fillRef>
            <a:effectRef idx="1">
              <a:schemeClr val="accent5"/>
            </a:effectRef>
            <a:fontRef idx="minor">
              <a:schemeClr val="tx1"/>
            </a:fontRef>
          </p:style>
        </p:cxnSp>
      </p:grpSp>
      <p:grpSp>
        <p:nvGrpSpPr>
          <p:cNvPr id="29" name="组合 28"/>
          <p:cNvGrpSpPr/>
          <p:nvPr/>
        </p:nvGrpSpPr>
        <p:grpSpPr>
          <a:xfrm>
            <a:off x="5465028" y="3482121"/>
            <a:ext cx="2071702" cy="960679"/>
            <a:chOff x="3929058" y="2857496"/>
            <a:chExt cx="2071702" cy="960679"/>
          </a:xfrm>
        </p:grpSpPr>
        <p:sp>
          <p:nvSpPr>
            <p:cNvPr id="17" name="右大括号 16"/>
            <p:cNvSpPr/>
            <p:nvPr/>
          </p:nvSpPr>
          <p:spPr>
            <a:xfrm>
              <a:off x="3929058" y="2857496"/>
              <a:ext cx="142876" cy="642942"/>
            </a:xfrm>
            <a:prstGeom prst="rightBrace">
              <a:avLst/>
            </a:prstGeom>
            <a:ln>
              <a:tailEnd type="none"/>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zh-CN" altLang="en-US" sz="2000"/>
            </a:p>
          </p:txBody>
        </p:sp>
        <p:sp>
          <p:nvSpPr>
            <p:cNvPr id="18" name="TextBox 17"/>
            <p:cNvSpPr txBox="1"/>
            <p:nvPr/>
          </p:nvSpPr>
          <p:spPr>
            <a:xfrm>
              <a:off x="4143372" y="2988230"/>
              <a:ext cx="1071570" cy="829945"/>
            </a:xfrm>
            <a:prstGeom prst="rect">
              <a:avLst/>
            </a:prstGeom>
            <a:noFill/>
          </p:spPr>
          <p:txBody>
            <a:bodyPr wrap="square" rtlCol="0">
              <a:spAutoFit/>
            </a:bodyPr>
            <a:lstStyle/>
            <a:p>
              <a:pPr algn="l"/>
              <a:r>
                <a:rPr kumimoji="0"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a:t>
              </a:r>
              <a:r>
                <a:rPr kumimoji="0"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叉树</a:t>
              </a:r>
              <a:endParaRPr lang="zh-CN" altLang="en-US"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椭圆 18"/>
            <p:cNvSpPr/>
            <p:nvPr/>
          </p:nvSpPr>
          <p:spPr>
            <a:xfrm>
              <a:off x="5643570" y="2857496"/>
              <a:ext cx="142876" cy="18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2000"/>
            </a:p>
          </p:txBody>
        </p:sp>
        <p:sp>
          <p:nvSpPr>
            <p:cNvPr id="20" name="椭圆 19"/>
            <p:cNvSpPr/>
            <p:nvPr/>
          </p:nvSpPr>
          <p:spPr>
            <a:xfrm>
              <a:off x="5429256" y="3320438"/>
              <a:ext cx="142876" cy="18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2000"/>
            </a:p>
          </p:txBody>
        </p:sp>
        <p:sp>
          <p:nvSpPr>
            <p:cNvPr id="21" name="椭圆 20"/>
            <p:cNvSpPr/>
            <p:nvPr/>
          </p:nvSpPr>
          <p:spPr>
            <a:xfrm>
              <a:off x="5857884" y="3320438"/>
              <a:ext cx="142876" cy="18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2000"/>
            </a:p>
          </p:txBody>
        </p:sp>
        <p:cxnSp>
          <p:nvCxnSpPr>
            <p:cNvPr id="22" name="直接连接符 21"/>
            <p:cNvCxnSpPr>
              <a:stCxn id="19" idx="3"/>
              <a:endCxn id="20" idx="0"/>
            </p:cNvCxnSpPr>
            <p:nvPr/>
          </p:nvCxnSpPr>
          <p:spPr>
            <a:xfrm rot="5400000">
              <a:off x="5427943" y="3083887"/>
              <a:ext cx="309302" cy="163800"/>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23" name="直接连接符 22"/>
            <p:cNvCxnSpPr>
              <a:stCxn id="19" idx="5"/>
              <a:endCxn id="21" idx="0"/>
            </p:cNvCxnSpPr>
            <p:nvPr/>
          </p:nvCxnSpPr>
          <p:spPr>
            <a:xfrm rot="16200000" flipH="1">
              <a:off x="5692771" y="3083887"/>
              <a:ext cx="309302" cy="163800"/>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24" name="椭圆 23"/>
            <p:cNvSpPr/>
            <p:nvPr/>
          </p:nvSpPr>
          <p:spPr>
            <a:xfrm>
              <a:off x="5643570" y="3320438"/>
              <a:ext cx="142876" cy="18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2000"/>
            </a:p>
          </p:txBody>
        </p:sp>
        <p:cxnSp>
          <p:nvCxnSpPr>
            <p:cNvPr id="26" name="直接连接符 25"/>
            <p:cNvCxnSpPr>
              <a:stCxn id="19" idx="4"/>
              <a:endCxn id="24" idx="0"/>
            </p:cNvCxnSpPr>
            <p:nvPr/>
          </p:nvCxnSpPr>
          <p:spPr>
            <a:xfrm rot="5400000">
              <a:off x="5573537" y="3178967"/>
              <a:ext cx="282942" cy="0"/>
            </a:xfrm>
            <a:prstGeom prst="line">
              <a:avLst/>
            </a:prstGeom>
            <a:ln>
              <a:tailEnd type="none"/>
            </a:ln>
          </p:spPr>
          <p:style>
            <a:lnRef idx="2">
              <a:schemeClr val="accent5"/>
            </a:lnRef>
            <a:fillRef idx="0">
              <a:schemeClr val="accent5"/>
            </a:fillRef>
            <a:effectRef idx="1">
              <a:schemeClr val="accent5"/>
            </a:effectRef>
            <a:fontRef idx="minor">
              <a:schemeClr val="tx1"/>
            </a:fontRef>
          </p:style>
        </p:cxnSp>
      </p:gr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2702" y="2789737"/>
            <a:ext cx="4612119" cy="46121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1449588" y="1634024"/>
            <a:ext cx="9038900" cy="1938020"/>
          </a:xfrm>
          <a:prstGeom prst="rect">
            <a:avLst/>
          </a:prstGeom>
          <a:solidFill>
            <a:schemeClr val="bg1"/>
          </a:solidFill>
          <a:ln>
            <a:solidFill>
              <a:srgbClr val="F19903"/>
            </a:solidFill>
          </a:ln>
        </p:spPr>
        <p:style>
          <a:lnRef idx="2">
            <a:schemeClr val="accent6"/>
          </a:lnRef>
          <a:fillRef idx="1">
            <a:schemeClr val="lt1"/>
          </a:fillRef>
          <a:effectRef idx="0">
            <a:schemeClr val="accent6"/>
          </a:effectRef>
          <a:fontRef idx="minor">
            <a:schemeClr val="dk1"/>
          </a:fontRef>
        </p:style>
        <p:txBody>
          <a:bodyPr wrap="square">
            <a:spAutoFit/>
          </a:bodyPr>
          <a:lstStyle/>
          <a:p>
            <a:pPr algn="l">
              <a:lnSpc>
                <a:spcPct val="150000"/>
              </a:lnSpc>
            </a:pPr>
            <a:r>
              <a:rPr lang="zh-CN" altLang="en-US" sz="20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在含有</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27</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个结点的二叉排序树上，查找关键字为</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35</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的结点，以下（  ）是可能的关键字比较序列？</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A.28,36,18,46,35	</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B.18,36,28,46,35</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C.46,28,18,36,35	</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D.46,36,18,28,35</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3"/>
          <p:cNvSpPr txBox="1"/>
          <p:nvPr/>
        </p:nvSpPr>
        <p:spPr>
          <a:xfrm>
            <a:off x="837705" y="3970131"/>
            <a:ext cx="9250047" cy="860425"/>
          </a:xfrm>
          <a:prstGeom prst="rect">
            <a:avLst/>
          </a:prstGeom>
          <a:noFill/>
        </p:spPr>
        <p:txBody>
          <a:bodyPr wrap="square" rtlCol="0">
            <a:spAutoFit/>
          </a:bodyPr>
          <a:lstStyle/>
          <a:p>
            <a:pPr algn="l">
              <a:lnSpc>
                <a:spcPts val="3000"/>
              </a:lnSpc>
            </a:pPr>
            <a:r>
              <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判断标准：</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在二叉排序树中的查找路径是原来二叉排序树的一部分，也一定构成一棵二叉排序树。</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4"/>
          <p:cNvGrpSpPr/>
          <p:nvPr/>
        </p:nvGrpSpPr>
        <p:grpSpPr>
          <a:xfrm>
            <a:off x="623391" y="1052737"/>
            <a:ext cx="1166635" cy="785817"/>
            <a:chOff x="5703182" y="3835411"/>
            <a:chExt cx="1238250" cy="1236663"/>
          </a:xfrm>
        </p:grpSpPr>
        <p:grpSp>
          <p:nvGrpSpPr>
            <p:cNvPr id="5" name="Group 19"/>
            <p:cNvGrpSpPr/>
            <p:nvPr/>
          </p:nvGrpSpPr>
          <p:grpSpPr bwMode="auto">
            <a:xfrm>
              <a:off x="5703182" y="3835411"/>
              <a:ext cx="1238250" cy="1236663"/>
              <a:chOff x="810" y="845"/>
              <a:chExt cx="827" cy="826"/>
            </a:xfrm>
          </p:grpSpPr>
          <p:sp>
            <p:nvSpPr>
              <p:cNvPr id="8" name="Oval 20"/>
              <p:cNvSpPr>
                <a:spLocks noChangeArrowheads="1"/>
              </p:cNvSpPr>
              <p:nvPr/>
            </p:nvSpPr>
            <p:spPr bwMode="gray">
              <a:xfrm>
                <a:off x="810" y="845"/>
                <a:ext cx="827" cy="826"/>
              </a:xfrm>
              <a:prstGeom prst="ellipse">
                <a:avLst/>
              </a:prstGeom>
              <a:solidFill>
                <a:srgbClr val="F8F8F8"/>
              </a:solidFill>
              <a:ln w="38100">
                <a:solidFill>
                  <a:srgbClr val="F19903"/>
                </a:solidFill>
                <a:round/>
              </a:ln>
            </p:spPr>
            <p:txBody>
              <a:bodyPr wrap="none" anchor="ctr"/>
              <a:lstStyle/>
              <a:p>
                <a:endParaRPr lang="zh-CN" altLang="zh-CN">
                  <a:latin typeface="Calibri" panose="020F0502020204030204" charset="0"/>
                  <a:cs typeface="Arial" panose="020B0604020202020204" pitchFamily="34" charset="0"/>
                </a:endParaRPr>
              </a:p>
            </p:txBody>
          </p:sp>
          <p:sp>
            <p:nvSpPr>
              <p:cNvPr id="9" name="Oval 21"/>
              <p:cNvSpPr>
                <a:spLocks noChangeArrowheads="1"/>
              </p:cNvSpPr>
              <p:nvPr/>
            </p:nvSpPr>
            <p:spPr bwMode="gray">
              <a:xfrm>
                <a:off x="836" y="879"/>
                <a:ext cx="758" cy="758"/>
              </a:xfrm>
              <a:prstGeom prst="ellipse">
                <a:avLst/>
              </a:prstGeom>
              <a:noFill/>
              <a:ln w="38100">
                <a:solidFill>
                  <a:srgbClr val="F19903"/>
                </a:solidFill>
                <a:round/>
              </a:ln>
            </p:spPr>
            <p:txBody>
              <a:bodyPr wrap="none" anchor="ctr"/>
              <a:lstStyle/>
              <a:p>
                <a:endParaRPr lang="zh-CN" altLang="zh-CN">
                  <a:latin typeface="Calibri" panose="020F0502020204030204" charset="0"/>
                  <a:cs typeface="Arial" panose="020B0604020202020204" pitchFamily="34" charset="0"/>
                </a:endParaRPr>
              </a:p>
            </p:txBody>
          </p:sp>
          <p:sp>
            <p:nvSpPr>
              <p:cNvPr id="10" name="Oval 22"/>
              <p:cNvSpPr>
                <a:spLocks noChangeArrowheads="1"/>
              </p:cNvSpPr>
              <p:nvPr/>
            </p:nvSpPr>
            <p:spPr bwMode="gray">
              <a:xfrm>
                <a:off x="878" y="915"/>
                <a:ext cx="690" cy="690"/>
              </a:xfrm>
              <a:prstGeom prst="ellipse">
                <a:avLst/>
              </a:prstGeom>
              <a:noFill/>
              <a:ln w="38100">
                <a:solidFill>
                  <a:srgbClr val="F19903"/>
                </a:solidFill>
                <a:round/>
              </a:ln>
            </p:spPr>
            <p:txBody>
              <a:bodyPr wrap="none" anchor="ctr"/>
              <a:lstStyle/>
              <a:p>
                <a:endParaRPr lang="zh-CN" altLang="zh-CN">
                  <a:latin typeface="Calibri" panose="020F0502020204030204" charset="0"/>
                  <a:cs typeface="Arial" panose="020B0604020202020204" pitchFamily="34" charset="0"/>
                </a:endParaRPr>
              </a:p>
            </p:txBody>
          </p:sp>
        </p:grpSp>
        <p:sp>
          <p:nvSpPr>
            <p:cNvPr id="7" name="Text Box 23"/>
            <p:cNvSpPr txBox="1">
              <a:spLocks noChangeArrowheads="1"/>
            </p:cNvSpPr>
            <p:nvPr/>
          </p:nvSpPr>
          <p:spPr bwMode="gray">
            <a:xfrm>
              <a:off x="5767676" y="4154859"/>
              <a:ext cx="1082674" cy="627572"/>
            </a:xfrm>
            <a:prstGeom prst="rect">
              <a:avLst/>
            </a:prstGeom>
            <a:noFill/>
            <a:ln w="9525" algn="ctr">
              <a:noFill/>
              <a:miter lim="800000"/>
            </a:ln>
          </p:spPr>
          <p:txBody>
            <a:bodyPr>
              <a:spAutoFit/>
            </a:bodyPr>
            <a:lstStyle/>
            <a:p>
              <a:pPr algn="ctr">
                <a:spcBef>
                  <a:spcPct val="50000"/>
                </a:spcBef>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示例</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9076139" y="3186326"/>
            <a:ext cx="3483768" cy="400506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46377" y="762424"/>
            <a:ext cx="2571768" cy="1938020"/>
          </a:xfrm>
          <a:prstGeom prst="rect">
            <a:avLst/>
          </a:prstGeom>
          <a:noFill/>
        </p:spPr>
        <p:txBody>
          <a:bodyPr wrap="square" rtlCol="0">
            <a:spAutoFit/>
          </a:bodyPr>
          <a:lstStyle/>
          <a:p>
            <a:pPr algn="l">
              <a:lnSpc>
                <a:spcPct val="150000"/>
              </a:lnSpc>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A.28,36,18,46,35</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B.18,36,28,46,35</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C.46,28,18,36,35</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D.46,36,18,28,35</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nvGrpSpPr>
          <p:cNvPr id="2" name="组合 3"/>
          <p:cNvGrpSpPr/>
          <p:nvPr/>
        </p:nvGrpSpPr>
        <p:grpSpPr>
          <a:xfrm>
            <a:off x="5661087" y="690986"/>
            <a:ext cx="1143008" cy="1785950"/>
            <a:chOff x="4214810" y="500042"/>
            <a:chExt cx="1143008" cy="1785950"/>
          </a:xfr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grpSpPr>
        <p:sp>
          <p:nvSpPr>
            <p:cNvPr id="5" name="椭圆 4"/>
            <p:cNvSpPr/>
            <p:nvPr/>
          </p:nvSpPr>
          <p:spPr>
            <a:xfrm>
              <a:off x="4214810" y="500042"/>
              <a:ext cx="571504" cy="500066"/>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28</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椭圆 5"/>
            <p:cNvSpPr/>
            <p:nvPr/>
          </p:nvSpPr>
          <p:spPr>
            <a:xfrm>
              <a:off x="4786314" y="1071546"/>
              <a:ext cx="571504" cy="500066"/>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36</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椭圆 6"/>
            <p:cNvSpPr/>
            <p:nvPr/>
          </p:nvSpPr>
          <p:spPr>
            <a:xfrm>
              <a:off x="4214810" y="1785926"/>
              <a:ext cx="571504" cy="500066"/>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8" name="直接连接符 7"/>
            <p:cNvCxnSpPr>
              <a:stCxn id="5" idx="5"/>
              <a:endCxn id="6" idx="1"/>
            </p:cNvCxnSpPr>
            <p:nvPr/>
          </p:nvCxnSpPr>
          <p:spPr>
            <a:xfrm rot="16200000" flipH="1">
              <a:off x="4677362" y="952132"/>
              <a:ext cx="217904" cy="167390"/>
            </a:xfrm>
            <a:prstGeom prst="line">
              <a:avLst/>
            </a:prstGeom>
            <a:grpFill/>
            <a:ln>
              <a:solidFill>
                <a:srgbClr val="F19903"/>
              </a:solidFill>
              <a:tailEnd type="none"/>
            </a:ln>
          </p:spPr>
          <p:style>
            <a:lnRef idx="1">
              <a:schemeClr val="accent5"/>
            </a:lnRef>
            <a:fillRef idx="2">
              <a:schemeClr val="accent5"/>
            </a:fillRef>
            <a:effectRef idx="1">
              <a:schemeClr val="accent5"/>
            </a:effectRef>
            <a:fontRef idx="minor">
              <a:schemeClr val="dk1"/>
            </a:fontRef>
          </p:style>
        </p:cxnSp>
        <p:cxnSp>
          <p:nvCxnSpPr>
            <p:cNvPr id="9" name="直接连接符 8"/>
            <p:cNvCxnSpPr>
              <a:stCxn id="6" idx="3"/>
              <a:endCxn id="7" idx="7"/>
            </p:cNvCxnSpPr>
            <p:nvPr/>
          </p:nvCxnSpPr>
          <p:spPr>
            <a:xfrm rot="5400000">
              <a:off x="4605924" y="1595074"/>
              <a:ext cx="360780" cy="167390"/>
            </a:xfrm>
            <a:prstGeom prst="line">
              <a:avLst/>
            </a:prstGeom>
            <a:grpFill/>
            <a:ln>
              <a:solidFill>
                <a:srgbClr val="F19903"/>
              </a:solidFill>
              <a:tailEnd type="none"/>
            </a:ln>
          </p:spPr>
          <p:style>
            <a:lnRef idx="1">
              <a:schemeClr val="accent5"/>
            </a:lnRef>
            <a:fillRef idx="2">
              <a:schemeClr val="accent5"/>
            </a:fillRef>
            <a:effectRef idx="1">
              <a:schemeClr val="accent5"/>
            </a:effectRef>
            <a:fontRef idx="minor">
              <a:schemeClr val="dk1"/>
            </a:fontRef>
          </p:style>
        </p:cxnSp>
      </p:grpSp>
      <p:grpSp>
        <p:nvGrpSpPr>
          <p:cNvPr id="4" name="组合 9"/>
          <p:cNvGrpSpPr/>
          <p:nvPr/>
        </p:nvGrpSpPr>
        <p:grpSpPr>
          <a:xfrm>
            <a:off x="7732789" y="476673"/>
            <a:ext cx="1214446" cy="2435015"/>
            <a:chOff x="6572264" y="500042"/>
            <a:chExt cx="1214446" cy="2435015"/>
          </a:xfr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grpSpPr>
        <p:sp>
          <p:nvSpPr>
            <p:cNvPr id="11" name="椭圆 10"/>
            <p:cNvSpPr/>
            <p:nvPr/>
          </p:nvSpPr>
          <p:spPr>
            <a:xfrm>
              <a:off x="6572264" y="500042"/>
              <a:ext cx="571504" cy="500066"/>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 name="椭圆 11"/>
            <p:cNvSpPr/>
            <p:nvPr/>
          </p:nvSpPr>
          <p:spPr>
            <a:xfrm>
              <a:off x="7143768" y="1071546"/>
              <a:ext cx="571504" cy="500066"/>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36</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椭圆 12"/>
            <p:cNvSpPr/>
            <p:nvPr/>
          </p:nvSpPr>
          <p:spPr>
            <a:xfrm>
              <a:off x="6572264" y="1785926"/>
              <a:ext cx="571504" cy="500066"/>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28</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4" name="直接连接符 13"/>
            <p:cNvCxnSpPr>
              <a:stCxn id="11" idx="5"/>
              <a:endCxn id="12" idx="1"/>
            </p:cNvCxnSpPr>
            <p:nvPr/>
          </p:nvCxnSpPr>
          <p:spPr>
            <a:xfrm rot="16200000" flipH="1">
              <a:off x="7034816" y="952132"/>
              <a:ext cx="217904" cy="167390"/>
            </a:xfrm>
            <a:prstGeom prst="line">
              <a:avLst/>
            </a:prstGeom>
            <a:grpFill/>
            <a:ln>
              <a:solidFill>
                <a:srgbClr val="F19903"/>
              </a:solidFill>
              <a:tailEnd type="none"/>
            </a:ln>
          </p:spPr>
          <p:style>
            <a:lnRef idx="1">
              <a:schemeClr val="accent5"/>
            </a:lnRef>
            <a:fillRef idx="2">
              <a:schemeClr val="accent5"/>
            </a:fillRef>
            <a:effectRef idx="1">
              <a:schemeClr val="accent5"/>
            </a:effectRef>
            <a:fontRef idx="minor">
              <a:schemeClr val="dk1"/>
            </a:fontRef>
          </p:style>
        </p:cxnSp>
        <p:cxnSp>
          <p:nvCxnSpPr>
            <p:cNvPr id="15" name="直接连接符 14"/>
            <p:cNvCxnSpPr>
              <a:stCxn id="12" idx="3"/>
              <a:endCxn id="13" idx="7"/>
            </p:cNvCxnSpPr>
            <p:nvPr/>
          </p:nvCxnSpPr>
          <p:spPr>
            <a:xfrm rot="5400000">
              <a:off x="6963378" y="1595074"/>
              <a:ext cx="360780" cy="167390"/>
            </a:xfrm>
            <a:prstGeom prst="line">
              <a:avLst/>
            </a:prstGeom>
            <a:grpFill/>
            <a:ln>
              <a:solidFill>
                <a:srgbClr val="F19903"/>
              </a:solidFill>
              <a:tailEnd type="none"/>
            </a:ln>
          </p:spPr>
          <p:style>
            <a:lnRef idx="1">
              <a:schemeClr val="accent5"/>
            </a:lnRef>
            <a:fillRef idx="2">
              <a:schemeClr val="accent5"/>
            </a:fillRef>
            <a:effectRef idx="1">
              <a:schemeClr val="accent5"/>
            </a:effectRef>
            <a:fontRef idx="minor">
              <a:schemeClr val="dk1"/>
            </a:fontRef>
          </p:style>
        </p:cxnSp>
        <p:sp>
          <p:nvSpPr>
            <p:cNvPr id="16" name="椭圆 15"/>
            <p:cNvSpPr/>
            <p:nvPr/>
          </p:nvSpPr>
          <p:spPr>
            <a:xfrm>
              <a:off x="7215206" y="2434991"/>
              <a:ext cx="571504" cy="500066"/>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46</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7" name="直接连接符 16"/>
            <p:cNvCxnSpPr>
              <a:stCxn id="13" idx="5"/>
              <a:endCxn id="16" idx="1"/>
            </p:cNvCxnSpPr>
            <p:nvPr/>
          </p:nvCxnSpPr>
          <p:spPr>
            <a:xfrm rot="16200000" flipH="1">
              <a:off x="7031755" y="2241077"/>
              <a:ext cx="295465" cy="238828"/>
            </a:xfrm>
            <a:prstGeom prst="line">
              <a:avLst/>
            </a:prstGeom>
            <a:grpFill/>
            <a:ln>
              <a:solidFill>
                <a:srgbClr val="F19903"/>
              </a:solidFill>
              <a:tailEnd type="none"/>
            </a:ln>
          </p:spPr>
          <p:style>
            <a:lnRef idx="1">
              <a:schemeClr val="accent5"/>
            </a:lnRef>
            <a:fillRef idx="2">
              <a:schemeClr val="accent5"/>
            </a:fillRef>
            <a:effectRef idx="1">
              <a:schemeClr val="accent5"/>
            </a:effectRef>
            <a:fontRef idx="minor">
              <a:schemeClr val="dk1"/>
            </a:fontRef>
          </p:style>
        </p:cxnSp>
      </p:grpSp>
      <p:grpSp>
        <p:nvGrpSpPr>
          <p:cNvPr id="10" name="组合 17"/>
          <p:cNvGrpSpPr/>
          <p:nvPr/>
        </p:nvGrpSpPr>
        <p:grpSpPr>
          <a:xfrm>
            <a:off x="2732129" y="3691382"/>
            <a:ext cx="1714512" cy="2500330"/>
            <a:chOff x="1214414" y="3286124"/>
            <a:chExt cx="1714512" cy="2500330"/>
          </a:xfr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grpSpPr>
        <p:sp>
          <p:nvSpPr>
            <p:cNvPr id="19" name="椭圆 18"/>
            <p:cNvSpPr/>
            <p:nvPr/>
          </p:nvSpPr>
          <p:spPr>
            <a:xfrm>
              <a:off x="2357422" y="3286124"/>
              <a:ext cx="571504" cy="500066"/>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46</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0" name="椭圆 19"/>
            <p:cNvSpPr/>
            <p:nvPr/>
          </p:nvSpPr>
          <p:spPr>
            <a:xfrm>
              <a:off x="1785918" y="3922943"/>
              <a:ext cx="571504" cy="500066"/>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28</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1" name="椭圆 20"/>
            <p:cNvSpPr/>
            <p:nvPr/>
          </p:nvSpPr>
          <p:spPr>
            <a:xfrm>
              <a:off x="1214414" y="4637323"/>
              <a:ext cx="571504" cy="500066"/>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2" name="椭圆 21"/>
            <p:cNvSpPr/>
            <p:nvPr/>
          </p:nvSpPr>
          <p:spPr>
            <a:xfrm>
              <a:off x="1785918" y="5286388"/>
              <a:ext cx="571504" cy="500066"/>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36</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3" name="直接连接符 22"/>
            <p:cNvCxnSpPr>
              <a:stCxn id="19" idx="3"/>
              <a:endCxn id="20" idx="7"/>
            </p:cNvCxnSpPr>
            <p:nvPr/>
          </p:nvCxnSpPr>
          <p:spPr>
            <a:xfrm rot="5400000">
              <a:off x="2215813" y="3770871"/>
              <a:ext cx="283219" cy="167390"/>
            </a:xfrm>
            <a:prstGeom prst="line">
              <a:avLst/>
            </a:prstGeom>
            <a:grpFill/>
            <a:ln>
              <a:solidFill>
                <a:srgbClr val="F19903"/>
              </a:solidFill>
              <a:tailEnd type="none"/>
            </a:ln>
          </p:spPr>
          <p:style>
            <a:lnRef idx="1">
              <a:schemeClr val="accent5"/>
            </a:lnRef>
            <a:fillRef idx="2">
              <a:schemeClr val="accent5"/>
            </a:fillRef>
            <a:effectRef idx="1">
              <a:schemeClr val="accent5"/>
            </a:effectRef>
            <a:fontRef idx="minor">
              <a:schemeClr val="dk1"/>
            </a:fontRef>
          </p:style>
        </p:cxnSp>
        <p:cxnSp>
          <p:nvCxnSpPr>
            <p:cNvPr id="24" name="直接连接符 23"/>
            <p:cNvCxnSpPr>
              <a:stCxn id="20" idx="3"/>
            </p:cNvCxnSpPr>
            <p:nvPr/>
          </p:nvCxnSpPr>
          <p:spPr>
            <a:xfrm rot="5400000">
              <a:off x="1609493" y="4383326"/>
              <a:ext cx="293670" cy="226571"/>
            </a:xfrm>
            <a:prstGeom prst="line">
              <a:avLst/>
            </a:prstGeom>
            <a:grpFill/>
            <a:ln>
              <a:solidFill>
                <a:srgbClr val="F19903"/>
              </a:solidFill>
              <a:tailEnd type="none"/>
            </a:ln>
          </p:spPr>
          <p:style>
            <a:lnRef idx="1">
              <a:schemeClr val="accent5"/>
            </a:lnRef>
            <a:fillRef idx="2">
              <a:schemeClr val="accent5"/>
            </a:fillRef>
            <a:effectRef idx="1">
              <a:schemeClr val="accent5"/>
            </a:effectRef>
            <a:fontRef idx="minor">
              <a:schemeClr val="dk1"/>
            </a:fontRef>
          </p:style>
        </p:cxnSp>
        <p:cxnSp>
          <p:nvCxnSpPr>
            <p:cNvPr id="25" name="直接连接符 24"/>
            <p:cNvCxnSpPr>
              <a:stCxn id="21" idx="5"/>
              <a:endCxn id="22" idx="1"/>
            </p:cNvCxnSpPr>
            <p:nvPr/>
          </p:nvCxnSpPr>
          <p:spPr>
            <a:xfrm rot="16200000" flipH="1">
              <a:off x="1638186" y="5128193"/>
              <a:ext cx="295465" cy="167390"/>
            </a:xfrm>
            <a:prstGeom prst="line">
              <a:avLst/>
            </a:prstGeom>
            <a:grpFill/>
            <a:ln>
              <a:solidFill>
                <a:srgbClr val="F19903"/>
              </a:solidFill>
              <a:tailEnd type="none"/>
            </a:ln>
          </p:spPr>
          <p:style>
            <a:lnRef idx="1">
              <a:schemeClr val="accent5"/>
            </a:lnRef>
            <a:fillRef idx="2">
              <a:schemeClr val="accent5"/>
            </a:fillRef>
            <a:effectRef idx="1">
              <a:schemeClr val="accent5"/>
            </a:effectRef>
            <a:fontRef idx="minor">
              <a:schemeClr val="dk1"/>
            </a:fontRef>
          </p:style>
        </p:cxnSp>
      </p:grpSp>
      <p:grpSp>
        <p:nvGrpSpPr>
          <p:cNvPr id="18" name="组合 25"/>
          <p:cNvGrpSpPr/>
          <p:nvPr/>
        </p:nvGrpSpPr>
        <p:grpSpPr>
          <a:xfrm>
            <a:off x="5732525" y="3548506"/>
            <a:ext cx="1785950" cy="3143272"/>
            <a:chOff x="4572000" y="3357562"/>
            <a:chExt cx="1785950" cy="3143272"/>
          </a:xfr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grpSpPr>
        <p:sp>
          <p:nvSpPr>
            <p:cNvPr id="27" name="椭圆 26"/>
            <p:cNvSpPr/>
            <p:nvPr/>
          </p:nvSpPr>
          <p:spPr>
            <a:xfrm>
              <a:off x="5643570" y="3357562"/>
              <a:ext cx="571504" cy="500066"/>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46</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8" name="椭圆 27"/>
            <p:cNvSpPr/>
            <p:nvPr/>
          </p:nvSpPr>
          <p:spPr>
            <a:xfrm>
              <a:off x="5000628" y="4071942"/>
              <a:ext cx="571504" cy="500066"/>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36</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9" name="椭圆 28"/>
            <p:cNvSpPr/>
            <p:nvPr/>
          </p:nvSpPr>
          <p:spPr>
            <a:xfrm>
              <a:off x="4572000" y="4857760"/>
              <a:ext cx="571504" cy="500066"/>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0" name="椭圆 29"/>
            <p:cNvSpPr/>
            <p:nvPr/>
          </p:nvSpPr>
          <p:spPr>
            <a:xfrm>
              <a:off x="5143504" y="5429264"/>
              <a:ext cx="571504" cy="500066"/>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28</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1" name="椭圆 30"/>
            <p:cNvSpPr/>
            <p:nvPr/>
          </p:nvSpPr>
          <p:spPr>
            <a:xfrm>
              <a:off x="5786446" y="6000768"/>
              <a:ext cx="571504" cy="500066"/>
            </a:xfrm>
            <a:prstGeom prst="ellipse">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lIns="0" rIns="0" rtlCol="0" anchor="ctr"/>
            <a:lstStyle/>
            <a:p>
              <a:r>
                <a:rPr lang="en-US" altLang="zh-CN" sz="1800" dirty="0">
                  <a:solidFill>
                    <a:schemeClr val="tx1"/>
                  </a:solidFill>
                  <a:latin typeface="Consolas" panose="020B0609020204030204" pitchFamily="49" charset="0"/>
                  <a:cs typeface="Consolas" panose="020B0609020204030204" pitchFamily="49" charset="0"/>
                </a:rPr>
                <a:t>35</a:t>
              </a:r>
              <a:endParaRPr lang="zh-CN" altLang="en-US" sz="1800" dirty="0">
                <a:solidFill>
                  <a:schemeClr val="tx1"/>
                </a:solidFill>
                <a:latin typeface="Consolas" panose="020B0609020204030204" pitchFamily="49" charset="0"/>
                <a:cs typeface="Consolas" panose="020B0609020204030204" pitchFamily="49" charset="0"/>
              </a:endParaRPr>
            </a:p>
          </p:txBody>
        </p:sp>
        <p:cxnSp>
          <p:nvCxnSpPr>
            <p:cNvPr id="32" name="直接连接符 31"/>
            <p:cNvCxnSpPr>
              <a:stCxn id="27" idx="3"/>
              <a:endCxn id="28" idx="7"/>
            </p:cNvCxnSpPr>
            <p:nvPr/>
          </p:nvCxnSpPr>
          <p:spPr>
            <a:xfrm rot="5400000">
              <a:off x="5427461" y="3845371"/>
              <a:ext cx="360780" cy="238828"/>
            </a:xfrm>
            <a:prstGeom prst="line">
              <a:avLst/>
            </a:prstGeom>
            <a:grpFill/>
            <a:ln>
              <a:solidFill>
                <a:srgbClr val="F19903"/>
              </a:solidFill>
              <a:tailEnd type="none"/>
            </a:ln>
          </p:spPr>
          <p:style>
            <a:lnRef idx="1">
              <a:schemeClr val="accent5"/>
            </a:lnRef>
            <a:fillRef idx="2">
              <a:schemeClr val="accent5"/>
            </a:fillRef>
            <a:effectRef idx="1">
              <a:schemeClr val="accent5"/>
            </a:effectRef>
            <a:fontRef idx="minor">
              <a:schemeClr val="dk1"/>
            </a:fontRef>
          </p:style>
        </p:cxnSp>
        <p:cxnSp>
          <p:nvCxnSpPr>
            <p:cNvPr id="33" name="直接连接符 32"/>
            <p:cNvCxnSpPr>
              <a:stCxn id="28" idx="3"/>
              <a:endCxn id="29" idx="0"/>
            </p:cNvCxnSpPr>
            <p:nvPr/>
          </p:nvCxnSpPr>
          <p:spPr>
            <a:xfrm rot="5400000">
              <a:off x="4791546" y="4564982"/>
              <a:ext cx="358985" cy="226571"/>
            </a:xfrm>
            <a:prstGeom prst="line">
              <a:avLst/>
            </a:prstGeom>
            <a:grpFill/>
            <a:ln>
              <a:solidFill>
                <a:srgbClr val="F19903"/>
              </a:solidFill>
              <a:tailEnd type="none"/>
            </a:ln>
          </p:spPr>
          <p:style>
            <a:lnRef idx="1">
              <a:schemeClr val="accent5"/>
            </a:lnRef>
            <a:fillRef idx="2">
              <a:schemeClr val="accent5"/>
            </a:fillRef>
            <a:effectRef idx="1">
              <a:schemeClr val="accent5"/>
            </a:effectRef>
            <a:fontRef idx="minor">
              <a:schemeClr val="dk1"/>
            </a:fontRef>
          </p:style>
        </p:cxnSp>
        <p:cxnSp>
          <p:nvCxnSpPr>
            <p:cNvPr id="34" name="直接连接符 33"/>
            <p:cNvCxnSpPr>
              <a:stCxn id="29" idx="5"/>
              <a:endCxn id="30" idx="1"/>
            </p:cNvCxnSpPr>
            <p:nvPr/>
          </p:nvCxnSpPr>
          <p:spPr>
            <a:xfrm rot="16200000" flipH="1">
              <a:off x="5034552" y="5309850"/>
              <a:ext cx="217904" cy="167390"/>
            </a:xfrm>
            <a:prstGeom prst="line">
              <a:avLst/>
            </a:prstGeom>
            <a:grpFill/>
            <a:ln>
              <a:solidFill>
                <a:srgbClr val="F19903"/>
              </a:solidFill>
              <a:tailEnd type="none"/>
            </a:ln>
          </p:spPr>
          <p:style>
            <a:lnRef idx="1">
              <a:schemeClr val="accent5"/>
            </a:lnRef>
            <a:fillRef idx="2">
              <a:schemeClr val="accent5"/>
            </a:fillRef>
            <a:effectRef idx="1">
              <a:schemeClr val="accent5"/>
            </a:effectRef>
            <a:fontRef idx="minor">
              <a:schemeClr val="dk1"/>
            </a:fontRef>
          </p:style>
        </p:cxnSp>
        <p:cxnSp>
          <p:nvCxnSpPr>
            <p:cNvPr id="35" name="直接连接符 34"/>
            <p:cNvCxnSpPr>
              <a:stCxn id="30" idx="5"/>
              <a:endCxn id="31" idx="1"/>
            </p:cNvCxnSpPr>
            <p:nvPr/>
          </p:nvCxnSpPr>
          <p:spPr>
            <a:xfrm rot="16200000" flipH="1">
              <a:off x="5641775" y="5845635"/>
              <a:ext cx="217904" cy="238828"/>
            </a:xfrm>
            <a:prstGeom prst="line">
              <a:avLst/>
            </a:prstGeom>
            <a:grpFill/>
            <a:ln>
              <a:solidFill>
                <a:srgbClr val="F19903"/>
              </a:solidFill>
              <a:tailEnd type="none"/>
            </a:ln>
          </p:spPr>
          <p:style>
            <a:lnRef idx="1">
              <a:schemeClr val="accent5"/>
            </a:lnRef>
            <a:fillRef idx="2">
              <a:schemeClr val="accent5"/>
            </a:fillRef>
            <a:effectRef idx="1">
              <a:schemeClr val="accent5"/>
            </a:effectRef>
            <a:fontRef idx="minor">
              <a:schemeClr val="dk1"/>
            </a:fontRef>
          </p:style>
        </p:cxnSp>
      </p:grpSp>
      <p:sp>
        <p:nvSpPr>
          <p:cNvPr id="36" name="Text Box 6"/>
          <p:cNvSpPr txBox="1">
            <a:spLocks noChangeArrowheads="1"/>
          </p:cNvSpPr>
          <p:nvPr/>
        </p:nvSpPr>
        <p:spPr bwMode="auto">
          <a:xfrm>
            <a:off x="7304161" y="4977267"/>
            <a:ext cx="2571768" cy="398780"/>
          </a:xfrm>
          <a:prstGeom prst="rect">
            <a:avLst/>
          </a:prstGeom>
          <a:noFill/>
          <a:ln w="9525">
            <a:noFill/>
            <a:miter lim="800000"/>
          </a:ln>
        </p:spPr>
        <p:txBody>
          <a:bodyPr wrap="square">
            <a:spAutoFit/>
          </a:bodyPr>
          <a:lstStyle/>
          <a:p>
            <a:pPr algn="l">
              <a:spcBef>
                <a:spcPct val="50000"/>
              </a:spcBef>
            </a:pPr>
            <a:r>
              <a:rPr lang="zh-CN" altLang="en-US" sz="2000" b="1" dirty="0">
                <a:solidFill>
                  <a:schemeClr val="tx1"/>
                </a:solidFill>
                <a:latin typeface="微软雅黑" panose="020B0503020204020204" pitchFamily="34" charset="-122"/>
                <a:ea typeface="微软雅黑" panose="020B0503020204020204" pitchFamily="34" charset="-122"/>
              </a:rPr>
              <a:t>是一棵二叉排序</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 </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
        <p:nvSpPr>
          <p:cNvPr id="37" name="Text Box 6"/>
          <p:cNvSpPr txBox="1">
            <a:spLocks noChangeArrowheads="1"/>
          </p:cNvSpPr>
          <p:nvPr/>
        </p:nvSpPr>
        <p:spPr bwMode="auto">
          <a:xfrm>
            <a:off x="6518343" y="1976870"/>
            <a:ext cx="500066" cy="398780"/>
          </a:xfrm>
          <a:prstGeom prst="rect">
            <a:avLst/>
          </a:prstGeom>
          <a:noFill/>
          <a:ln w="9525">
            <a:noFill/>
            <a:miter lim="800000"/>
          </a:ln>
        </p:spPr>
        <p:txBody>
          <a:bodyPr wrap="square">
            <a:spAutoFit/>
          </a:bodyPr>
          <a:lstStyle/>
          <a:p>
            <a:pPr algn="l">
              <a:spcBef>
                <a:spcPct val="50000"/>
              </a:spcBef>
            </a:pPr>
            <a:r>
              <a:rPr lang="en-US" altLang="zh-CN" sz="2000" b="1">
                <a:latin typeface="微软雅黑" panose="020B0503020204020204" pitchFamily="34" charset="-122"/>
                <a:ea typeface="微软雅黑" panose="020B0503020204020204" pitchFamily="34" charset="-122"/>
                <a:cs typeface="Times New Roman" panose="02020603050405020304" pitchFamily="18" charset="0"/>
              </a:rPr>
              <a:t>Ⅹ</a:t>
            </a: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8" name="直接箭头连接符 37"/>
          <p:cNvCxnSpPr/>
          <p:nvPr/>
        </p:nvCxnSpPr>
        <p:spPr>
          <a:xfrm>
            <a:off x="4946707" y="1048176"/>
            <a:ext cx="71438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9" name="任意多边形 38"/>
          <p:cNvSpPr/>
          <p:nvPr/>
        </p:nvSpPr>
        <p:spPr>
          <a:xfrm>
            <a:off x="4792000" y="1510294"/>
            <a:ext cx="2847703" cy="1515291"/>
          </a:xfrm>
          <a:custGeom>
            <a:avLst/>
            <a:gdLst>
              <a:gd name="connsiteX0" fmla="*/ 0 w 2847703"/>
              <a:gd name="connsiteY0" fmla="*/ 0 h 1515291"/>
              <a:gd name="connsiteX1" fmla="*/ 457200 w 2847703"/>
              <a:gd name="connsiteY1" fmla="*/ 391885 h 1515291"/>
              <a:gd name="connsiteX2" fmla="*/ 992777 w 2847703"/>
              <a:gd name="connsiteY2" fmla="*/ 1358537 h 1515291"/>
              <a:gd name="connsiteX3" fmla="*/ 2286000 w 2847703"/>
              <a:gd name="connsiteY3" fmla="*/ 1332411 h 1515291"/>
              <a:gd name="connsiteX4" fmla="*/ 2847703 w 2847703"/>
              <a:gd name="connsiteY4" fmla="*/ 770708 h 151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703" h="1515291">
                <a:moveTo>
                  <a:pt x="0" y="0"/>
                </a:moveTo>
                <a:cubicBezTo>
                  <a:pt x="145868" y="82731"/>
                  <a:pt x="291737" y="165462"/>
                  <a:pt x="457200" y="391885"/>
                </a:cubicBezTo>
                <a:cubicBezTo>
                  <a:pt x="622663" y="618308"/>
                  <a:pt x="687977" y="1201783"/>
                  <a:pt x="992777" y="1358537"/>
                </a:cubicBezTo>
                <a:cubicBezTo>
                  <a:pt x="1297577" y="1515291"/>
                  <a:pt x="1976846" y="1430382"/>
                  <a:pt x="2286000" y="1332411"/>
                </a:cubicBezTo>
                <a:cubicBezTo>
                  <a:pt x="2595154" y="1234440"/>
                  <a:pt x="2721428" y="1002574"/>
                  <a:pt x="2847703" y="770708"/>
                </a:cubicBezTo>
              </a:path>
            </a:pathLst>
          </a:custGeom>
          <a:ln>
            <a:tailEnd type="arrow"/>
          </a:ln>
        </p:spPr>
        <p:style>
          <a:lnRef idx="2">
            <a:schemeClr val="dk1"/>
          </a:lnRef>
          <a:fillRef idx="0">
            <a:schemeClr val="dk1"/>
          </a:fillRef>
          <a:effectRef idx="1">
            <a:schemeClr val="dk1"/>
          </a:effectRef>
          <a:fontRef idx="minor">
            <a:schemeClr val="tx1"/>
          </a:fontRef>
        </p:style>
        <p:txBody>
          <a:bodyPr rtlCol="0" anchor="ctr"/>
          <a:lstStyle/>
          <a:p>
            <a:pPr algn="l"/>
            <a:endParaRPr lang="zh-CN" altLang="en-US" b="1"/>
          </a:p>
        </p:txBody>
      </p:sp>
      <p:sp>
        <p:nvSpPr>
          <p:cNvPr id="40" name="任意多边形 39"/>
          <p:cNvSpPr/>
          <p:nvPr/>
        </p:nvSpPr>
        <p:spPr>
          <a:xfrm>
            <a:off x="2279577" y="2006682"/>
            <a:ext cx="866503" cy="2364377"/>
          </a:xfrm>
          <a:custGeom>
            <a:avLst/>
            <a:gdLst>
              <a:gd name="connsiteX0" fmla="*/ 226423 w 866503"/>
              <a:gd name="connsiteY0" fmla="*/ 0 h 2364377"/>
              <a:gd name="connsiteX1" fmla="*/ 30480 w 866503"/>
              <a:gd name="connsiteY1" fmla="*/ 365760 h 2364377"/>
              <a:gd name="connsiteX2" fmla="*/ 409303 w 866503"/>
              <a:gd name="connsiteY2" fmla="*/ 1802674 h 2364377"/>
              <a:gd name="connsiteX3" fmla="*/ 866503 w 866503"/>
              <a:gd name="connsiteY3" fmla="*/ 2364377 h 2364377"/>
            </a:gdLst>
            <a:ahLst/>
            <a:cxnLst>
              <a:cxn ang="0">
                <a:pos x="connsiteX0" y="connsiteY0"/>
              </a:cxn>
              <a:cxn ang="0">
                <a:pos x="connsiteX1" y="connsiteY1"/>
              </a:cxn>
              <a:cxn ang="0">
                <a:pos x="connsiteX2" y="connsiteY2"/>
              </a:cxn>
              <a:cxn ang="0">
                <a:pos x="connsiteX3" y="connsiteY3"/>
              </a:cxn>
            </a:cxnLst>
            <a:rect l="l" t="t" r="r" b="b"/>
            <a:pathLst>
              <a:path w="866503" h="2364377">
                <a:moveTo>
                  <a:pt x="226423" y="0"/>
                </a:moveTo>
                <a:cubicBezTo>
                  <a:pt x="113211" y="32657"/>
                  <a:pt x="0" y="65314"/>
                  <a:pt x="30480" y="365760"/>
                </a:cubicBezTo>
                <a:cubicBezTo>
                  <a:pt x="60960" y="666206"/>
                  <a:pt x="269966" y="1469571"/>
                  <a:pt x="409303" y="1802674"/>
                </a:cubicBezTo>
                <a:cubicBezTo>
                  <a:pt x="548640" y="2135777"/>
                  <a:pt x="707571" y="2250077"/>
                  <a:pt x="866503" y="2364377"/>
                </a:cubicBezTo>
              </a:path>
            </a:pathLst>
          </a:custGeom>
          <a:ln>
            <a:tailEnd type="arrow"/>
          </a:ln>
        </p:spPr>
        <p:style>
          <a:lnRef idx="2">
            <a:schemeClr val="dk1"/>
          </a:lnRef>
          <a:fillRef idx="0">
            <a:schemeClr val="dk1"/>
          </a:fillRef>
          <a:effectRef idx="1">
            <a:schemeClr val="dk1"/>
          </a:effectRef>
          <a:fontRef idx="minor">
            <a:schemeClr val="tx1"/>
          </a:fontRef>
        </p:style>
        <p:txBody>
          <a:bodyPr rtlCol="0" anchor="ctr"/>
          <a:lstStyle/>
          <a:p>
            <a:pPr algn="l"/>
            <a:endParaRPr lang="zh-CN" altLang="en-US" b="1"/>
          </a:p>
        </p:txBody>
      </p:sp>
      <p:cxnSp>
        <p:nvCxnSpPr>
          <p:cNvPr id="41" name="直接箭头连接符 40"/>
          <p:cNvCxnSpPr/>
          <p:nvPr/>
        </p:nvCxnSpPr>
        <p:spPr>
          <a:xfrm>
            <a:off x="4089451" y="2619812"/>
            <a:ext cx="1928826" cy="18573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2" name="Text Box 6"/>
          <p:cNvSpPr txBox="1">
            <a:spLocks noChangeArrowheads="1"/>
          </p:cNvSpPr>
          <p:nvPr/>
        </p:nvSpPr>
        <p:spPr bwMode="auto">
          <a:xfrm>
            <a:off x="8947235" y="1976870"/>
            <a:ext cx="500066" cy="398780"/>
          </a:xfrm>
          <a:prstGeom prst="rect">
            <a:avLst/>
          </a:prstGeom>
          <a:noFill/>
          <a:ln w="9525">
            <a:noFill/>
            <a:miter lim="800000"/>
          </a:ln>
        </p:spPr>
        <p:txBody>
          <a:bodyPr wrap="square">
            <a:spAutoFit/>
          </a:bodyPr>
          <a:lstStyle/>
          <a:p>
            <a:pPr algn="l">
              <a:spcBef>
                <a:spcPct val="50000"/>
              </a:spcBef>
            </a:pPr>
            <a:r>
              <a:rPr lang="en-US" altLang="zh-CN" sz="2000" b="1">
                <a:latin typeface="微软雅黑" panose="020B0503020204020204" pitchFamily="34" charset="-122"/>
                <a:ea typeface="微软雅黑" panose="020B0503020204020204" pitchFamily="34" charset="-122"/>
                <a:cs typeface="Times New Roman" panose="02020603050405020304" pitchFamily="18" charset="0"/>
              </a:rPr>
              <a:t>Ⅹ</a:t>
            </a: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Text Box 6"/>
          <p:cNvSpPr txBox="1">
            <a:spLocks noChangeArrowheads="1"/>
          </p:cNvSpPr>
          <p:nvPr/>
        </p:nvSpPr>
        <p:spPr bwMode="auto">
          <a:xfrm>
            <a:off x="3946575" y="5005784"/>
            <a:ext cx="500066" cy="398780"/>
          </a:xfrm>
          <a:prstGeom prst="rect">
            <a:avLst/>
          </a:prstGeom>
          <a:noFill/>
          <a:ln w="9525">
            <a:noFill/>
            <a:miter lim="800000"/>
          </a:ln>
        </p:spPr>
        <p:txBody>
          <a:bodyPr wrap="square">
            <a:spAutoFit/>
          </a:bodyPr>
          <a:lstStyle/>
          <a:p>
            <a:pPr algn="l">
              <a:spcBef>
                <a:spcPct val="50000"/>
              </a:spcBef>
            </a:pPr>
            <a:r>
              <a:rPr lang="en-US" altLang="zh-CN" sz="2000" b="1">
                <a:latin typeface="微软雅黑" panose="020B0503020204020204" pitchFamily="34" charset="-122"/>
                <a:ea typeface="微软雅黑" panose="020B0503020204020204" pitchFamily="34" charset="-122"/>
                <a:cs typeface="Times New Roman" panose="02020603050405020304" pitchFamily="18" charset="0"/>
              </a:rPr>
              <a:t>Ⅹ</a:t>
            </a: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 name="TextBox 43"/>
          <p:cNvSpPr txBox="1"/>
          <p:nvPr/>
        </p:nvSpPr>
        <p:spPr>
          <a:xfrm>
            <a:off x="7518475" y="5620208"/>
            <a:ext cx="1428760" cy="398780"/>
          </a:xfrm>
          <a:prstGeom prst="rect">
            <a:avLst/>
          </a:prstGeom>
          <a:noFill/>
        </p:spPr>
        <p:txBody>
          <a:bodyPr wrap="square" rtlCol="0">
            <a:spAutoFit/>
          </a:bodyPr>
          <a:lstStyle/>
          <a:p>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答案为</a:t>
            </a:r>
            <a:r>
              <a:rPr lang="en-US" altLang="zh-CN"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D</a:t>
            </a:r>
            <a:endPar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9" grpId="0" animBg="1"/>
      <p:bldP spid="40" grpId="0" animBg="1"/>
      <p:bldP spid="42" grpId="0"/>
      <p:bldP spid="43" grpId="0"/>
      <p:bldP spid="4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Oval 3"/>
          <p:cNvSpPr>
            <a:spLocks noChangeArrowheads="1"/>
          </p:cNvSpPr>
          <p:nvPr/>
        </p:nvSpPr>
        <p:spPr bwMode="auto">
          <a:xfrm>
            <a:off x="4474250" y="2662450"/>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50</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5603" name="Oval 5"/>
          <p:cNvSpPr>
            <a:spLocks noChangeArrowheads="1"/>
          </p:cNvSpPr>
          <p:nvPr/>
        </p:nvSpPr>
        <p:spPr bwMode="auto">
          <a:xfrm>
            <a:off x="5922050" y="3195850"/>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80</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5604" name="Oval 6"/>
          <p:cNvSpPr>
            <a:spLocks noChangeArrowheads="1"/>
          </p:cNvSpPr>
          <p:nvPr/>
        </p:nvSpPr>
        <p:spPr bwMode="auto">
          <a:xfrm>
            <a:off x="1883450" y="3881650"/>
            <a:ext cx="685800" cy="533400"/>
          </a:xfrm>
          <a:prstGeom prst="ellips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r>
              <a:rPr lang="en-US" altLang="zh-CN" sz="2400" b="1">
                <a:solidFill>
                  <a:srgbClr val="3333FF"/>
                </a:solidFill>
                <a:latin typeface="微软雅黑" panose="020B0503020204020204" pitchFamily="34" charset="-122"/>
                <a:ea typeface="微软雅黑" panose="020B0503020204020204" pitchFamily="34" charset="-122"/>
                <a:cs typeface="Consolas" panose="020B0609020204030204" pitchFamily="49" charset="0"/>
              </a:rPr>
              <a:t>20</a:t>
            </a:r>
            <a:endParaRPr lang="en-US" altLang="zh-CN" sz="2400" b="1">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5605" name="Oval 7"/>
          <p:cNvSpPr>
            <a:spLocks noChangeArrowheads="1"/>
          </p:cNvSpPr>
          <p:nvPr/>
        </p:nvSpPr>
        <p:spPr bwMode="auto">
          <a:xfrm>
            <a:off x="7065050" y="3881650"/>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90</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5606" name="Oval 8"/>
          <p:cNvSpPr>
            <a:spLocks noChangeArrowheads="1"/>
          </p:cNvSpPr>
          <p:nvPr/>
        </p:nvSpPr>
        <p:spPr bwMode="auto">
          <a:xfrm>
            <a:off x="6226850" y="4719850"/>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85</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5607" name="Oval 9"/>
          <p:cNvSpPr>
            <a:spLocks noChangeArrowheads="1"/>
          </p:cNvSpPr>
          <p:nvPr/>
        </p:nvSpPr>
        <p:spPr bwMode="auto">
          <a:xfrm>
            <a:off x="4169450" y="3881650"/>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40</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5608" name="Oval 10"/>
          <p:cNvSpPr>
            <a:spLocks noChangeArrowheads="1"/>
          </p:cNvSpPr>
          <p:nvPr/>
        </p:nvSpPr>
        <p:spPr bwMode="auto">
          <a:xfrm>
            <a:off x="3255050" y="4719850"/>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35</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5609" name="Oval 11"/>
          <p:cNvSpPr>
            <a:spLocks noChangeArrowheads="1"/>
          </p:cNvSpPr>
          <p:nvPr/>
        </p:nvSpPr>
        <p:spPr bwMode="auto">
          <a:xfrm>
            <a:off x="7522250" y="5558050"/>
            <a:ext cx="685800" cy="533400"/>
          </a:xfrm>
          <a:prstGeom prst="ellips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r>
              <a:rPr lang="en-US" altLang="zh-CN" sz="24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88</a:t>
            </a:r>
            <a:endParaRPr lang="en-US" altLang="zh-CN" sz="24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5610" name="Freeform 12"/>
          <p:cNvSpPr/>
          <p:nvPr/>
        </p:nvSpPr>
        <p:spPr bwMode="auto">
          <a:xfrm>
            <a:off x="3686850" y="2967251"/>
            <a:ext cx="787400" cy="384175"/>
          </a:xfrm>
          <a:custGeom>
            <a:avLst/>
            <a:gdLst>
              <a:gd name="T0" fmla="*/ 496 w 496"/>
              <a:gd name="T1" fmla="*/ 0 h 242"/>
              <a:gd name="T2" fmla="*/ 0 w 496"/>
              <a:gd name="T3" fmla="*/ 242 h 242"/>
              <a:gd name="T4" fmla="*/ 0 60000 65536"/>
              <a:gd name="T5" fmla="*/ 0 60000 65536"/>
              <a:gd name="T6" fmla="*/ 0 w 496"/>
              <a:gd name="T7" fmla="*/ 0 h 242"/>
              <a:gd name="T8" fmla="*/ 496 w 496"/>
              <a:gd name="T9" fmla="*/ 242 h 242"/>
            </a:gdLst>
            <a:ahLst/>
            <a:cxnLst>
              <a:cxn ang="T4">
                <a:pos x="T0" y="T1"/>
              </a:cxn>
              <a:cxn ang="T5">
                <a:pos x="T2" y="T3"/>
              </a:cxn>
            </a:cxnLst>
            <a:rect l="T6" t="T7" r="T8" b="T9"/>
            <a:pathLst>
              <a:path w="496" h="242">
                <a:moveTo>
                  <a:pt x="496" y="0"/>
                </a:moveTo>
                <a:lnTo>
                  <a:pt x="0" y="242"/>
                </a:lnTo>
              </a:path>
            </a:pathLst>
          </a:custGeom>
          <a:noFill/>
          <a:ln w="38100">
            <a:solidFill>
              <a:srgbClr val="F19903"/>
            </a:solidFill>
            <a:roun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25611" name="Line 13"/>
          <p:cNvSpPr>
            <a:spLocks noChangeShapeType="1"/>
          </p:cNvSpPr>
          <p:nvPr/>
        </p:nvSpPr>
        <p:spPr bwMode="auto">
          <a:xfrm flipH="1">
            <a:off x="2493050" y="3653050"/>
            <a:ext cx="533400" cy="304800"/>
          </a:xfrm>
          <a:prstGeom prst="line">
            <a:avLst/>
          </a:prstGeom>
          <a:noFill/>
          <a:ln w="38100">
            <a:solidFill>
              <a:srgbClr val="3333FF"/>
            </a:solidFill>
            <a:roun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25612" name="Freeform 14"/>
          <p:cNvSpPr/>
          <p:nvPr/>
        </p:nvSpPr>
        <p:spPr bwMode="auto">
          <a:xfrm>
            <a:off x="5160050" y="2967251"/>
            <a:ext cx="787400" cy="371475"/>
          </a:xfrm>
          <a:custGeom>
            <a:avLst/>
            <a:gdLst>
              <a:gd name="T0" fmla="*/ 0 w 496"/>
              <a:gd name="T1" fmla="*/ 0 h 234"/>
              <a:gd name="T2" fmla="*/ 496 w 496"/>
              <a:gd name="T3" fmla="*/ 234 h 234"/>
              <a:gd name="T4" fmla="*/ 0 60000 65536"/>
              <a:gd name="T5" fmla="*/ 0 60000 65536"/>
              <a:gd name="T6" fmla="*/ 0 w 496"/>
              <a:gd name="T7" fmla="*/ 0 h 234"/>
              <a:gd name="T8" fmla="*/ 496 w 496"/>
              <a:gd name="T9" fmla="*/ 234 h 234"/>
            </a:gdLst>
            <a:ahLst/>
            <a:cxnLst>
              <a:cxn ang="T4">
                <a:pos x="T0" y="T1"/>
              </a:cxn>
              <a:cxn ang="T5">
                <a:pos x="T2" y="T3"/>
              </a:cxn>
            </a:cxnLst>
            <a:rect l="T6" t="T7" r="T8" b="T9"/>
            <a:pathLst>
              <a:path w="496" h="234">
                <a:moveTo>
                  <a:pt x="0" y="0"/>
                </a:moveTo>
                <a:lnTo>
                  <a:pt x="496" y="234"/>
                </a:lnTo>
              </a:path>
            </a:pathLst>
          </a:custGeom>
          <a:noFill/>
          <a:ln w="38100">
            <a:solidFill>
              <a:srgbClr val="F19903"/>
            </a:solidFill>
            <a:roun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25613" name="Freeform 15"/>
          <p:cNvSpPr/>
          <p:nvPr/>
        </p:nvSpPr>
        <p:spPr bwMode="auto">
          <a:xfrm>
            <a:off x="3674150" y="3554626"/>
            <a:ext cx="571500" cy="403225"/>
          </a:xfrm>
          <a:custGeom>
            <a:avLst/>
            <a:gdLst>
              <a:gd name="T0" fmla="*/ 0 w 360"/>
              <a:gd name="T1" fmla="*/ 0 h 254"/>
              <a:gd name="T2" fmla="*/ 360 w 360"/>
              <a:gd name="T3" fmla="*/ 254 h 254"/>
              <a:gd name="T4" fmla="*/ 0 60000 65536"/>
              <a:gd name="T5" fmla="*/ 0 60000 65536"/>
              <a:gd name="T6" fmla="*/ 0 w 360"/>
              <a:gd name="T7" fmla="*/ 0 h 254"/>
              <a:gd name="T8" fmla="*/ 360 w 360"/>
              <a:gd name="T9" fmla="*/ 254 h 254"/>
            </a:gdLst>
            <a:ahLst/>
            <a:cxnLst>
              <a:cxn ang="T4">
                <a:pos x="T0" y="T1"/>
              </a:cxn>
              <a:cxn ang="T5">
                <a:pos x="T2" y="T3"/>
              </a:cxn>
            </a:cxnLst>
            <a:rect l="T6" t="T7" r="T8" b="T9"/>
            <a:pathLst>
              <a:path w="360" h="254">
                <a:moveTo>
                  <a:pt x="0" y="0"/>
                </a:moveTo>
                <a:lnTo>
                  <a:pt x="360" y="254"/>
                </a:lnTo>
              </a:path>
            </a:pathLst>
          </a:custGeom>
          <a:noFill/>
          <a:ln w="38100">
            <a:solidFill>
              <a:srgbClr val="F19903"/>
            </a:solidFill>
            <a:roun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25614" name="Freeform 16"/>
          <p:cNvSpPr/>
          <p:nvPr/>
        </p:nvSpPr>
        <p:spPr bwMode="auto">
          <a:xfrm>
            <a:off x="3763050" y="4338851"/>
            <a:ext cx="482600" cy="409575"/>
          </a:xfrm>
          <a:custGeom>
            <a:avLst/>
            <a:gdLst>
              <a:gd name="T0" fmla="*/ 304 w 304"/>
              <a:gd name="T1" fmla="*/ 0 h 258"/>
              <a:gd name="T2" fmla="*/ 0 w 304"/>
              <a:gd name="T3" fmla="*/ 258 h 258"/>
              <a:gd name="T4" fmla="*/ 0 60000 65536"/>
              <a:gd name="T5" fmla="*/ 0 60000 65536"/>
              <a:gd name="T6" fmla="*/ 0 w 304"/>
              <a:gd name="T7" fmla="*/ 0 h 258"/>
              <a:gd name="T8" fmla="*/ 304 w 304"/>
              <a:gd name="T9" fmla="*/ 258 h 258"/>
            </a:gdLst>
            <a:ahLst/>
            <a:cxnLst>
              <a:cxn ang="T4">
                <a:pos x="T0" y="T1"/>
              </a:cxn>
              <a:cxn ang="T5">
                <a:pos x="T2" y="T3"/>
              </a:cxn>
            </a:cxnLst>
            <a:rect l="T6" t="T7" r="T8" b="T9"/>
            <a:pathLst>
              <a:path w="304" h="258">
                <a:moveTo>
                  <a:pt x="304" y="0"/>
                </a:moveTo>
                <a:lnTo>
                  <a:pt x="0" y="258"/>
                </a:lnTo>
              </a:path>
            </a:pathLst>
          </a:custGeom>
          <a:noFill/>
          <a:ln w="38100">
            <a:solidFill>
              <a:srgbClr val="F19903"/>
            </a:solidFill>
            <a:roun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25615" name="Freeform 17"/>
          <p:cNvSpPr/>
          <p:nvPr/>
        </p:nvSpPr>
        <p:spPr bwMode="auto">
          <a:xfrm>
            <a:off x="6584030" y="3618646"/>
            <a:ext cx="587364" cy="349253"/>
          </a:xfrm>
          <a:custGeom>
            <a:avLst/>
            <a:gdLst>
              <a:gd name="T0" fmla="*/ 0 w 376"/>
              <a:gd name="T1" fmla="*/ 0 h 230"/>
              <a:gd name="T2" fmla="*/ 376 w 376"/>
              <a:gd name="T3" fmla="*/ 230 h 230"/>
              <a:gd name="T4" fmla="*/ 0 60000 65536"/>
              <a:gd name="T5" fmla="*/ 0 60000 65536"/>
              <a:gd name="T6" fmla="*/ 0 w 376"/>
              <a:gd name="T7" fmla="*/ 0 h 230"/>
              <a:gd name="T8" fmla="*/ 376 w 376"/>
              <a:gd name="T9" fmla="*/ 230 h 230"/>
            </a:gdLst>
            <a:ahLst/>
            <a:cxnLst>
              <a:cxn ang="T4">
                <a:pos x="T0" y="T1"/>
              </a:cxn>
              <a:cxn ang="T5">
                <a:pos x="T2" y="T3"/>
              </a:cxn>
            </a:cxnLst>
            <a:rect l="T6" t="T7" r="T8" b="T9"/>
            <a:pathLst>
              <a:path w="376" h="230">
                <a:moveTo>
                  <a:pt x="0" y="0"/>
                </a:moveTo>
                <a:lnTo>
                  <a:pt x="376" y="230"/>
                </a:lnTo>
              </a:path>
            </a:pathLst>
          </a:custGeom>
          <a:noFill/>
          <a:ln w="38100">
            <a:solidFill>
              <a:srgbClr val="F19903"/>
            </a:solidFill>
            <a:roun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25616" name="Freeform 18"/>
          <p:cNvSpPr/>
          <p:nvPr/>
        </p:nvSpPr>
        <p:spPr bwMode="auto">
          <a:xfrm>
            <a:off x="6760250" y="4354725"/>
            <a:ext cx="419100" cy="431800"/>
          </a:xfrm>
          <a:custGeom>
            <a:avLst/>
            <a:gdLst>
              <a:gd name="T0" fmla="*/ 264 w 264"/>
              <a:gd name="T1" fmla="*/ 0 h 272"/>
              <a:gd name="T2" fmla="*/ 0 w 264"/>
              <a:gd name="T3" fmla="*/ 272 h 272"/>
              <a:gd name="T4" fmla="*/ 0 60000 65536"/>
              <a:gd name="T5" fmla="*/ 0 60000 65536"/>
              <a:gd name="T6" fmla="*/ 0 w 264"/>
              <a:gd name="T7" fmla="*/ 0 h 272"/>
              <a:gd name="T8" fmla="*/ 264 w 264"/>
              <a:gd name="T9" fmla="*/ 272 h 272"/>
            </a:gdLst>
            <a:ahLst/>
            <a:cxnLst>
              <a:cxn ang="T4">
                <a:pos x="T0" y="T1"/>
              </a:cxn>
              <a:cxn ang="T5">
                <a:pos x="T2" y="T3"/>
              </a:cxn>
            </a:cxnLst>
            <a:rect l="T6" t="T7" r="T8" b="T9"/>
            <a:pathLst>
              <a:path w="264" h="272">
                <a:moveTo>
                  <a:pt x="264" y="0"/>
                </a:moveTo>
                <a:lnTo>
                  <a:pt x="0" y="272"/>
                </a:lnTo>
              </a:path>
            </a:pathLst>
          </a:custGeom>
          <a:noFill/>
          <a:ln w="38100">
            <a:solidFill>
              <a:srgbClr val="F19903"/>
            </a:solidFill>
            <a:roun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25617" name="Line 19"/>
          <p:cNvSpPr>
            <a:spLocks noChangeShapeType="1"/>
          </p:cNvSpPr>
          <p:nvPr/>
        </p:nvSpPr>
        <p:spPr bwMode="auto">
          <a:xfrm>
            <a:off x="6836450" y="5177050"/>
            <a:ext cx="762000" cy="457200"/>
          </a:xfrm>
          <a:prstGeom prst="line">
            <a:avLst/>
          </a:prstGeom>
          <a:noFill/>
          <a:ln w="38100">
            <a:solidFill>
              <a:srgbClr val="3333FF"/>
            </a:solidFill>
            <a:roun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25618" name="Oval 20"/>
          <p:cNvSpPr>
            <a:spLocks noChangeArrowheads="1"/>
          </p:cNvSpPr>
          <p:nvPr/>
        </p:nvSpPr>
        <p:spPr bwMode="auto">
          <a:xfrm>
            <a:off x="2264450" y="5558050"/>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32</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5619" name="Freeform 21"/>
          <p:cNvSpPr/>
          <p:nvPr/>
        </p:nvSpPr>
        <p:spPr bwMode="auto">
          <a:xfrm>
            <a:off x="2721650" y="5116726"/>
            <a:ext cx="584200" cy="441325"/>
          </a:xfrm>
          <a:custGeom>
            <a:avLst/>
            <a:gdLst>
              <a:gd name="T0" fmla="*/ 368 w 368"/>
              <a:gd name="T1" fmla="*/ 0 h 278"/>
              <a:gd name="T2" fmla="*/ 0 w 368"/>
              <a:gd name="T3" fmla="*/ 278 h 278"/>
              <a:gd name="T4" fmla="*/ 0 60000 65536"/>
              <a:gd name="T5" fmla="*/ 0 60000 65536"/>
              <a:gd name="T6" fmla="*/ 0 w 368"/>
              <a:gd name="T7" fmla="*/ 0 h 278"/>
              <a:gd name="T8" fmla="*/ 368 w 368"/>
              <a:gd name="T9" fmla="*/ 278 h 278"/>
            </a:gdLst>
            <a:ahLst/>
            <a:cxnLst>
              <a:cxn ang="T4">
                <a:pos x="T0" y="T1"/>
              </a:cxn>
              <a:cxn ang="T5">
                <a:pos x="T2" y="T3"/>
              </a:cxn>
            </a:cxnLst>
            <a:rect l="T6" t="T7" r="T8" b="T9"/>
            <a:pathLst>
              <a:path w="368" h="278">
                <a:moveTo>
                  <a:pt x="368" y="0"/>
                </a:moveTo>
                <a:lnTo>
                  <a:pt x="0" y="278"/>
                </a:lnTo>
              </a:path>
            </a:pathLst>
          </a:custGeom>
          <a:noFill/>
          <a:ln w="38100">
            <a:solidFill>
              <a:srgbClr val="F19903"/>
            </a:solidFill>
            <a:roun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25620" name="Rectangle 22"/>
          <p:cNvSpPr>
            <a:spLocks noChangeArrowheads="1"/>
          </p:cNvSpPr>
          <p:nvPr/>
        </p:nvSpPr>
        <p:spPr bwMode="auto">
          <a:xfrm>
            <a:off x="767408" y="1618162"/>
            <a:ext cx="5929354" cy="398780"/>
          </a:xfrm>
          <a:prstGeom prst="rect">
            <a:avLst/>
          </a:prstGeom>
          <a:noFill/>
          <a:ln w="9525">
            <a:noFill/>
            <a:miter lim="800000"/>
          </a:ln>
        </p:spPr>
        <p:txBody>
          <a:bodyPr wrap="square">
            <a:spAutoFit/>
          </a:bodyPr>
          <a:lstStyle/>
          <a:p>
            <a:pPr algn="l"/>
            <a:r>
              <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）被删除的结点是叶子结点：直接删去该结点。</a:t>
            </a:r>
            <a:endPar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useBgFill="1">
        <p:nvSpPr>
          <p:cNvPr id="125975" name="Rectangle 23"/>
          <p:cNvSpPr>
            <a:spLocks noChangeArrowheads="1"/>
          </p:cNvSpPr>
          <p:nvPr/>
        </p:nvSpPr>
        <p:spPr bwMode="auto">
          <a:xfrm>
            <a:off x="1758024" y="3532400"/>
            <a:ext cx="1295400" cy="1219200"/>
          </a:xfrm>
          <a:prstGeom prst="rect">
            <a:avLst/>
          </a:prstGeom>
          <a:ln w="9525">
            <a:solidFill>
              <a:schemeClr val="bg1"/>
            </a:solidFill>
            <a:miter lim="800000"/>
          </a:ln>
        </p:spPr>
        <p:txBody>
          <a:bodyPr wrap="none" anchor="ctr"/>
          <a:lstStyle/>
          <a:p>
            <a:endParaRPr lang="zh-CN" altLang="en-US">
              <a:latin typeface="Consolas" panose="020B0609020204030204" pitchFamily="49" charset="0"/>
              <a:cs typeface="Consolas" panose="020B0609020204030204" pitchFamily="49" charset="0"/>
            </a:endParaRPr>
          </a:p>
        </p:txBody>
      </p:sp>
      <p:sp useBgFill="1">
        <p:nvSpPr>
          <p:cNvPr id="125976" name="Rectangle 24"/>
          <p:cNvSpPr>
            <a:spLocks noChangeArrowheads="1"/>
          </p:cNvSpPr>
          <p:nvPr/>
        </p:nvSpPr>
        <p:spPr bwMode="auto">
          <a:xfrm>
            <a:off x="6820598" y="5177050"/>
            <a:ext cx="1447800" cy="990600"/>
          </a:xfrm>
          <a:prstGeom prst="rect">
            <a:avLst/>
          </a:prstGeom>
          <a:ln w="9525">
            <a:solidFill>
              <a:schemeClr val="bg1"/>
            </a:solidFill>
            <a:miter lim="800000"/>
          </a:ln>
        </p:spPr>
        <p:txBody>
          <a:bodyPr wrap="none" anchor="ctr"/>
          <a:lstStyle/>
          <a:p>
            <a:endParaRPr kumimoji="0" lang="zh-CN" altLang="zh-CN" sz="1800">
              <a:latin typeface="Consolas" panose="020B0609020204030204" pitchFamily="49" charset="0"/>
              <a:cs typeface="Consolas" panose="020B0609020204030204" pitchFamily="49" charset="0"/>
            </a:endParaRPr>
          </a:p>
        </p:txBody>
      </p:sp>
      <p:sp>
        <p:nvSpPr>
          <p:cNvPr id="25623" name="Text Box 25"/>
          <p:cNvSpPr txBox="1">
            <a:spLocks noChangeArrowheads="1"/>
          </p:cNvSpPr>
          <p:nvPr/>
        </p:nvSpPr>
        <p:spPr bwMode="auto">
          <a:xfrm>
            <a:off x="1338913" y="2218238"/>
            <a:ext cx="763270" cy="398780"/>
          </a:xfrm>
          <a:prstGeom prst="rect">
            <a:avLst/>
          </a:prstGeom>
          <a:noFill/>
          <a:ln w="9525">
            <a:noFill/>
            <a:miter lim="800000"/>
          </a:ln>
        </p:spPr>
        <p:txBody>
          <a:bodyPr wrap="none">
            <a:spAutoFit/>
          </a:bodyPr>
          <a:lstStyle/>
          <a:p>
            <a:pPr algn="l"/>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例如</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5978" name="Text Box 26"/>
          <p:cNvSpPr txBox="1">
            <a:spLocks noChangeArrowheads="1"/>
          </p:cNvSpPr>
          <p:nvPr/>
        </p:nvSpPr>
        <p:spPr bwMode="auto">
          <a:xfrm>
            <a:off x="5910945" y="2403662"/>
            <a:ext cx="2110740" cy="398780"/>
          </a:xfrm>
          <a:prstGeom prst="rect">
            <a:avLst/>
          </a:prstGeom>
          <a:noFill/>
          <a:ln w="9525">
            <a:solidFill>
              <a:schemeClr val="bg1"/>
            </a:solidFill>
            <a:miter lim="800000"/>
          </a:ln>
        </p:spPr>
        <p:txBody>
          <a:bodyPr wrap="none">
            <a:spAutoFit/>
          </a:bodyPr>
          <a:lstStyle/>
          <a:p>
            <a:pPr algn="l"/>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被删关键字 </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20</a:t>
            </a:r>
            <a:endParaRPr lang="en-US" altLang="zh-CN" sz="20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sp useBgFill="1">
        <p:nvSpPr>
          <p:cNvPr id="125979" name="Text Box 27"/>
          <p:cNvSpPr txBox="1">
            <a:spLocks noChangeArrowheads="1"/>
          </p:cNvSpPr>
          <p:nvPr/>
        </p:nvSpPr>
        <p:spPr bwMode="auto">
          <a:xfrm>
            <a:off x="7683607" y="2394151"/>
            <a:ext cx="496570" cy="398780"/>
          </a:xfrm>
          <a:prstGeom prst="rect">
            <a:avLst/>
          </a:prstGeom>
          <a:ln w="9525">
            <a:solidFill>
              <a:schemeClr val="bg1"/>
            </a:solidFill>
            <a:miter lim="800000"/>
          </a:ln>
        </p:spPr>
        <p:txBody>
          <a:bodyPr wrap="none">
            <a:spAutoFit/>
          </a:bodyPr>
          <a:lstStyle/>
          <a:p>
            <a:pPr algn="l"/>
            <a:r>
              <a:rPr lang="en-US" altLang="zh-CN"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88</a:t>
            </a:r>
            <a:endParaRPr lang="en-US" altLang="zh-CN"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5980" name="Text Box 28"/>
          <p:cNvSpPr txBox="1">
            <a:spLocks noChangeArrowheads="1"/>
          </p:cNvSpPr>
          <p:nvPr/>
        </p:nvSpPr>
        <p:spPr bwMode="auto">
          <a:xfrm>
            <a:off x="2513688" y="6269250"/>
            <a:ext cx="4754880" cy="398780"/>
          </a:xfrm>
          <a:prstGeom prst="rect">
            <a:avLst/>
          </a:prstGeom>
          <a:noFill/>
          <a:ln w="9525">
            <a:solidFill>
              <a:schemeClr val="bg1"/>
            </a:solidFill>
            <a:miter lim="800000"/>
          </a:ln>
        </p:spPr>
        <p:txBody>
          <a:bodyPr wrap="none">
            <a:spAutoFit/>
          </a:bodyPr>
          <a:lstStyle/>
          <a:p>
            <a:pPr algn="l"/>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其双亲结点中相应指针域的值改为“空”</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5628" name="Rectangle 30"/>
          <p:cNvSpPr>
            <a:spLocks noChangeArrowheads="1"/>
          </p:cNvSpPr>
          <p:nvPr/>
        </p:nvSpPr>
        <p:spPr bwMode="auto">
          <a:xfrm>
            <a:off x="767408" y="965392"/>
            <a:ext cx="3857652" cy="429895"/>
          </a:xfrm>
          <a:prstGeom prst="rect">
            <a:avLst/>
          </a:prstGeom>
          <a:solidFill>
            <a:srgbClr val="F19903"/>
          </a:solidFill>
          <a:ln w="9525">
            <a:solidFill>
              <a:schemeClr val="tx2"/>
            </a:solidFill>
            <a:miter lim="800000"/>
          </a:ln>
        </p:spPr>
        <p:txBody>
          <a:bodyPr wrap="square">
            <a:spAutoFit/>
          </a:bodyPr>
          <a:lstStyle/>
          <a:p>
            <a:pPr marL="88900" fontAlgn="ctr"/>
            <a:r>
              <a:rPr lang="en-US" altLang="zh-CN" sz="22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2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、二叉排序树的结点删除</a:t>
            </a:r>
            <a:endParaRPr lang="zh-CN" altLang="en-US" sz="22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5629" name="Oval 4"/>
          <p:cNvSpPr>
            <a:spLocks noChangeArrowheads="1"/>
          </p:cNvSpPr>
          <p:nvPr/>
        </p:nvSpPr>
        <p:spPr bwMode="auto">
          <a:xfrm>
            <a:off x="3026450" y="3195850"/>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30</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001334" y="2009603"/>
            <a:ext cx="4639762" cy="463976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5978"/>
                                        </p:tgtEl>
                                        <p:attrNameLst>
                                          <p:attrName>style.visibility</p:attrName>
                                        </p:attrNameLst>
                                      </p:cBhvr>
                                      <p:to>
                                        <p:strVal val="visible"/>
                                      </p:to>
                                    </p:set>
                                    <p:animEffect transition="in" filter="wipe(left)">
                                      <p:cBhvr>
                                        <p:cTn id="7" dur="500"/>
                                        <p:tgtEl>
                                          <p:spTgt spid="1259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5975"/>
                                        </p:tgtEl>
                                        <p:attrNameLst>
                                          <p:attrName>style.visibility</p:attrName>
                                        </p:attrNameLst>
                                      </p:cBhvr>
                                      <p:to>
                                        <p:strVal val="visible"/>
                                      </p:to>
                                    </p:set>
                                    <p:animEffect transition="in" filter="wipe(up)">
                                      <p:cBhvr>
                                        <p:cTn id="12" dur="500"/>
                                        <p:tgtEl>
                                          <p:spTgt spid="1259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5979"/>
                                        </p:tgtEl>
                                        <p:attrNameLst>
                                          <p:attrName>style.visibility</p:attrName>
                                        </p:attrNameLst>
                                      </p:cBhvr>
                                      <p:to>
                                        <p:strVal val="visible"/>
                                      </p:to>
                                    </p:set>
                                    <p:animEffect transition="in" filter="wipe(left)">
                                      <p:cBhvr>
                                        <p:cTn id="17" dur="500"/>
                                        <p:tgtEl>
                                          <p:spTgt spid="12597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5976"/>
                                        </p:tgtEl>
                                        <p:attrNameLst>
                                          <p:attrName>style.visibility</p:attrName>
                                        </p:attrNameLst>
                                      </p:cBhvr>
                                      <p:to>
                                        <p:strVal val="visible"/>
                                      </p:to>
                                    </p:set>
                                    <p:animEffect transition="in" filter="wipe(up)">
                                      <p:cBhvr>
                                        <p:cTn id="22" dur="500"/>
                                        <p:tgtEl>
                                          <p:spTgt spid="12597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5980"/>
                                        </p:tgtEl>
                                        <p:attrNameLst>
                                          <p:attrName>style.visibility</p:attrName>
                                        </p:attrNameLst>
                                      </p:cBhvr>
                                      <p:to>
                                        <p:strVal val="visible"/>
                                      </p:to>
                                    </p:set>
                                    <p:animEffect transition="in" filter="wipe(left)">
                                      <p:cBhvr>
                                        <p:cTn id="27" dur="500"/>
                                        <p:tgtEl>
                                          <p:spTgt spid="125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75" grpId="0" animBg="1"/>
      <p:bldP spid="125976" grpId="0" animBg="1"/>
      <p:bldP spid="125978" grpId="0" bldLvl="0" animBg="1" autoUpdateAnimBg="0"/>
      <p:bldP spid="125979" grpId="0" bldLvl="0" animBg="1" autoUpdateAnimBg="0"/>
      <p:bldP spid="125980" grpId="0" bldLvl="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Oval 3"/>
          <p:cNvSpPr>
            <a:spLocks noChangeArrowheads="1"/>
          </p:cNvSpPr>
          <p:nvPr/>
        </p:nvSpPr>
        <p:spPr bwMode="auto">
          <a:xfrm>
            <a:off x="3902272" y="2022213"/>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50</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627" name="Oval 4"/>
          <p:cNvSpPr>
            <a:spLocks noChangeArrowheads="1"/>
          </p:cNvSpPr>
          <p:nvPr/>
        </p:nvSpPr>
        <p:spPr bwMode="auto">
          <a:xfrm>
            <a:off x="2454472" y="2555613"/>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30</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628" name="Oval 5"/>
          <p:cNvSpPr>
            <a:spLocks noChangeArrowheads="1"/>
          </p:cNvSpPr>
          <p:nvPr/>
        </p:nvSpPr>
        <p:spPr bwMode="auto">
          <a:xfrm>
            <a:off x="5350072" y="2555613"/>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80</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629" name="Oval 6"/>
          <p:cNvSpPr>
            <a:spLocks noChangeArrowheads="1"/>
          </p:cNvSpPr>
          <p:nvPr/>
        </p:nvSpPr>
        <p:spPr bwMode="auto">
          <a:xfrm>
            <a:off x="1311472" y="3241413"/>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20</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630" name="Oval 7"/>
          <p:cNvSpPr>
            <a:spLocks noChangeArrowheads="1"/>
          </p:cNvSpPr>
          <p:nvPr/>
        </p:nvSpPr>
        <p:spPr bwMode="auto">
          <a:xfrm>
            <a:off x="6493072" y="3241413"/>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90</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631" name="Oval 8"/>
          <p:cNvSpPr>
            <a:spLocks noChangeArrowheads="1"/>
          </p:cNvSpPr>
          <p:nvPr/>
        </p:nvSpPr>
        <p:spPr bwMode="auto">
          <a:xfrm>
            <a:off x="5654872" y="4079613"/>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85</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632" name="Oval 9"/>
          <p:cNvSpPr>
            <a:spLocks noChangeArrowheads="1"/>
          </p:cNvSpPr>
          <p:nvPr/>
        </p:nvSpPr>
        <p:spPr bwMode="auto">
          <a:xfrm>
            <a:off x="3597472" y="3241413"/>
            <a:ext cx="685800" cy="533400"/>
          </a:xfrm>
          <a:prstGeom prst="ellipse">
            <a:avLst/>
          </a:prstGeom>
          <a:ln>
            <a:headEnd type="none" w="sm" len="sm"/>
            <a:tailEnd type="none" w="sm" len="sm"/>
          </a:ln>
        </p:spPr>
        <p:style>
          <a:lnRef idx="1">
            <a:schemeClr val="accent6"/>
          </a:lnRef>
          <a:fillRef idx="2">
            <a:schemeClr val="accent6"/>
          </a:fillRef>
          <a:effectRef idx="1">
            <a:schemeClr val="accent6"/>
          </a:effectRef>
          <a:fontRef idx="minor">
            <a:schemeClr val="dk1"/>
          </a:fontRef>
        </p:style>
        <p:txBody>
          <a:bodyPr wrap="none" anchor="ctr"/>
          <a:lstStyle/>
          <a:p>
            <a:r>
              <a:rPr lang="en-US" altLang="zh-CN" sz="1800" b="1">
                <a:solidFill>
                  <a:srgbClr val="3333FF"/>
                </a:solidFill>
                <a:latin typeface="微软雅黑" panose="020B0503020204020204" pitchFamily="34" charset="-122"/>
                <a:ea typeface="微软雅黑" panose="020B0503020204020204" pitchFamily="34" charset="-122"/>
                <a:cs typeface="Consolas" panose="020B0609020204030204" pitchFamily="49" charset="0"/>
              </a:rPr>
              <a:t>40</a:t>
            </a:r>
            <a:endParaRPr lang="en-US" altLang="zh-CN" sz="1800" b="1">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633" name="Oval 10"/>
          <p:cNvSpPr>
            <a:spLocks noChangeArrowheads="1"/>
          </p:cNvSpPr>
          <p:nvPr/>
        </p:nvSpPr>
        <p:spPr bwMode="auto">
          <a:xfrm>
            <a:off x="2683072" y="4079613"/>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35</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634" name="Oval 11"/>
          <p:cNvSpPr>
            <a:spLocks noChangeArrowheads="1"/>
          </p:cNvSpPr>
          <p:nvPr/>
        </p:nvSpPr>
        <p:spPr bwMode="auto">
          <a:xfrm>
            <a:off x="6950272" y="4917813"/>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88</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635" name="Line 12"/>
          <p:cNvSpPr>
            <a:spLocks noChangeShapeType="1"/>
          </p:cNvSpPr>
          <p:nvPr/>
        </p:nvSpPr>
        <p:spPr bwMode="auto">
          <a:xfrm flipH="1">
            <a:off x="3125970" y="2327013"/>
            <a:ext cx="776302" cy="376230"/>
          </a:xfrm>
          <a:prstGeom prst="line">
            <a:avLst/>
          </a:prstGeom>
          <a:noFill/>
          <a:ln w="38100">
            <a:solidFill>
              <a:srgbClr val="F19903"/>
            </a:solidFill>
            <a:round/>
          </a:ln>
        </p:spPr>
        <p:txBody>
          <a:bodyPr wrap="none" anchor="ctr"/>
          <a:lstStyle/>
          <a:p>
            <a:endParaRPr lang="zh-CN" altLang="en-US" sz="1800">
              <a:latin typeface="Consolas" panose="020B0609020204030204" pitchFamily="49" charset="0"/>
              <a:cs typeface="Consolas" panose="020B0609020204030204" pitchFamily="49" charset="0"/>
            </a:endParaRPr>
          </a:p>
        </p:txBody>
      </p:sp>
      <p:sp>
        <p:nvSpPr>
          <p:cNvPr id="26636" name="Freeform 13"/>
          <p:cNvSpPr/>
          <p:nvPr/>
        </p:nvSpPr>
        <p:spPr bwMode="auto">
          <a:xfrm>
            <a:off x="1921072" y="2936613"/>
            <a:ext cx="558800" cy="381000"/>
          </a:xfrm>
          <a:custGeom>
            <a:avLst/>
            <a:gdLst>
              <a:gd name="T0" fmla="*/ 352 w 352"/>
              <a:gd name="T1" fmla="*/ 0 h 240"/>
              <a:gd name="T2" fmla="*/ 0 w 352"/>
              <a:gd name="T3" fmla="*/ 240 h 240"/>
              <a:gd name="T4" fmla="*/ 0 60000 65536"/>
              <a:gd name="T5" fmla="*/ 0 60000 65536"/>
              <a:gd name="T6" fmla="*/ 0 w 352"/>
              <a:gd name="T7" fmla="*/ 0 h 240"/>
              <a:gd name="T8" fmla="*/ 352 w 352"/>
              <a:gd name="T9" fmla="*/ 240 h 240"/>
            </a:gdLst>
            <a:ahLst/>
            <a:cxnLst>
              <a:cxn ang="T4">
                <a:pos x="T0" y="T1"/>
              </a:cxn>
              <a:cxn ang="T5">
                <a:pos x="T2" y="T3"/>
              </a:cxn>
            </a:cxnLst>
            <a:rect l="T6" t="T7" r="T8" b="T9"/>
            <a:pathLst>
              <a:path w="352" h="240">
                <a:moveTo>
                  <a:pt x="352" y="0"/>
                </a:moveTo>
                <a:lnTo>
                  <a:pt x="0" y="240"/>
                </a:lnTo>
              </a:path>
            </a:pathLst>
          </a:custGeom>
          <a:noFill/>
          <a:ln w="38100">
            <a:solidFill>
              <a:srgbClr val="F19903"/>
            </a:solidFill>
            <a:round/>
          </a:ln>
        </p:spPr>
        <p:txBody>
          <a:bodyPr wrap="none" anchor="ctr"/>
          <a:lstStyle/>
          <a:p>
            <a:endParaRPr lang="zh-CN" altLang="en-US" sz="1800">
              <a:latin typeface="Consolas" panose="020B0609020204030204" pitchFamily="49" charset="0"/>
              <a:cs typeface="Consolas" panose="020B0609020204030204" pitchFamily="49" charset="0"/>
            </a:endParaRPr>
          </a:p>
        </p:txBody>
      </p:sp>
      <p:sp>
        <p:nvSpPr>
          <p:cNvPr id="26637" name="Line 14"/>
          <p:cNvSpPr>
            <a:spLocks noChangeShapeType="1"/>
          </p:cNvSpPr>
          <p:nvPr/>
        </p:nvSpPr>
        <p:spPr bwMode="auto">
          <a:xfrm>
            <a:off x="4588072" y="2327013"/>
            <a:ext cx="762000" cy="381000"/>
          </a:xfrm>
          <a:prstGeom prst="line">
            <a:avLst/>
          </a:prstGeom>
          <a:noFill/>
          <a:ln w="38100">
            <a:solidFill>
              <a:srgbClr val="F19903"/>
            </a:solidFill>
            <a:round/>
          </a:ln>
        </p:spPr>
        <p:txBody>
          <a:bodyPr wrap="none" anchor="ctr"/>
          <a:lstStyle/>
          <a:p>
            <a:endParaRPr lang="zh-CN" altLang="en-US" sz="1800">
              <a:latin typeface="Consolas" panose="020B0609020204030204" pitchFamily="49" charset="0"/>
              <a:cs typeface="Consolas" panose="020B0609020204030204" pitchFamily="49" charset="0"/>
            </a:endParaRPr>
          </a:p>
        </p:txBody>
      </p:sp>
      <p:sp>
        <p:nvSpPr>
          <p:cNvPr id="26638" name="Line 15"/>
          <p:cNvSpPr>
            <a:spLocks noChangeShapeType="1"/>
          </p:cNvSpPr>
          <p:nvPr/>
        </p:nvSpPr>
        <p:spPr bwMode="auto">
          <a:xfrm>
            <a:off x="3125970" y="2988995"/>
            <a:ext cx="547702" cy="328618"/>
          </a:xfrm>
          <a:prstGeom prst="line">
            <a:avLst/>
          </a:prstGeom>
          <a:noFill/>
          <a:ln w="38100">
            <a:solidFill>
              <a:srgbClr val="3333FF"/>
            </a:solidFill>
            <a:round/>
          </a:ln>
        </p:spPr>
        <p:txBody>
          <a:bodyPr wrap="none" anchor="ctr"/>
          <a:lstStyle/>
          <a:p>
            <a:endParaRPr lang="zh-CN" altLang="en-US" sz="1800">
              <a:latin typeface="Consolas" panose="020B0609020204030204" pitchFamily="49" charset="0"/>
              <a:cs typeface="Consolas" panose="020B0609020204030204" pitchFamily="49" charset="0"/>
            </a:endParaRPr>
          </a:p>
        </p:txBody>
      </p:sp>
      <p:sp>
        <p:nvSpPr>
          <p:cNvPr id="26639" name="Line 16"/>
          <p:cNvSpPr>
            <a:spLocks noChangeShapeType="1"/>
          </p:cNvSpPr>
          <p:nvPr/>
        </p:nvSpPr>
        <p:spPr bwMode="auto">
          <a:xfrm flipH="1">
            <a:off x="3140272" y="3698613"/>
            <a:ext cx="533400" cy="381000"/>
          </a:xfrm>
          <a:prstGeom prst="line">
            <a:avLst/>
          </a:prstGeom>
          <a:noFill/>
          <a:ln w="38100">
            <a:solidFill>
              <a:srgbClr val="3333FF"/>
            </a:solidFill>
            <a:round/>
          </a:ln>
        </p:spPr>
        <p:txBody>
          <a:bodyPr wrap="none" anchor="ctr"/>
          <a:lstStyle/>
          <a:p>
            <a:endParaRPr lang="zh-CN" altLang="en-US" sz="1800">
              <a:latin typeface="Consolas" panose="020B0609020204030204" pitchFamily="49" charset="0"/>
              <a:cs typeface="Consolas" panose="020B0609020204030204" pitchFamily="49" charset="0"/>
            </a:endParaRPr>
          </a:p>
        </p:txBody>
      </p:sp>
      <p:sp>
        <p:nvSpPr>
          <p:cNvPr id="26640" name="Line 17"/>
          <p:cNvSpPr>
            <a:spLocks noChangeShapeType="1"/>
          </p:cNvSpPr>
          <p:nvPr/>
        </p:nvSpPr>
        <p:spPr bwMode="auto">
          <a:xfrm>
            <a:off x="5959672" y="3012813"/>
            <a:ext cx="609600" cy="304800"/>
          </a:xfrm>
          <a:prstGeom prst="line">
            <a:avLst/>
          </a:prstGeom>
          <a:noFill/>
          <a:ln w="38100">
            <a:solidFill>
              <a:srgbClr val="F19903"/>
            </a:solidFill>
            <a:round/>
          </a:ln>
        </p:spPr>
        <p:txBody>
          <a:bodyPr wrap="none" anchor="ctr"/>
          <a:lstStyle/>
          <a:p>
            <a:endParaRPr lang="zh-CN" altLang="en-US" sz="1800">
              <a:latin typeface="Consolas" panose="020B0609020204030204" pitchFamily="49" charset="0"/>
              <a:cs typeface="Consolas" panose="020B0609020204030204" pitchFamily="49" charset="0"/>
            </a:endParaRPr>
          </a:p>
        </p:txBody>
      </p:sp>
      <p:sp>
        <p:nvSpPr>
          <p:cNvPr id="26641" name="Freeform 18"/>
          <p:cNvSpPr/>
          <p:nvPr/>
        </p:nvSpPr>
        <p:spPr bwMode="auto">
          <a:xfrm>
            <a:off x="6200972" y="3647813"/>
            <a:ext cx="368300" cy="469900"/>
          </a:xfrm>
          <a:custGeom>
            <a:avLst/>
            <a:gdLst>
              <a:gd name="T0" fmla="*/ 232 w 232"/>
              <a:gd name="T1" fmla="*/ 0 h 296"/>
              <a:gd name="T2" fmla="*/ 0 w 232"/>
              <a:gd name="T3" fmla="*/ 296 h 296"/>
              <a:gd name="T4" fmla="*/ 0 60000 65536"/>
              <a:gd name="T5" fmla="*/ 0 60000 65536"/>
              <a:gd name="T6" fmla="*/ 0 w 232"/>
              <a:gd name="T7" fmla="*/ 0 h 296"/>
              <a:gd name="T8" fmla="*/ 232 w 232"/>
              <a:gd name="T9" fmla="*/ 296 h 296"/>
            </a:gdLst>
            <a:ahLst/>
            <a:cxnLst>
              <a:cxn ang="T4">
                <a:pos x="T0" y="T1"/>
              </a:cxn>
              <a:cxn ang="T5">
                <a:pos x="T2" y="T3"/>
              </a:cxn>
            </a:cxnLst>
            <a:rect l="T6" t="T7" r="T8" b="T9"/>
            <a:pathLst>
              <a:path w="232" h="296">
                <a:moveTo>
                  <a:pt x="232" y="0"/>
                </a:moveTo>
                <a:lnTo>
                  <a:pt x="0" y="296"/>
                </a:lnTo>
              </a:path>
            </a:pathLst>
          </a:custGeom>
          <a:noFill/>
          <a:ln w="38100">
            <a:solidFill>
              <a:srgbClr val="F19903"/>
            </a:solidFill>
            <a:round/>
          </a:ln>
        </p:spPr>
        <p:txBody>
          <a:bodyPr wrap="none" anchor="ctr"/>
          <a:lstStyle/>
          <a:p>
            <a:endParaRPr lang="zh-CN" altLang="en-US" sz="1800">
              <a:latin typeface="Consolas" panose="020B0609020204030204" pitchFamily="49" charset="0"/>
              <a:cs typeface="Consolas" panose="020B0609020204030204" pitchFamily="49" charset="0"/>
            </a:endParaRPr>
          </a:p>
        </p:txBody>
      </p:sp>
      <p:sp>
        <p:nvSpPr>
          <p:cNvPr id="26642" name="Freeform 19"/>
          <p:cNvSpPr/>
          <p:nvPr/>
        </p:nvSpPr>
        <p:spPr bwMode="auto">
          <a:xfrm>
            <a:off x="6315272" y="4460613"/>
            <a:ext cx="711200" cy="533400"/>
          </a:xfrm>
          <a:custGeom>
            <a:avLst/>
            <a:gdLst>
              <a:gd name="T0" fmla="*/ 0 w 448"/>
              <a:gd name="T1" fmla="*/ 0 h 336"/>
              <a:gd name="T2" fmla="*/ 448 w 448"/>
              <a:gd name="T3" fmla="*/ 336 h 336"/>
              <a:gd name="T4" fmla="*/ 0 60000 65536"/>
              <a:gd name="T5" fmla="*/ 0 60000 65536"/>
              <a:gd name="T6" fmla="*/ 0 w 448"/>
              <a:gd name="T7" fmla="*/ 0 h 336"/>
              <a:gd name="T8" fmla="*/ 448 w 448"/>
              <a:gd name="T9" fmla="*/ 336 h 336"/>
            </a:gdLst>
            <a:ahLst/>
            <a:cxnLst>
              <a:cxn ang="T4">
                <a:pos x="T0" y="T1"/>
              </a:cxn>
              <a:cxn ang="T5">
                <a:pos x="T2" y="T3"/>
              </a:cxn>
            </a:cxnLst>
            <a:rect l="T6" t="T7" r="T8" b="T9"/>
            <a:pathLst>
              <a:path w="448" h="336">
                <a:moveTo>
                  <a:pt x="0" y="0"/>
                </a:moveTo>
                <a:lnTo>
                  <a:pt x="448" y="336"/>
                </a:lnTo>
              </a:path>
            </a:pathLst>
          </a:custGeom>
          <a:noFill/>
          <a:ln w="38100">
            <a:solidFill>
              <a:srgbClr val="F19903"/>
            </a:solidFill>
            <a:round/>
          </a:ln>
        </p:spPr>
        <p:txBody>
          <a:bodyPr wrap="none" anchor="ctr"/>
          <a:lstStyle/>
          <a:p>
            <a:endParaRPr lang="zh-CN" altLang="en-US" sz="1800">
              <a:latin typeface="Consolas" panose="020B0609020204030204" pitchFamily="49" charset="0"/>
              <a:cs typeface="Consolas" panose="020B0609020204030204" pitchFamily="49" charset="0"/>
            </a:endParaRPr>
          </a:p>
        </p:txBody>
      </p:sp>
      <p:sp>
        <p:nvSpPr>
          <p:cNvPr id="26643" name="Oval 20"/>
          <p:cNvSpPr>
            <a:spLocks noChangeArrowheads="1"/>
          </p:cNvSpPr>
          <p:nvPr/>
        </p:nvSpPr>
        <p:spPr bwMode="auto">
          <a:xfrm>
            <a:off x="1692472" y="4917813"/>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32</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644" name="Freeform 21"/>
          <p:cNvSpPr/>
          <p:nvPr/>
        </p:nvSpPr>
        <p:spPr bwMode="auto">
          <a:xfrm>
            <a:off x="2200472" y="4435213"/>
            <a:ext cx="520700" cy="508000"/>
          </a:xfrm>
          <a:custGeom>
            <a:avLst/>
            <a:gdLst>
              <a:gd name="T0" fmla="*/ 328 w 328"/>
              <a:gd name="T1" fmla="*/ 0 h 320"/>
              <a:gd name="T2" fmla="*/ 0 w 328"/>
              <a:gd name="T3" fmla="*/ 320 h 320"/>
              <a:gd name="T4" fmla="*/ 0 60000 65536"/>
              <a:gd name="T5" fmla="*/ 0 60000 65536"/>
              <a:gd name="T6" fmla="*/ 0 w 328"/>
              <a:gd name="T7" fmla="*/ 0 h 320"/>
              <a:gd name="T8" fmla="*/ 328 w 328"/>
              <a:gd name="T9" fmla="*/ 320 h 320"/>
            </a:gdLst>
            <a:ahLst/>
            <a:cxnLst>
              <a:cxn ang="T4">
                <a:pos x="T0" y="T1"/>
              </a:cxn>
              <a:cxn ang="T5">
                <a:pos x="T2" y="T3"/>
              </a:cxn>
            </a:cxnLst>
            <a:rect l="T6" t="T7" r="T8" b="T9"/>
            <a:pathLst>
              <a:path w="328" h="320">
                <a:moveTo>
                  <a:pt x="328" y="0"/>
                </a:moveTo>
                <a:lnTo>
                  <a:pt x="0" y="320"/>
                </a:lnTo>
              </a:path>
            </a:pathLst>
          </a:custGeom>
          <a:noFill/>
          <a:ln w="38100">
            <a:solidFill>
              <a:srgbClr val="F19903"/>
            </a:solidFill>
            <a:round/>
          </a:ln>
        </p:spPr>
        <p:txBody>
          <a:bodyPr wrap="none" anchor="ctr"/>
          <a:lstStyle/>
          <a:p>
            <a:endParaRPr lang="zh-CN" altLang="en-US" sz="1800">
              <a:latin typeface="Consolas" panose="020B0609020204030204" pitchFamily="49" charset="0"/>
              <a:cs typeface="Consolas" panose="020B0609020204030204" pitchFamily="49" charset="0"/>
            </a:endParaRPr>
          </a:p>
        </p:txBody>
      </p:sp>
      <p:sp>
        <p:nvSpPr>
          <p:cNvPr id="128023" name="Rectangle 23"/>
          <p:cNvSpPr>
            <a:spLocks noChangeArrowheads="1"/>
          </p:cNvSpPr>
          <p:nvPr/>
        </p:nvSpPr>
        <p:spPr bwMode="auto">
          <a:xfrm>
            <a:off x="911424" y="845855"/>
            <a:ext cx="8001024" cy="460375"/>
          </a:xfrm>
          <a:prstGeom prst="rect">
            <a:avLst/>
          </a:prstGeom>
          <a:noFill/>
          <a:ln w="9525">
            <a:noFill/>
            <a:miter lim="800000"/>
          </a:ln>
        </p:spPr>
        <p:txBody>
          <a:bodyPr wrap="square">
            <a:spAutoFit/>
          </a:bodyPr>
          <a:lstStyle/>
          <a:p>
            <a:pPr algn="l">
              <a:lnSpc>
                <a:spcPct val="120000"/>
              </a:lnSpc>
            </a:pPr>
            <a:r>
              <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b="1"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被删除的结点只有左子树，用其左孩子替换它（结点替换）。</a:t>
            </a:r>
            <a:endPar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8024" name="AutoShape 24"/>
          <p:cNvSpPr>
            <a:spLocks noChangeArrowheads="1"/>
          </p:cNvSpPr>
          <p:nvPr/>
        </p:nvSpPr>
        <p:spPr bwMode="auto">
          <a:xfrm>
            <a:off x="2911656" y="2974713"/>
            <a:ext cx="152400" cy="1143000"/>
          </a:xfrm>
          <a:prstGeom prst="downArrow">
            <a:avLst>
              <a:gd name="adj1" fmla="val 50000"/>
              <a:gd name="adj2" fmla="val 187500"/>
            </a:avLst>
          </a:prstGeom>
          <a:solidFill>
            <a:srgbClr val="C00000"/>
          </a:solidFill>
          <a:ln w="9525">
            <a:solidFill>
              <a:srgbClr val="C00000"/>
            </a:solidFill>
            <a:miter lim="800000"/>
          </a:ln>
        </p:spPr>
        <p:txBody>
          <a:bodyPr vert="eaVert" wrap="none" anchor="ctr"/>
          <a:lstStyle/>
          <a:p>
            <a:endParaRPr lang="zh-CN" altLang="en-US" sz="1800">
              <a:latin typeface="Consolas" panose="020B0609020204030204" pitchFamily="49" charset="0"/>
              <a:cs typeface="Consolas" panose="020B0609020204030204" pitchFamily="49" charset="0"/>
            </a:endParaRPr>
          </a:p>
        </p:txBody>
      </p:sp>
      <p:sp useBgFill="1">
        <p:nvSpPr>
          <p:cNvPr id="128025" name="Rectangle 25"/>
          <p:cNvSpPr>
            <a:spLocks noChangeArrowheads="1"/>
          </p:cNvSpPr>
          <p:nvPr/>
        </p:nvSpPr>
        <p:spPr bwMode="auto">
          <a:xfrm>
            <a:off x="3125971" y="2936613"/>
            <a:ext cx="1349375" cy="1143000"/>
          </a:xfrm>
          <a:prstGeom prst="rect">
            <a:avLst/>
          </a:prstGeom>
          <a:ln w="9525">
            <a:solidFill>
              <a:schemeClr val="bg1"/>
            </a:solidFill>
            <a:miter lim="800000"/>
          </a:ln>
        </p:spPr>
        <p:txBody>
          <a:bodyPr wrap="none" anchor="ctr"/>
          <a:lstStyle/>
          <a:p>
            <a:endParaRPr kumimoji="0" lang="zh-CN" altLang="zh-CN" sz="1800">
              <a:latin typeface="Consolas" panose="020B0609020204030204" pitchFamily="49" charset="0"/>
              <a:cs typeface="Consolas" panose="020B0609020204030204" pitchFamily="49" charset="0"/>
            </a:endParaRPr>
          </a:p>
        </p:txBody>
      </p:sp>
      <p:sp>
        <p:nvSpPr>
          <p:cNvPr id="128029" name="Text Box 29"/>
          <p:cNvSpPr txBox="1">
            <a:spLocks noChangeArrowheads="1"/>
          </p:cNvSpPr>
          <p:nvPr/>
        </p:nvSpPr>
        <p:spPr bwMode="auto">
          <a:xfrm>
            <a:off x="1054268" y="5703640"/>
            <a:ext cx="8001056" cy="460375"/>
          </a:xfrm>
          <a:prstGeom prst="rect">
            <a:avLst/>
          </a:prstGeom>
          <a:noFill/>
          <a:ln w="9525">
            <a:solidFill>
              <a:schemeClr val="bg1"/>
            </a:solidFill>
            <a:miter lim="800000"/>
          </a:ln>
        </p:spPr>
        <p:txBody>
          <a:bodyPr wrap="square">
            <a:spAutoFit/>
          </a:bodyPr>
          <a:lstStyle/>
          <a:p>
            <a:pPr algn="l">
              <a:lnSpc>
                <a:spcPct val="120000"/>
              </a:lnSpc>
              <a:spcBef>
                <a:spcPct val="50000"/>
              </a:spcBef>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其双亲结点的相应指针域的值改为“指向被删除结点的左孩子”。</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8030" name="Text Box 30"/>
          <p:cNvSpPr txBox="1">
            <a:spLocks noChangeArrowheads="1"/>
          </p:cNvSpPr>
          <p:nvPr/>
        </p:nvSpPr>
        <p:spPr bwMode="auto">
          <a:xfrm>
            <a:off x="6112073" y="1453888"/>
            <a:ext cx="1959610" cy="398780"/>
          </a:xfrm>
          <a:prstGeom prst="rect">
            <a:avLst/>
          </a:prstGeom>
          <a:noFill/>
          <a:ln w="9525">
            <a:solidFill>
              <a:schemeClr val="bg1"/>
            </a:solidFill>
            <a:miter lim="800000"/>
          </a:ln>
        </p:spPr>
        <p:txBody>
          <a:bodyPr wrap="none">
            <a:spAutoFit/>
          </a:bodyPr>
          <a:lstStyle/>
          <a:p>
            <a:pPr algn="l"/>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被删关键字</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=40</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1" name="Text Box 25"/>
          <p:cNvSpPr txBox="1">
            <a:spLocks noChangeArrowheads="1"/>
          </p:cNvSpPr>
          <p:nvPr/>
        </p:nvSpPr>
        <p:spPr bwMode="auto">
          <a:xfrm>
            <a:off x="1554335" y="1703111"/>
            <a:ext cx="763270" cy="398780"/>
          </a:xfrm>
          <a:prstGeom prst="rect">
            <a:avLst/>
          </a:prstGeom>
          <a:noFill/>
          <a:ln w="9525">
            <a:noFill/>
            <a:miter lim="800000"/>
          </a:ln>
        </p:spPr>
        <p:txBody>
          <a:bodyPr wrap="none">
            <a:spAutoFit/>
          </a:bodyPr>
          <a:lstStyle/>
          <a:p>
            <a:pPr algn="l"/>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例如</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969356" y="2412648"/>
            <a:ext cx="4530987" cy="453098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8030"/>
                                        </p:tgtEl>
                                        <p:attrNameLst>
                                          <p:attrName>style.visibility</p:attrName>
                                        </p:attrNameLst>
                                      </p:cBhvr>
                                      <p:to>
                                        <p:strVal val="visible"/>
                                      </p:to>
                                    </p:set>
                                    <p:animEffect transition="in" filter="wipe(left)">
                                      <p:cBhvr>
                                        <p:cTn id="7" dur="500"/>
                                        <p:tgtEl>
                                          <p:spTgt spid="1280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8024"/>
                                        </p:tgtEl>
                                        <p:attrNameLst>
                                          <p:attrName>style.visibility</p:attrName>
                                        </p:attrNameLst>
                                      </p:cBhvr>
                                      <p:to>
                                        <p:strVal val="visible"/>
                                      </p:to>
                                    </p:set>
                                    <p:animEffect transition="in" filter="wipe(up)">
                                      <p:cBhvr>
                                        <p:cTn id="12" dur="500"/>
                                        <p:tgtEl>
                                          <p:spTgt spid="128024"/>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128025"/>
                                        </p:tgtEl>
                                        <p:attrNameLst>
                                          <p:attrName>style.visibility</p:attrName>
                                        </p:attrNameLst>
                                      </p:cBhvr>
                                      <p:to>
                                        <p:strVal val="visible"/>
                                      </p:to>
                                    </p:set>
                                    <p:animEffect transition="in" filter="wipe(up)">
                                      <p:cBhvr>
                                        <p:cTn id="16" dur="500"/>
                                        <p:tgtEl>
                                          <p:spTgt spid="1280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8029"/>
                                        </p:tgtEl>
                                        <p:attrNameLst>
                                          <p:attrName>style.visibility</p:attrName>
                                        </p:attrNameLst>
                                      </p:cBhvr>
                                      <p:to>
                                        <p:strVal val="visible"/>
                                      </p:to>
                                    </p:set>
                                    <p:animEffect transition="in" filter="wipe(left)">
                                      <p:cBhvr>
                                        <p:cTn id="21" dur="500"/>
                                        <p:tgtEl>
                                          <p:spTgt spid="128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24" grpId="0" animBg="1"/>
      <p:bldP spid="128025" grpId="0" animBg="1"/>
      <p:bldP spid="128029" grpId="0" bldLvl="0" animBg="1" autoUpdateAnimBg="0"/>
      <p:bldP spid="128030" grpId="0" bldLvl="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Oval 3"/>
          <p:cNvSpPr>
            <a:spLocks noChangeArrowheads="1"/>
          </p:cNvSpPr>
          <p:nvPr/>
        </p:nvSpPr>
        <p:spPr bwMode="auto">
          <a:xfrm>
            <a:off x="3758858" y="2166799"/>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50</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627" name="Oval 4"/>
          <p:cNvSpPr>
            <a:spLocks noChangeArrowheads="1"/>
          </p:cNvSpPr>
          <p:nvPr/>
        </p:nvSpPr>
        <p:spPr bwMode="auto">
          <a:xfrm>
            <a:off x="2311058" y="2700199"/>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30</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628" name="Oval 5"/>
          <p:cNvSpPr>
            <a:spLocks noChangeArrowheads="1"/>
          </p:cNvSpPr>
          <p:nvPr/>
        </p:nvSpPr>
        <p:spPr bwMode="auto">
          <a:xfrm>
            <a:off x="5186562" y="2670055"/>
            <a:ext cx="685800" cy="533400"/>
          </a:xfrm>
          <a:prstGeom prst="ellips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r>
              <a:rPr lang="en-US" altLang="zh-CN" sz="1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80</a:t>
            </a:r>
            <a:endParaRPr lang="en-US" altLang="zh-CN" sz="1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629" name="Oval 6"/>
          <p:cNvSpPr>
            <a:spLocks noChangeArrowheads="1"/>
          </p:cNvSpPr>
          <p:nvPr/>
        </p:nvSpPr>
        <p:spPr bwMode="auto">
          <a:xfrm>
            <a:off x="1168058" y="3385999"/>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20</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630" name="Oval 7"/>
          <p:cNvSpPr>
            <a:spLocks noChangeArrowheads="1"/>
          </p:cNvSpPr>
          <p:nvPr/>
        </p:nvSpPr>
        <p:spPr bwMode="auto">
          <a:xfrm>
            <a:off x="6349658" y="3385999"/>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90</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631" name="Oval 8"/>
          <p:cNvSpPr>
            <a:spLocks noChangeArrowheads="1"/>
          </p:cNvSpPr>
          <p:nvPr/>
        </p:nvSpPr>
        <p:spPr bwMode="auto">
          <a:xfrm>
            <a:off x="5511458" y="4224199"/>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85</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632" name="Oval 9"/>
          <p:cNvSpPr>
            <a:spLocks noChangeArrowheads="1"/>
          </p:cNvSpPr>
          <p:nvPr/>
        </p:nvSpPr>
        <p:spPr bwMode="auto">
          <a:xfrm>
            <a:off x="3454058" y="3385999"/>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40</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633" name="Oval 10"/>
          <p:cNvSpPr>
            <a:spLocks noChangeArrowheads="1"/>
          </p:cNvSpPr>
          <p:nvPr/>
        </p:nvSpPr>
        <p:spPr bwMode="auto">
          <a:xfrm>
            <a:off x="2539658" y="4224199"/>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35</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634" name="Oval 11"/>
          <p:cNvSpPr>
            <a:spLocks noChangeArrowheads="1"/>
          </p:cNvSpPr>
          <p:nvPr/>
        </p:nvSpPr>
        <p:spPr bwMode="auto">
          <a:xfrm>
            <a:off x="6806858" y="5062399"/>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88</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635" name="Line 12"/>
          <p:cNvSpPr>
            <a:spLocks noChangeShapeType="1"/>
          </p:cNvSpPr>
          <p:nvPr/>
        </p:nvSpPr>
        <p:spPr bwMode="auto">
          <a:xfrm flipH="1">
            <a:off x="2982556" y="2471599"/>
            <a:ext cx="776302" cy="376230"/>
          </a:xfrm>
          <a:prstGeom prst="line">
            <a:avLst/>
          </a:prstGeom>
          <a:noFill/>
          <a:ln w="38100">
            <a:solidFill>
              <a:srgbClr val="F19903"/>
            </a:solidFill>
            <a:round/>
          </a:ln>
        </p:spPr>
        <p:txBody>
          <a:bodyPr wrap="none" anchor="ctr"/>
          <a:lstStyle/>
          <a:p>
            <a:endParaRPr lang="zh-CN" altLang="en-US" sz="1800">
              <a:latin typeface="Consolas" panose="020B0609020204030204" pitchFamily="49" charset="0"/>
              <a:cs typeface="Consolas" panose="020B0609020204030204" pitchFamily="49" charset="0"/>
            </a:endParaRPr>
          </a:p>
        </p:txBody>
      </p:sp>
      <p:sp>
        <p:nvSpPr>
          <p:cNvPr id="26636" name="Freeform 13"/>
          <p:cNvSpPr/>
          <p:nvPr/>
        </p:nvSpPr>
        <p:spPr bwMode="auto">
          <a:xfrm>
            <a:off x="1777658" y="3081199"/>
            <a:ext cx="558800" cy="381000"/>
          </a:xfrm>
          <a:custGeom>
            <a:avLst/>
            <a:gdLst>
              <a:gd name="T0" fmla="*/ 352 w 352"/>
              <a:gd name="T1" fmla="*/ 0 h 240"/>
              <a:gd name="T2" fmla="*/ 0 w 352"/>
              <a:gd name="T3" fmla="*/ 240 h 240"/>
              <a:gd name="T4" fmla="*/ 0 60000 65536"/>
              <a:gd name="T5" fmla="*/ 0 60000 65536"/>
              <a:gd name="T6" fmla="*/ 0 w 352"/>
              <a:gd name="T7" fmla="*/ 0 h 240"/>
              <a:gd name="T8" fmla="*/ 352 w 352"/>
              <a:gd name="T9" fmla="*/ 240 h 240"/>
            </a:gdLst>
            <a:ahLst/>
            <a:cxnLst>
              <a:cxn ang="T4">
                <a:pos x="T0" y="T1"/>
              </a:cxn>
              <a:cxn ang="T5">
                <a:pos x="T2" y="T3"/>
              </a:cxn>
            </a:cxnLst>
            <a:rect l="T6" t="T7" r="T8" b="T9"/>
            <a:pathLst>
              <a:path w="352" h="240">
                <a:moveTo>
                  <a:pt x="352" y="0"/>
                </a:moveTo>
                <a:lnTo>
                  <a:pt x="0" y="240"/>
                </a:lnTo>
              </a:path>
            </a:pathLst>
          </a:custGeom>
          <a:noFill/>
          <a:ln w="38100">
            <a:solidFill>
              <a:srgbClr val="F19903"/>
            </a:solidFill>
            <a:round/>
          </a:ln>
        </p:spPr>
        <p:txBody>
          <a:bodyPr wrap="none" anchor="ctr"/>
          <a:lstStyle/>
          <a:p>
            <a:endParaRPr lang="zh-CN" altLang="en-US" sz="1800">
              <a:latin typeface="Consolas" panose="020B0609020204030204" pitchFamily="49" charset="0"/>
              <a:cs typeface="Consolas" panose="020B0609020204030204" pitchFamily="49" charset="0"/>
            </a:endParaRPr>
          </a:p>
        </p:txBody>
      </p:sp>
      <p:sp>
        <p:nvSpPr>
          <p:cNvPr id="26637" name="Line 14"/>
          <p:cNvSpPr>
            <a:spLocks noChangeShapeType="1"/>
          </p:cNvSpPr>
          <p:nvPr/>
        </p:nvSpPr>
        <p:spPr bwMode="auto">
          <a:xfrm>
            <a:off x="4444658" y="2471599"/>
            <a:ext cx="762000" cy="381000"/>
          </a:xfrm>
          <a:prstGeom prst="line">
            <a:avLst/>
          </a:prstGeom>
          <a:noFill/>
          <a:ln w="38100">
            <a:solidFill>
              <a:srgbClr val="3333FF"/>
            </a:solidFill>
            <a:round/>
          </a:ln>
        </p:spPr>
        <p:txBody>
          <a:bodyPr wrap="none" anchor="ctr"/>
          <a:lstStyle/>
          <a:p>
            <a:endParaRPr lang="zh-CN" altLang="en-US" sz="1800">
              <a:latin typeface="Consolas" panose="020B0609020204030204" pitchFamily="49" charset="0"/>
              <a:cs typeface="Consolas" panose="020B0609020204030204" pitchFamily="49" charset="0"/>
            </a:endParaRPr>
          </a:p>
        </p:txBody>
      </p:sp>
      <p:sp>
        <p:nvSpPr>
          <p:cNvPr id="26638" name="Line 15"/>
          <p:cNvSpPr>
            <a:spLocks noChangeShapeType="1"/>
          </p:cNvSpPr>
          <p:nvPr/>
        </p:nvSpPr>
        <p:spPr bwMode="auto">
          <a:xfrm>
            <a:off x="2982556" y="3133581"/>
            <a:ext cx="547702" cy="328618"/>
          </a:xfrm>
          <a:prstGeom prst="line">
            <a:avLst/>
          </a:prstGeom>
          <a:noFill/>
          <a:ln w="38100">
            <a:solidFill>
              <a:srgbClr val="F19903"/>
            </a:solidFill>
            <a:round/>
          </a:ln>
        </p:spPr>
        <p:txBody>
          <a:bodyPr wrap="none" anchor="ctr"/>
          <a:lstStyle/>
          <a:p>
            <a:endParaRPr lang="zh-CN" altLang="en-US" sz="1800">
              <a:latin typeface="Consolas" panose="020B0609020204030204" pitchFamily="49" charset="0"/>
              <a:cs typeface="Consolas" panose="020B0609020204030204" pitchFamily="49" charset="0"/>
            </a:endParaRPr>
          </a:p>
        </p:txBody>
      </p:sp>
      <p:sp>
        <p:nvSpPr>
          <p:cNvPr id="26639" name="Line 16"/>
          <p:cNvSpPr>
            <a:spLocks noChangeShapeType="1"/>
          </p:cNvSpPr>
          <p:nvPr/>
        </p:nvSpPr>
        <p:spPr bwMode="auto">
          <a:xfrm flipH="1">
            <a:off x="2996858" y="3843199"/>
            <a:ext cx="533400" cy="381000"/>
          </a:xfrm>
          <a:prstGeom prst="line">
            <a:avLst/>
          </a:prstGeom>
          <a:noFill/>
          <a:ln w="38100">
            <a:solidFill>
              <a:srgbClr val="F19903"/>
            </a:solidFill>
            <a:round/>
          </a:ln>
        </p:spPr>
        <p:txBody>
          <a:bodyPr wrap="none" anchor="ctr"/>
          <a:lstStyle/>
          <a:p>
            <a:endParaRPr lang="zh-CN" altLang="en-US" sz="1800">
              <a:latin typeface="Consolas" panose="020B0609020204030204" pitchFamily="49" charset="0"/>
              <a:cs typeface="Consolas" panose="020B0609020204030204" pitchFamily="49" charset="0"/>
            </a:endParaRPr>
          </a:p>
        </p:txBody>
      </p:sp>
      <p:sp>
        <p:nvSpPr>
          <p:cNvPr id="26640" name="Line 17"/>
          <p:cNvSpPr>
            <a:spLocks noChangeShapeType="1"/>
          </p:cNvSpPr>
          <p:nvPr/>
        </p:nvSpPr>
        <p:spPr bwMode="auto">
          <a:xfrm>
            <a:off x="5816258" y="3157399"/>
            <a:ext cx="609600" cy="304800"/>
          </a:xfrm>
          <a:prstGeom prst="line">
            <a:avLst/>
          </a:prstGeom>
          <a:noFill/>
          <a:ln w="38100">
            <a:solidFill>
              <a:srgbClr val="3333FF"/>
            </a:solidFill>
            <a:round/>
          </a:ln>
        </p:spPr>
        <p:txBody>
          <a:bodyPr wrap="none" anchor="ctr"/>
          <a:lstStyle/>
          <a:p>
            <a:endParaRPr lang="zh-CN" altLang="en-US" sz="1800">
              <a:latin typeface="Consolas" panose="020B0609020204030204" pitchFamily="49" charset="0"/>
              <a:cs typeface="Consolas" panose="020B0609020204030204" pitchFamily="49" charset="0"/>
            </a:endParaRPr>
          </a:p>
        </p:txBody>
      </p:sp>
      <p:sp>
        <p:nvSpPr>
          <p:cNvPr id="26641" name="Freeform 18"/>
          <p:cNvSpPr/>
          <p:nvPr/>
        </p:nvSpPr>
        <p:spPr bwMode="auto">
          <a:xfrm>
            <a:off x="6057558" y="3792399"/>
            <a:ext cx="368300" cy="469900"/>
          </a:xfrm>
          <a:custGeom>
            <a:avLst/>
            <a:gdLst>
              <a:gd name="T0" fmla="*/ 232 w 232"/>
              <a:gd name="T1" fmla="*/ 0 h 296"/>
              <a:gd name="T2" fmla="*/ 0 w 232"/>
              <a:gd name="T3" fmla="*/ 296 h 296"/>
              <a:gd name="T4" fmla="*/ 0 60000 65536"/>
              <a:gd name="T5" fmla="*/ 0 60000 65536"/>
              <a:gd name="T6" fmla="*/ 0 w 232"/>
              <a:gd name="T7" fmla="*/ 0 h 296"/>
              <a:gd name="T8" fmla="*/ 232 w 232"/>
              <a:gd name="T9" fmla="*/ 296 h 296"/>
            </a:gdLst>
            <a:ahLst/>
            <a:cxnLst>
              <a:cxn ang="T4">
                <a:pos x="T0" y="T1"/>
              </a:cxn>
              <a:cxn ang="T5">
                <a:pos x="T2" y="T3"/>
              </a:cxn>
            </a:cxnLst>
            <a:rect l="T6" t="T7" r="T8" b="T9"/>
            <a:pathLst>
              <a:path w="232" h="296">
                <a:moveTo>
                  <a:pt x="232" y="0"/>
                </a:moveTo>
                <a:lnTo>
                  <a:pt x="0" y="296"/>
                </a:lnTo>
              </a:path>
            </a:pathLst>
          </a:custGeom>
          <a:noFill/>
          <a:ln w="38100">
            <a:solidFill>
              <a:srgbClr val="F19903"/>
            </a:solidFill>
            <a:round/>
          </a:ln>
        </p:spPr>
        <p:txBody>
          <a:bodyPr wrap="none" anchor="ctr"/>
          <a:lstStyle/>
          <a:p>
            <a:endParaRPr lang="zh-CN" altLang="en-US" sz="1800">
              <a:latin typeface="Consolas" panose="020B0609020204030204" pitchFamily="49" charset="0"/>
              <a:cs typeface="Consolas" panose="020B0609020204030204" pitchFamily="49" charset="0"/>
            </a:endParaRPr>
          </a:p>
        </p:txBody>
      </p:sp>
      <p:sp>
        <p:nvSpPr>
          <p:cNvPr id="26642" name="Freeform 19"/>
          <p:cNvSpPr/>
          <p:nvPr/>
        </p:nvSpPr>
        <p:spPr bwMode="auto">
          <a:xfrm>
            <a:off x="6171858" y="4605199"/>
            <a:ext cx="711200" cy="533400"/>
          </a:xfrm>
          <a:custGeom>
            <a:avLst/>
            <a:gdLst>
              <a:gd name="T0" fmla="*/ 0 w 448"/>
              <a:gd name="T1" fmla="*/ 0 h 336"/>
              <a:gd name="T2" fmla="*/ 448 w 448"/>
              <a:gd name="T3" fmla="*/ 336 h 336"/>
              <a:gd name="T4" fmla="*/ 0 60000 65536"/>
              <a:gd name="T5" fmla="*/ 0 60000 65536"/>
              <a:gd name="T6" fmla="*/ 0 w 448"/>
              <a:gd name="T7" fmla="*/ 0 h 336"/>
              <a:gd name="T8" fmla="*/ 448 w 448"/>
              <a:gd name="T9" fmla="*/ 336 h 336"/>
            </a:gdLst>
            <a:ahLst/>
            <a:cxnLst>
              <a:cxn ang="T4">
                <a:pos x="T0" y="T1"/>
              </a:cxn>
              <a:cxn ang="T5">
                <a:pos x="T2" y="T3"/>
              </a:cxn>
            </a:cxnLst>
            <a:rect l="T6" t="T7" r="T8" b="T9"/>
            <a:pathLst>
              <a:path w="448" h="336">
                <a:moveTo>
                  <a:pt x="0" y="0"/>
                </a:moveTo>
                <a:lnTo>
                  <a:pt x="448" y="336"/>
                </a:lnTo>
              </a:path>
            </a:pathLst>
          </a:custGeom>
          <a:noFill/>
          <a:ln w="38100">
            <a:solidFill>
              <a:srgbClr val="F19903"/>
            </a:solidFill>
            <a:round/>
          </a:ln>
        </p:spPr>
        <p:txBody>
          <a:bodyPr wrap="none" anchor="ctr"/>
          <a:lstStyle/>
          <a:p>
            <a:endParaRPr lang="zh-CN" altLang="en-US" sz="1800">
              <a:latin typeface="Consolas" panose="020B0609020204030204" pitchFamily="49" charset="0"/>
              <a:cs typeface="Consolas" panose="020B0609020204030204" pitchFamily="49" charset="0"/>
            </a:endParaRPr>
          </a:p>
        </p:txBody>
      </p:sp>
      <p:sp>
        <p:nvSpPr>
          <p:cNvPr id="26643" name="Oval 20"/>
          <p:cNvSpPr>
            <a:spLocks noChangeArrowheads="1"/>
          </p:cNvSpPr>
          <p:nvPr/>
        </p:nvSpPr>
        <p:spPr bwMode="auto">
          <a:xfrm>
            <a:off x="1549058" y="5062399"/>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32</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644" name="Freeform 21"/>
          <p:cNvSpPr/>
          <p:nvPr/>
        </p:nvSpPr>
        <p:spPr bwMode="auto">
          <a:xfrm>
            <a:off x="2057058" y="4579799"/>
            <a:ext cx="520700" cy="508000"/>
          </a:xfrm>
          <a:custGeom>
            <a:avLst/>
            <a:gdLst>
              <a:gd name="T0" fmla="*/ 328 w 328"/>
              <a:gd name="T1" fmla="*/ 0 h 320"/>
              <a:gd name="T2" fmla="*/ 0 w 328"/>
              <a:gd name="T3" fmla="*/ 320 h 320"/>
              <a:gd name="T4" fmla="*/ 0 60000 65536"/>
              <a:gd name="T5" fmla="*/ 0 60000 65536"/>
              <a:gd name="T6" fmla="*/ 0 w 328"/>
              <a:gd name="T7" fmla="*/ 0 h 320"/>
              <a:gd name="T8" fmla="*/ 328 w 328"/>
              <a:gd name="T9" fmla="*/ 320 h 320"/>
            </a:gdLst>
            <a:ahLst/>
            <a:cxnLst>
              <a:cxn ang="T4">
                <a:pos x="T0" y="T1"/>
              </a:cxn>
              <a:cxn ang="T5">
                <a:pos x="T2" y="T3"/>
              </a:cxn>
            </a:cxnLst>
            <a:rect l="T6" t="T7" r="T8" b="T9"/>
            <a:pathLst>
              <a:path w="328" h="320">
                <a:moveTo>
                  <a:pt x="328" y="0"/>
                </a:moveTo>
                <a:lnTo>
                  <a:pt x="0" y="320"/>
                </a:lnTo>
              </a:path>
            </a:pathLst>
          </a:custGeom>
          <a:noFill/>
          <a:ln w="38100">
            <a:solidFill>
              <a:srgbClr val="F19903"/>
            </a:solidFill>
            <a:round/>
          </a:ln>
        </p:spPr>
        <p:txBody>
          <a:bodyPr wrap="none" anchor="ctr"/>
          <a:lstStyle/>
          <a:p>
            <a:endParaRPr lang="zh-CN" altLang="en-US" sz="1800">
              <a:latin typeface="Consolas" panose="020B0609020204030204" pitchFamily="49" charset="0"/>
              <a:cs typeface="Consolas" panose="020B0609020204030204" pitchFamily="49" charset="0"/>
            </a:endParaRPr>
          </a:p>
        </p:txBody>
      </p:sp>
      <p:sp>
        <p:nvSpPr>
          <p:cNvPr id="128023" name="Rectangle 23"/>
          <p:cNvSpPr>
            <a:spLocks noChangeArrowheads="1"/>
          </p:cNvSpPr>
          <p:nvPr/>
        </p:nvSpPr>
        <p:spPr bwMode="auto">
          <a:xfrm>
            <a:off x="839416" y="885966"/>
            <a:ext cx="8001056" cy="460375"/>
          </a:xfrm>
          <a:prstGeom prst="rect">
            <a:avLst/>
          </a:prstGeom>
          <a:noFill/>
          <a:ln w="9525">
            <a:noFill/>
            <a:miter lim="800000"/>
          </a:ln>
        </p:spPr>
        <p:txBody>
          <a:bodyPr wrap="square">
            <a:spAutoFit/>
          </a:bodyPr>
          <a:lstStyle/>
          <a:p>
            <a:pPr algn="l">
              <a:lnSpc>
                <a:spcPct val="120000"/>
              </a:lnSpc>
            </a:pPr>
            <a:r>
              <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b="1"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被删除的结点只有右子树，用其右孩子替换它（结点替换）。</a:t>
            </a:r>
            <a:endPar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8026" name="Line 26"/>
          <p:cNvSpPr>
            <a:spLocks noChangeShapeType="1"/>
          </p:cNvSpPr>
          <p:nvPr/>
        </p:nvSpPr>
        <p:spPr bwMode="auto">
          <a:xfrm>
            <a:off x="4444658" y="2471599"/>
            <a:ext cx="1981200" cy="990600"/>
          </a:xfrm>
          <a:prstGeom prst="line">
            <a:avLst/>
          </a:prstGeom>
          <a:noFill/>
          <a:ln w="63500">
            <a:solidFill>
              <a:srgbClr val="3333FF"/>
            </a:solidFill>
            <a:round/>
            <a:tailEnd type="triangle" w="med" len="lg"/>
          </a:ln>
        </p:spPr>
        <p:txBody>
          <a:bodyPr wrap="none" anchor="ctr"/>
          <a:lstStyle/>
          <a:p>
            <a:endParaRPr lang="zh-CN" altLang="en-US" sz="1800">
              <a:latin typeface="Consolas" panose="020B0609020204030204" pitchFamily="49" charset="0"/>
              <a:cs typeface="Consolas" panose="020B0609020204030204" pitchFamily="49" charset="0"/>
            </a:endParaRPr>
          </a:p>
        </p:txBody>
      </p:sp>
      <p:sp useBgFill="1">
        <p:nvSpPr>
          <p:cNvPr id="128027" name="Rectangle 27"/>
          <p:cNvSpPr>
            <a:spLocks noChangeArrowheads="1"/>
          </p:cNvSpPr>
          <p:nvPr/>
        </p:nvSpPr>
        <p:spPr bwMode="auto">
          <a:xfrm>
            <a:off x="5073314" y="2623999"/>
            <a:ext cx="838200" cy="685800"/>
          </a:xfrm>
          <a:prstGeom prst="rect">
            <a:avLst/>
          </a:prstGeom>
          <a:ln w="9525">
            <a:solidFill>
              <a:schemeClr val="bg1"/>
            </a:solidFill>
            <a:miter lim="800000"/>
          </a:ln>
        </p:spPr>
        <p:txBody>
          <a:bodyPr wrap="none" anchor="ctr"/>
          <a:lstStyle/>
          <a:p>
            <a:endParaRPr lang="zh-CN" altLang="en-US" sz="1800">
              <a:latin typeface="Consolas" panose="020B0609020204030204" pitchFamily="49" charset="0"/>
              <a:cs typeface="Consolas" panose="020B0609020204030204" pitchFamily="49" charset="0"/>
            </a:endParaRPr>
          </a:p>
        </p:txBody>
      </p:sp>
      <p:sp>
        <p:nvSpPr>
          <p:cNvPr id="128028" name="Line 28"/>
          <p:cNvSpPr>
            <a:spLocks noChangeShapeType="1"/>
          </p:cNvSpPr>
          <p:nvPr/>
        </p:nvSpPr>
        <p:spPr bwMode="auto">
          <a:xfrm>
            <a:off x="4444658" y="2471599"/>
            <a:ext cx="1981200" cy="990600"/>
          </a:xfrm>
          <a:prstGeom prst="line">
            <a:avLst/>
          </a:prstGeom>
          <a:noFill/>
          <a:ln w="63500">
            <a:solidFill>
              <a:srgbClr val="FF0000"/>
            </a:solidFill>
            <a:round/>
            <a:tailEnd type="triangle" w="med" len="lg"/>
          </a:ln>
        </p:spPr>
        <p:txBody>
          <a:bodyPr wrap="none" anchor="ctr"/>
          <a:lstStyle/>
          <a:p>
            <a:endParaRPr lang="zh-CN" altLang="en-US" sz="1800">
              <a:latin typeface="Consolas" panose="020B0609020204030204" pitchFamily="49" charset="0"/>
              <a:cs typeface="Consolas" panose="020B0609020204030204" pitchFamily="49" charset="0"/>
            </a:endParaRPr>
          </a:p>
        </p:txBody>
      </p:sp>
      <p:sp>
        <p:nvSpPr>
          <p:cNvPr id="128029" name="Text Box 29"/>
          <p:cNvSpPr txBox="1">
            <a:spLocks noChangeArrowheads="1"/>
          </p:cNvSpPr>
          <p:nvPr/>
        </p:nvSpPr>
        <p:spPr bwMode="auto">
          <a:xfrm>
            <a:off x="839416" y="5919664"/>
            <a:ext cx="7643866" cy="460375"/>
          </a:xfrm>
          <a:prstGeom prst="rect">
            <a:avLst/>
          </a:prstGeom>
          <a:noFill/>
          <a:ln w="9525">
            <a:solidFill>
              <a:schemeClr val="bg1"/>
            </a:solidFill>
            <a:miter lim="800000"/>
          </a:ln>
        </p:spPr>
        <p:txBody>
          <a:bodyPr wrap="square">
            <a:spAutoFit/>
          </a:bodyPr>
          <a:lstStyle/>
          <a:p>
            <a:pPr algn="l">
              <a:lnSpc>
                <a:spcPct val="120000"/>
              </a:lnSpc>
              <a:spcBef>
                <a:spcPct val="50000"/>
              </a:spcBef>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其双亲结点的相应指针域的值改为“指向被删除结点的右孩子”。</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8030" name="Text Box 30"/>
          <p:cNvSpPr txBox="1">
            <a:spLocks noChangeArrowheads="1"/>
          </p:cNvSpPr>
          <p:nvPr/>
        </p:nvSpPr>
        <p:spPr bwMode="auto">
          <a:xfrm>
            <a:off x="5968659" y="1598474"/>
            <a:ext cx="1959610" cy="398780"/>
          </a:xfrm>
          <a:prstGeom prst="rect">
            <a:avLst/>
          </a:prstGeom>
          <a:noFill/>
          <a:ln w="9525">
            <a:solidFill>
              <a:schemeClr val="bg1"/>
            </a:solidFill>
            <a:miter lim="800000"/>
          </a:ln>
        </p:spPr>
        <p:txBody>
          <a:bodyPr wrap="none">
            <a:spAutoFit/>
          </a:bodyPr>
          <a:lstStyle/>
          <a:p>
            <a:pPr algn="l"/>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被删关键字</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=80</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1" name="Text Box 25"/>
          <p:cNvSpPr txBox="1">
            <a:spLocks noChangeArrowheads="1"/>
          </p:cNvSpPr>
          <p:nvPr/>
        </p:nvSpPr>
        <p:spPr bwMode="auto">
          <a:xfrm>
            <a:off x="1410921" y="1847697"/>
            <a:ext cx="763270" cy="398780"/>
          </a:xfrm>
          <a:prstGeom prst="rect">
            <a:avLst/>
          </a:prstGeom>
          <a:noFill/>
          <a:ln w="9525">
            <a:noFill/>
            <a:miter lim="800000"/>
          </a:ln>
        </p:spPr>
        <p:txBody>
          <a:bodyPr wrap="none">
            <a:spAutoFit/>
          </a:bodyPr>
          <a:lstStyle/>
          <a:p>
            <a:pPr algn="l"/>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例如</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989509" y="2623999"/>
            <a:ext cx="4187945" cy="418794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8030"/>
                                        </p:tgtEl>
                                        <p:attrNameLst>
                                          <p:attrName>style.visibility</p:attrName>
                                        </p:attrNameLst>
                                      </p:cBhvr>
                                      <p:to>
                                        <p:strVal val="visible"/>
                                      </p:to>
                                    </p:set>
                                    <p:animEffect transition="in" filter="wipe(left)">
                                      <p:cBhvr>
                                        <p:cTn id="7" dur="500"/>
                                        <p:tgtEl>
                                          <p:spTgt spid="1280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8026"/>
                                        </p:tgtEl>
                                        <p:attrNameLst>
                                          <p:attrName>style.visibility</p:attrName>
                                        </p:attrNameLst>
                                      </p:cBhvr>
                                      <p:to>
                                        <p:strVal val="visible"/>
                                      </p:to>
                                    </p:set>
                                    <p:animEffect transition="in" filter="wipe(up)">
                                      <p:cBhvr>
                                        <p:cTn id="12" dur="500"/>
                                        <p:tgtEl>
                                          <p:spTgt spid="128026"/>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128027"/>
                                        </p:tgtEl>
                                        <p:attrNameLst>
                                          <p:attrName>style.visibility</p:attrName>
                                        </p:attrNameLst>
                                      </p:cBhvr>
                                      <p:to>
                                        <p:strVal val="visible"/>
                                      </p:to>
                                    </p:set>
                                    <p:animEffect transition="in" filter="wipe(up)">
                                      <p:cBhvr>
                                        <p:cTn id="16" dur="500"/>
                                        <p:tgtEl>
                                          <p:spTgt spid="128027"/>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499"/>
                                          </p:stCondLst>
                                        </p:cTn>
                                        <p:tgtEl>
                                          <p:spTgt spid="12802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28029"/>
                                        </p:tgtEl>
                                        <p:attrNameLst>
                                          <p:attrName>style.visibility</p:attrName>
                                        </p:attrNameLst>
                                      </p:cBhvr>
                                      <p:to>
                                        <p:strVal val="visible"/>
                                      </p:to>
                                    </p:set>
                                    <p:animEffect transition="in" filter="wipe(left)">
                                      <p:cBhvr>
                                        <p:cTn id="24" dur="500"/>
                                        <p:tgtEl>
                                          <p:spTgt spid="128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26" grpId="0" animBg="1"/>
      <p:bldP spid="128027" grpId="0" animBg="1"/>
      <p:bldP spid="128028" grpId="0" animBg="1"/>
      <p:bldP spid="128029" grpId="0" bldLvl="0" animBg="1" autoUpdateAnimBg="0"/>
      <p:bldP spid="128030" grpId="0" bldLvl="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Oval 3"/>
          <p:cNvSpPr>
            <a:spLocks noChangeArrowheads="1"/>
          </p:cNvSpPr>
          <p:nvPr/>
        </p:nvSpPr>
        <p:spPr bwMode="auto">
          <a:xfrm>
            <a:off x="4055274" y="1596862"/>
            <a:ext cx="685800" cy="533400"/>
          </a:xfrm>
          <a:prstGeom prst="ellipse">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wrap="none" anchor="ctr"/>
          <a:lstStyle/>
          <a:p>
            <a:r>
              <a:rPr lang="en-US" altLang="zh-CN" sz="1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50</a:t>
            </a:r>
            <a:endParaRPr lang="en-US" altLang="zh-CN" sz="1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651" name="Oval 4"/>
          <p:cNvSpPr>
            <a:spLocks noChangeArrowheads="1"/>
          </p:cNvSpPr>
          <p:nvPr/>
        </p:nvSpPr>
        <p:spPr bwMode="auto">
          <a:xfrm>
            <a:off x="2607474" y="2130262"/>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652" name="Oval 5"/>
          <p:cNvSpPr>
            <a:spLocks noChangeArrowheads="1"/>
          </p:cNvSpPr>
          <p:nvPr/>
        </p:nvSpPr>
        <p:spPr bwMode="auto">
          <a:xfrm>
            <a:off x="5503074" y="2130262"/>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653" name="Oval 6"/>
          <p:cNvSpPr>
            <a:spLocks noChangeArrowheads="1"/>
          </p:cNvSpPr>
          <p:nvPr/>
        </p:nvSpPr>
        <p:spPr bwMode="auto">
          <a:xfrm>
            <a:off x="1464474" y="2816062"/>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654" name="Oval 7"/>
          <p:cNvSpPr>
            <a:spLocks noChangeArrowheads="1"/>
          </p:cNvSpPr>
          <p:nvPr/>
        </p:nvSpPr>
        <p:spPr bwMode="auto">
          <a:xfrm>
            <a:off x="6646074" y="2816062"/>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655" name="Oval 8"/>
          <p:cNvSpPr>
            <a:spLocks noChangeArrowheads="1"/>
          </p:cNvSpPr>
          <p:nvPr/>
        </p:nvSpPr>
        <p:spPr bwMode="auto">
          <a:xfrm>
            <a:off x="5807874" y="3654262"/>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85</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656" name="Oval 9"/>
          <p:cNvSpPr>
            <a:spLocks noChangeArrowheads="1"/>
          </p:cNvSpPr>
          <p:nvPr/>
        </p:nvSpPr>
        <p:spPr bwMode="auto">
          <a:xfrm>
            <a:off x="3750474" y="2816062"/>
            <a:ext cx="685800" cy="533400"/>
          </a:xfrm>
          <a:prstGeom prst="ellips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r>
              <a:rPr lang="en-US" altLang="zh-CN" sz="1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40</a:t>
            </a:r>
            <a:endParaRPr lang="en-US" altLang="zh-CN" sz="1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657" name="Oval 10"/>
          <p:cNvSpPr>
            <a:spLocks noChangeArrowheads="1"/>
          </p:cNvSpPr>
          <p:nvPr/>
        </p:nvSpPr>
        <p:spPr bwMode="auto">
          <a:xfrm>
            <a:off x="2836074" y="3654262"/>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35</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658" name="Oval 11"/>
          <p:cNvSpPr>
            <a:spLocks noChangeArrowheads="1"/>
          </p:cNvSpPr>
          <p:nvPr/>
        </p:nvSpPr>
        <p:spPr bwMode="auto">
          <a:xfrm>
            <a:off x="7103274" y="4492462"/>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88</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659" name="Line 12"/>
          <p:cNvSpPr>
            <a:spLocks noChangeShapeType="1"/>
          </p:cNvSpPr>
          <p:nvPr/>
        </p:nvSpPr>
        <p:spPr bwMode="auto">
          <a:xfrm flipH="1">
            <a:off x="3269448" y="1901662"/>
            <a:ext cx="785826" cy="390516"/>
          </a:xfrm>
          <a:prstGeom prst="line">
            <a:avLst/>
          </a:prstGeom>
          <a:noFill/>
          <a:ln w="38100">
            <a:solidFill>
              <a:srgbClr val="F19903"/>
            </a:solidFill>
            <a:round/>
          </a:ln>
        </p:spPr>
        <p:txBody>
          <a:bodyPr wrap="none" anchor="ctr"/>
          <a:lstStyle/>
          <a:p>
            <a:endParaRPr lang="zh-CN" altLang="en-US" sz="1800">
              <a:latin typeface="Consolas" panose="020B0609020204030204" pitchFamily="49" charset="0"/>
              <a:cs typeface="Consolas" panose="020B0609020204030204" pitchFamily="49" charset="0"/>
            </a:endParaRPr>
          </a:p>
        </p:txBody>
      </p:sp>
      <p:sp>
        <p:nvSpPr>
          <p:cNvPr id="27660" name="Line 13"/>
          <p:cNvSpPr>
            <a:spLocks noChangeShapeType="1"/>
          </p:cNvSpPr>
          <p:nvPr/>
        </p:nvSpPr>
        <p:spPr bwMode="auto">
          <a:xfrm flipH="1">
            <a:off x="2033882" y="2521310"/>
            <a:ext cx="609600" cy="381000"/>
          </a:xfrm>
          <a:prstGeom prst="line">
            <a:avLst/>
          </a:prstGeom>
          <a:noFill/>
          <a:ln w="38100">
            <a:solidFill>
              <a:srgbClr val="F19903"/>
            </a:solidFill>
            <a:round/>
          </a:ln>
        </p:spPr>
        <p:txBody>
          <a:bodyPr wrap="none" anchor="ctr"/>
          <a:lstStyle/>
          <a:p>
            <a:endParaRPr lang="zh-CN" altLang="en-US" sz="1800">
              <a:latin typeface="Consolas" panose="020B0609020204030204" pitchFamily="49" charset="0"/>
              <a:cs typeface="Consolas" panose="020B0609020204030204" pitchFamily="49" charset="0"/>
            </a:endParaRPr>
          </a:p>
        </p:txBody>
      </p:sp>
      <p:sp>
        <p:nvSpPr>
          <p:cNvPr id="27661" name="Line 14"/>
          <p:cNvSpPr>
            <a:spLocks noChangeShapeType="1"/>
          </p:cNvSpPr>
          <p:nvPr/>
        </p:nvSpPr>
        <p:spPr bwMode="auto">
          <a:xfrm>
            <a:off x="4741074" y="1901662"/>
            <a:ext cx="814390" cy="390516"/>
          </a:xfrm>
          <a:prstGeom prst="line">
            <a:avLst/>
          </a:prstGeom>
          <a:noFill/>
          <a:ln w="38100">
            <a:solidFill>
              <a:srgbClr val="F19903"/>
            </a:solidFill>
            <a:round/>
          </a:ln>
        </p:spPr>
        <p:txBody>
          <a:bodyPr wrap="none" anchor="ctr"/>
          <a:lstStyle/>
          <a:p>
            <a:endParaRPr lang="zh-CN" altLang="en-US" sz="1800">
              <a:latin typeface="Consolas" panose="020B0609020204030204" pitchFamily="49" charset="0"/>
              <a:cs typeface="Consolas" panose="020B0609020204030204" pitchFamily="49" charset="0"/>
            </a:endParaRPr>
          </a:p>
        </p:txBody>
      </p:sp>
      <p:sp>
        <p:nvSpPr>
          <p:cNvPr id="27662" name="Line 15"/>
          <p:cNvSpPr>
            <a:spLocks noChangeShapeType="1"/>
          </p:cNvSpPr>
          <p:nvPr/>
        </p:nvSpPr>
        <p:spPr bwMode="auto">
          <a:xfrm>
            <a:off x="3269448" y="2506492"/>
            <a:ext cx="557226" cy="385770"/>
          </a:xfrm>
          <a:prstGeom prst="line">
            <a:avLst/>
          </a:prstGeom>
          <a:noFill/>
          <a:ln w="38100">
            <a:solidFill>
              <a:srgbClr val="3333FF"/>
            </a:solidFill>
            <a:round/>
          </a:ln>
        </p:spPr>
        <p:txBody>
          <a:bodyPr wrap="none" anchor="ctr"/>
          <a:lstStyle/>
          <a:p>
            <a:endParaRPr lang="zh-CN" altLang="en-US" sz="1800">
              <a:latin typeface="Consolas" panose="020B0609020204030204" pitchFamily="49" charset="0"/>
              <a:cs typeface="Consolas" panose="020B0609020204030204" pitchFamily="49" charset="0"/>
            </a:endParaRPr>
          </a:p>
        </p:txBody>
      </p:sp>
      <p:sp>
        <p:nvSpPr>
          <p:cNvPr id="27663" name="Line 16"/>
          <p:cNvSpPr>
            <a:spLocks noChangeShapeType="1"/>
          </p:cNvSpPr>
          <p:nvPr/>
        </p:nvSpPr>
        <p:spPr bwMode="auto">
          <a:xfrm flipH="1">
            <a:off x="3293274" y="3273262"/>
            <a:ext cx="533400" cy="381000"/>
          </a:xfrm>
          <a:prstGeom prst="line">
            <a:avLst/>
          </a:prstGeom>
          <a:noFill/>
          <a:ln w="38100">
            <a:solidFill>
              <a:srgbClr val="3333FF"/>
            </a:solidFill>
            <a:round/>
          </a:ln>
        </p:spPr>
        <p:txBody>
          <a:bodyPr wrap="none" anchor="ctr"/>
          <a:lstStyle/>
          <a:p>
            <a:endParaRPr lang="zh-CN" altLang="en-US" sz="1800">
              <a:latin typeface="Consolas" panose="020B0609020204030204" pitchFamily="49" charset="0"/>
              <a:cs typeface="Consolas" panose="020B0609020204030204" pitchFamily="49" charset="0"/>
            </a:endParaRPr>
          </a:p>
        </p:txBody>
      </p:sp>
      <p:sp>
        <p:nvSpPr>
          <p:cNvPr id="27664" name="Line 17"/>
          <p:cNvSpPr>
            <a:spLocks noChangeShapeType="1"/>
          </p:cNvSpPr>
          <p:nvPr/>
        </p:nvSpPr>
        <p:spPr bwMode="auto">
          <a:xfrm>
            <a:off x="6162914" y="2537222"/>
            <a:ext cx="657236" cy="347658"/>
          </a:xfrm>
          <a:prstGeom prst="line">
            <a:avLst/>
          </a:prstGeom>
          <a:noFill/>
          <a:ln w="38100">
            <a:solidFill>
              <a:srgbClr val="F19903"/>
            </a:solidFill>
            <a:round/>
          </a:ln>
        </p:spPr>
        <p:txBody>
          <a:bodyPr wrap="none" anchor="ctr"/>
          <a:lstStyle/>
          <a:p>
            <a:endParaRPr lang="zh-CN" altLang="en-US" sz="1800">
              <a:latin typeface="Consolas" panose="020B0609020204030204" pitchFamily="49" charset="0"/>
              <a:cs typeface="Consolas" panose="020B0609020204030204" pitchFamily="49" charset="0"/>
            </a:endParaRPr>
          </a:p>
        </p:txBody>
      </p:sp>
      <p:sp>
        <p:nvSpPr>
          <p:cNvPr id="27665" name="Freeform 18"/>
          <p:cNvSpPr/>
          <p:nvPr/>
        </p:nvSpPr>
        <p:spPr bwMode="auto">
          <a:xfrm>
            <a:off x="6341274" y="3285962"/>
            <a:ext cx="381000" cy="444500"/>
          </a:xfrm>
          <a:custGeom>
            <a:avLst/>
            <a:gdLst>
              <a:gd name="T0" fmla="*/ 240 w 240"/>
              <a:gd name="T1" fmla="*/ 0 h 280"/>
              <a:gd name="T2" fmla="*/ 0 w 240"/>
              <a:gd name="T3" fmla="*/ 280 h 280"/>
              <a:gd name="T4" fmla="*/ 0 60000 65536"/>
              <a:gd name="T5" fmla="*/ 0 60000 65536"/>
              <a:gd name="T6" fmla="*/ 0 w 240"/>
              <a:gd name="T7" fmla="*/ 0 h 280"/>
              <a:gd name="T8" fmla="*/ 240 w 240"/>
              <a:gd name="T9" fmla="*/ 280 h 280"/>
            </a:gdLst>
            <a:ahLst/>
            <a:cxnLst>
              <a:cxn ang="T4">
                <a:pos x="T0" y="T1"/>
              </a:cxn>
              <a:cxn ang="T5">
                <a:pos x="T2" y="T3"/>
              </a:cxn>
            </a:cxnLst>
            <a:rect l="T6" t="T7" r="T8" b="T9"/>
            <a:pathLst>
              <a:path w="240" h="280">
                <a:moveTo>
                  <a:pt x="240" y="0"/>
                </a:moveTo>
                <a:lnTo>
                  <a:pt x="0" y="280"/>
                </a:lnTo>
              </a:path>
            </a:pathLst>
          </a:custGeom>
          <a:noFill/>
          <a:ln w="38100">
            <a:solidFill>
              <a:srgbClr val="F19903"/>
            </a:solidFill>
            <a:round/>
          </a:ln>
        </p:spPr>
        <p:txBody>
          <a:bodyPr wrap="none" anchor="ctr"/>
          <a:lstStyle/>
          <a:p>
            <a:endParaRPr lang="zh-CN" altLang="en-US" sz="1800">
              <a:latin typeface="Consolas" panose="020B0609020204030204" pitchFamily="49" charset="0"/>
              <a:cs typeface="Consolas" panose="020B0609020204030204" pitchFamily="49" charset="0"/>
            </a:endParaRPr>
          </a:p>
        </p:txBody>
      </p:sp>
      <p:sp>
        <p:nvSpPr>
          <p:cNvPr id="27666" name="Line 19"/>
          <p:cNvSpPr>
            <a:spLocks noChangeShapeType="1"/>
          </p:cNvSpPr>
          <p:nvPr/>
        </p:nvSpPr>
        <p:spPr bwMode="auto">
          <a:xfrm>
            <a:off x="6417474" y="4111462"/>
            <a:ext cx="762000" cy="457200"/>
          </a:xfrm>
          <a:prstGeom prst="line">
            <a:avLst/>
          </a:prstGeom>
          <a:noFill/>
          <a:ln w="38100">
            <a:solidFill>
              <a:srgbClr val="F19903"/>
            </a:solidFill>
            <a:round/>
          </a:ln>
        </p:spPr>
        <p:txBody>
          <a:bodyPr wrap="none" anchor="ctr"/>
          <a:lstStyle/>
          <a:p>
            <a:endParaRPr lang="zh-CN" altLang="en-US" sz="1800">
              <a:latin typeface="Consolas" panose="020B0609020204030204" pitchFamily="49" charset="0"/>
              <a:cs typeface="Consolas" panose="020B0609020204030204" pitchFamily="49" charset="0"/>
            </a:endParaRPr>
          </a:p>
        </p:txBody>
      </p:sp>
      <p:sp>
        <p:nvSpPr>
          <p:cNvPr id="27667" name="Oval 20"/>
          <p:cNvSpPr>
            <a:spLocks noChangeArrowheads="1"/>
          </p:cNvSpPr>
          <p:nvPr/>
        </p:nvSpPr>
        <p:spPr bwMode="auto">
          <a:xfrm>
            <a:off x="1845474" y="4492462"/>
            <a:ext cx="685800" cy="5334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668" name="Freeform 21"/>
          <p:cNvSpPr/>
          <p:nvPr/>
        </p:nvSpPr>
        <p:spPr bwMode="auto">
          <a:xfrm>
            <a:off x="2302674" y="4047962"/>
            <a:ext cx="558800" cy="444500"/>
          </a:xfrm>
          <a:custGeom>
            <a:avLst/>
            <a:gdLst>
              <a:gd name="T0" fmla="*/ 352 w 352"/>
              <a:gd name="T1" fmla="*/ 0 h 280"/>
              <a:gd name="T2" fmla="*/ 0 w 352"/>
              <a:gd name="T3" fmla="*/ 280 h 280"/>
              <a:gd name="T4" fmla="*/ 0 60000 65536"/>
              <a:gd name="T5" fmla="*/ 0 60000 65536"/>
              <a:gd name="T6" fmla="*/ 0 w 352"/>
              <a:gd name="T7" fmla="*/ 0 h 280"/>
              <a:gd name="T8" fmla="*/ 352 w 352"/>
              <a:gd name="T9" fmla="*/ 280 h 280"/>
            </a:gdLst>
            <a:ahLst/>
            <a:cxnLst>
              <a:cxn ang="T4">
                <a:pos x="T0" y="T1"/>
              </a:cxn>
              <a:cxn ang="T5">
                <a:pos x="T2" y="T3"/>
              </a:cxn>
            </a:cxnLst>
            <a:rect l="T6" t="T7" r="T8" b="T9"/>
            <a:pathLst>
              <a:path w="352" h="280">
                <a:moveTo>
                  <a:pt x="352" y="0"/>
                </a:moveTo>
                <a:lnTo>
                  <a:pt x="0" y="280"/>
                </a:lnTo>
              </a:path>
            </a:pathLst>
          </a:custGeom>
          <a:noFill/>
          <a:ln w="38100">
            <a:solidFill>
              <a:srgbClr val="F19903"/>
            </a:solidFill>
            <a:round/>
          </a:ln>
        </p:spPr>
        <p:txBody>
          <a:bodyPr wrap="none" anchor="ctr"/>
          <a:lstStyle/>
          <a:p>
            <a:endParaRPr lang="zh-CN" altLang="en-US" sz="1800">
              <a:latin typeface="Consolas" panose="020B0609020204030204" pitchFamily="49" charset="0"/>
              <a:cs typeface="Consolas" panose="020B0609020204030204" pitchFamily="49" charset="0"/>
            </a:endParaRPr>
          </a:p>
        </p:txBody>
      </p:sp>
      <p:sp>
        <p:nvSpPr>
          <p:cNvPr id="131095" name="Rectangle 23"/>
          <p:cNvSpPr>
            <a:spLocks noChangeArrowheads="1"/>
          </p:cNvSpPr>
          <p:nvPr/>
        </p:nvSpPr>
        <p:spPr bwMode="auto">
          <a:xfrm>
            <a:off x="551384" y="836712"/>
            <a:ext cx="5500726" cy="398780"/>
          </a:xfrm>
          <a:prstGeom prst="rect">
            <a:avLst/>
          </a:prstGeom>
          <a:noFill/>
          <a:ln w="9525">
            <a:solidFill>
              <a:schemeClr val="bg1"/>
            </a:solidFill>
            <a:miter lim="800000"/>
          </a:ln>
        </p:spPr>
        <p:txBody>
          <a:bodyPr wrap="square">
            <a:spAutoFit/>
          </a:bodyPr>
          <a:lstStyle/>
          <a:p>
            <a:pPr algn="l"/>
            <a:r>
              <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）被删除的结点既有左子树，也有右子树</a:t>
            </a:r>
            <a:endPar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1096" name="Oval 24"/>
          <p:cNvSpPr>
            <a:spLocks noChangeArrowheads="1"/>
          </p:cNvSpPr>
          <p:nvPr/>
        </p:nvSpPr>
        <p:spPr bwMode="auto">
          <a:xfrm>
            <a:off x="3744642" y="2816062"/>
            <a:ext cx="685800" cy="533400"/>
          </a:xfrm>
          <a:prstGeom prst="ellipse">
            <a:avLst/>
          </a:pr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none" anchor="ctr"/>
          <a:lstStyle/>
          <a:p>
            <a:r>
              <a:rPr lang="en-US" altLang="zh-CN" sz="1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40</a:t>
            </a:r>
            <a:endParaRPr lang="en-US" altLang="zh-CN" sz="1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1097" name="Oval 25"/>
          <p:cNvSpPr>
            <a:spLocks noChangeArrowheads="1"/>
          </p:cNvSpPr>
          <p:nvPr/>
        </p:nvSpPr>
        <p:spPr bwMode="auto">
          <a:xfrm>
            <a:off x="4055274" y="1603202"/>
            <a:ext cx="685800" cy="533400"/>
          </a:xfrm>
          <a:prstGeom prst="ellipse">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wrap="none" anchor="ctr"/>
          <a:lstStyle/>
          <a:p>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1111" name="Text Box 39"/>
          <p:cNvSpPr txBox="1">
            <a:spLocks noChangeArrowheads="1"/>
          </p:cNvSpPr>
          <p:nvPr/>
        </p:nvSpPr>
        <p:spPr bwMode="auto">
          <a:xfrm>
            <a:off x="1269185" y="5269702"/>
            <a:ext cx="7885143" cy="758190"/>
          </a:xfrm>
          <a:prstGeom prst="rect">
            <a:avLst/>
          </a:prstGeom>
          <a:noFill/>
          <a:ln w="9525">
            <a:solidFill>
              <a:schemeClr val="bg1"/>
            </a:solidFill>
            <a:miter lim="800000"/>
          </a:ln>
        </p:spPr>
        <p:txBody>
          <a:bodyPr wrap="square">
            <a:spAutoFit/>
          </a:bodyPr>
          <a:lstStyle/>
          <a:p>
            <a:pPr algn="l">
              <a:lnSpc>
                <a:spcPts val="2600"/>
              </a:lnSpc>
            </a:pPr>
            <a:r>
              <a:rPr lang="zh-CN" altLang="en-US"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以其</a:t>
            </a:r>
            <a:r>
              <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中序前驱值替换</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之（值替换） ，然后再</a:t>
            </a:r>
            <a:r>
              <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删除该前驱结点</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。前驱是左子树中最大的结点。</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1112" name="AutoShape 40"/>
          <p:cNvSpPr>
            <a:spLocks noChangeArrowheads="1"/>
          </p:cNvSpPr>
          <p:nvPr/>
        </p:nvSpPr>
        <p:spPr bwMode="auto">
          <a:xfrm>
            <a:off x="3090634" y="2511262"/>
            <a:ext cx="152400" cy="1143000"/>
          </a:xfrm>
          <a:prstGeom prst="downArrow">
            <a:avLst>
              <a:gd name="adj1" fmla="val 50000"/>
              <a:gd name="adj2" fmla="val 187500"/>
            </a:avLst>
          </a:prstGeom>
          <a:solidFill>
            <a:srgbClr val="C00000"/>
          </a:solidFill>
          <a:ln w="9525">
            <a:solidFill>
              <a:srgbClr val="C00000"/>
            </a:solidFill>
            <a:miter lim="800000"/>
          </a:ln>
        </p:spPr>
        <p:txBody>
          <a:bodyPr vert="eaVert" wrap="none" anchor="ctr"/>
          <a:lstStyle/>
          <a:p>
            <a:endParaRPr lang="zh-CN" altLang="en-US" sz="1800">
              <a:latin typeface="Consolas" panose="020B0609020204030204" pitchFamily="49" charset="0"/>
              <a:cs typeface="Consolas" panose="020B0609020204030204" pitchFamily="49" charset="0"/>
            </a:endParaRPr>
          </a:p>
        </p:txBody>
      </p:sp>
      <p:sp useBgFill="1">
        <p:nvSpPr>
          <p:cNvPr id="131113" name="Rectangle 41"/>
          <p:cNvSpPr>
            <a:spLocks noChangeArrowheads="1"/>
          </p:cNvSpPr>
          <p:nvPr/>
        </p:nvSpPr>
        <p:spPr bwMode="auto">
          <a:xfrm>
            <a:off x="3268346" y="2511262"/>
            <a:ext cx="1295400" cy="1143000"/>
          </a:xfrm>
          <a:prstGeom prst="rect">
            <a:avLst/>
          </a:prstGeom>
          <a:ln w="9525">
            <a:solidFill>
              <a:schemeClr val="bg1"/>
            </a:solidFill>
            <a:miter lim="800000"/>
          </a:ln>
        </p:spPr>
        <p:txBody>
          <a:bodyPr wrap="none" anchor="ctr"/>
          <a:lstStyle/>
          <a:p>
            <a:endParaRPr lang="zh-CN" altLang="en-US" sz="1800">
              <a:latin typeface="Consolas" panose="020B0609020204030204" pitchFamily="49" charset="0"/>
              <a:cs typeface="Consolas" panose="020B0609020204030204" pitchFamily="49" charset="0"/>
            </a:endParaRPr>
          </a:p>
        </p:txBody>
      </p:sp>
      <p:sp>
        <p:nvSpPr>
          <p:cNvPr id="131118" name="Text Box 46"/>
          <p:cNvSpPr txBox="1">
            <a:spLocks noChangeArrowheads="1"/>
          </p:cNvSpPr>
          <p:nvPr/>
        </p:nvSpPr>
        <p:spPr bwMode="auto">
          <a:xfrm>
            <a:off x="6055530" y="1236252"/>
            <a:ext cx="2686050" cy="398780"/>
          </a:xfrm>
          <a:prstGeom prst="rect">
            <a:avLst/>
          </a:prstGeom>
          <a:noFill/>
          <a:ln w="9525">
            <a:solidFill>
              <a:schemeClr val="bg1"/>
            </a:solidFill>
            <a:miter lim="800000"/>
          </a:ln>
        </p:spPr>
        <p:txBody>
          <a:bodyPr>
            <a:spAutoFit/>
          </a:bodyPr>
          <a:lstStyle/>
          <a:p>
            <a:pPr algn="l"/>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被删关键字 </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50</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9" name="Text Box 25"/>
          <p:cNvSpPr txBox="1">
            <a:spLocks noChangeArrowheads="1"/>
          </p:cNvSpPr>
          <p:nvPr/>
        </p:nvSpPr>
        <p:spPr bwMode="auto">
          <a:xfrm>
            <a:off x="1554937" y="1196752"/>
            <a:ext cx="763270" cy="398780"/>
          </a:xfrm>
          <a:prstGeom prst="rect">
            <a:avLst/>
          </a:prstGeom>
          <a:noFill/>
          <a:ln w="9525">
            <a:noFill/>
            <a:miter lim="800000"/>
          </a:ln>
        </p:spPr>
        <p:txBody>
          <a:bodyPr wrap="none">
            <a:spAutoFit/>
          </a:bodyPr>
          <a:lstStyle/>
          <a:p>
            <a:pPr algn="l"/>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例如</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0" name="Text Box 4"/>
          <p:cNvSpPr txBox="1">
            <a:spLocks noChangeArrowheads="1"/>
          </p:cNvSpPr>
          <p:nvPr/>
        </p:nvSpPr>
        <p:spPr bwMode="auto">
          <a:xfrm>
            <a:off x="1269184" y="6028358"/>
            <a:ext cx="8072494" cy="758190"/>
          </a:xfrm>
          <a:prstGeom prst="rect">
            <a:avLst/>
          </a:prstGeom>
          <a:noFill/>
          <a:ln w="9525">
            <a:solidFill>
              <a:schemeClr val="bg1"/>
            </a:solidFill>
            <a:miter lim="800000"/>
          </a:ln>
        </p:spPr>
        <p:txBody>
          <a:bodyPr wrap="square">
            <a:spAutoFit/>
          </a:bodyPr>
          <a:lstStyle/>
          <a:p>
            <a:pPr algn="l">
              <a:lnSpc>
                <a:spcPts val="2600"/>
              </a:lnSpc>
            </a:pPr>
            <a:r>
              <a:rPr lang="zh-CN" altLang="en-US"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也可以用其后继替换之，然后再删除该后继结点。后继是右子树中最小的结点。</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054105" y="2506492"/>
            <a:ext cx="4041938" cy="404193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31096"/>
                                        </p:tgtEl>
                                        <p:attrNameLst>
                                          <p:attrName>style.visibility</p:attrName>
                                        </p:attrNameLst>
                                      </p:cBhvr>
                                      <p:to>
                                        <p:strVal val="visible"/>
                                      </p:to>
                                    </p:set>
                                    <p:animEffect transition="in" filter="wipe(left)">
                                      <p:cBhvr>
                                        <p:cTn id="11" dur="500"/>
                                        <p:tgtEl>
                                          <p:spTgt spid="13109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1097"/>
                                        </p:tgtEl>
                                        <p:attrNameLst>
                                          <p:attrName>style.visibility</p:attrName>
                                        </p:attrNameLst>
                                      </p:cBhvr>
                                      <p:to>
                                        <p:strVal val="visible"/>
                                      </p:to>
                                    </p:set>
                                    <p:animEffect transition="in" filter="wipe(left)">
                                      <p:cBhvr>
                                        <p:cTn id="16" dur="500"/>
                                        <p:tgtEl>
                                          <p:spTgt spid="13109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31112"/>
                                        </p:tgtEl>
                                        <p:attrNameLst>
                                          <p:attrName>style.visibility</p:attrName>
                                        </p:attrNameLst>
                                      </p:cBhvr>
                                      <p:to>
                                        <p:strVal val="visible"/>
                                      </p:to>
                                    </p:set>
                                    <p:animEffect transition="in" filter="wipe(up)">
                                      <p:cBhvr>
                                        <p:cTn id="21" dur="500"/>
                                        <p:tgtEl>
                                          <p:spTgt spid="131112"/>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131113"/>
                                        </p:tgtEl>
                                        <p:attrNameLst>
                                          <p:attrName>style.visibility</p:attrName>
                                        </p:attrNameLst>
                                      </p:cBhvr>
                                      <p:to>
                                        <p:strVal val="visible"/>
                                      </p:to>
                                    </p:set>
                                    <p:animEffect transition="in" filter="wipe(up)">
                                      <p:cBhvr>
                                        <p:cTn id="25" dur="500"/>
                                        <p:tgtEl>
                                          <p:spTgt spid="1311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31111"/>
                                        </p:tgtEl>
                                        <p:attrNameLst>
                                          <p:attrName>style.visibility</p:attrName>
                                        </p:attrNameLst>
                                      </p:cBhvr>
                                      <p:to>
                                        <p:strVal val="visible"/>
                                      </p:to>
                                    </p:set>
                                    <p:animEffect transition="in" filter="wipe(left)">
                                      <p:cBhvr>
                                        <p:cTn id="30" dur="500"/>
                                        <p:tgtEl>
                                          <p:spTgt spid="131111"/>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96" grpId="0" animBg="1" autoUpdateAnimBg="0"/>
      <p:bldP spid="131097" grpId="0" animBg="1" autoUpdateAnimBg="0"/>
      <p:bldP spid="131111" grpId="0" bldLvl="0" animBg="1" autoUpdateAnimBg="0"/>
      <p:bldP spid="131112" grpId="0" animBg="1"/>
      <p:bldP spid="131113" grpId="0" animBg="1"/>
      <p:bldP spid="131118" grpId="0" bldLvl="0" animBg="1"/>
      <p:bldP spid="30"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95400" y="1945865"/>
            <a:ext cx="10729192" cy="1369695"/>
          </a:xfrm>
          <a:prstGeom prst="rect">
            <a:avLst/>
          </a:prstGeom>
          <a:solidFill>
            <a:schemeClr val="bg1"/>
          </a:solidFill>
          <a:ln>
            <a:solidFill>
              <a:schemeClr val="accent6">
                <a:lumMod val="20000"/>
                <a:lumOff val="80000"/>
              </a:schemeClr>
            </a:solidFill>
          </a:ln>
        </p:spPr>
        <p:style>
          <a:lnRef idx="2">
            <a:schemeClr val="accent5"/>
          </a:lnRef>
          <a:fillRef idx="1">
            <a:schemeClr val="lt1"/>
          </a:fillRef>
          <a:effectRef idx="0">
            <a:schemeClr val="accent5"/>
          </a:effectRef>
          <a:fontRef idx="minor">
            <a:schemeClr val="dk1"/>
          </a:fontRef>
        </p:style>
        <p:txBody>
          <a:bodyPr wrap="square" lIns="180000" tIns="108000" rIns="180000" bIns="108000" rtlCol="0">
            <a:spAutoFit/>
          </a:bodyPr>
          <a:lstStyle/>
          <a:p>
            <a:pPr marL="342900" indent="-342900" algn="l">
              <a:lnSpc>
                <a:spcPts val="2800"/>
              </a:lnSpc>
              <a:spcBef>
                <a:spcPts val="600"/>
              </a:spcBef>
              <a:buBlip>
                <a:blip r:embed="rId1"/>
              </a:buBlip>
            </a:pP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首先找到</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关键字</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为</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的结点</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（用</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指向被删除结点</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的双亲结点）</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Blip>
                <a:blip r:embed="rId1"/>
              </a:buBlip>
            </a:pP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分为</a:t>
            </a:r>
            <a:r>
              <a:rPr lang="zh-CN" altLang="zh-CN" sz="24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叶子结点</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4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左子树为空</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4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右子树为空</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和</a:t>
            </a:r>
            <a:r>
              <a:rPr lang="zh-CN" altLang="zh-CN" sz="24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存在左右子树</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种情况实现删除。</a:t>
            </a:r>
            <a:endPar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087" name="Rectangle 15"/>
          <p:cNvSpPr>
            <a:spLocks noChangeArrowheads="1"/>
          </p:cNvSpPr>
          <p:nvPr/>
        </p:nvSpPr>
        <p:spPr bwMode="auto">
          <a:xfrm>
            <a:off x="4817877" y="-387424"/>
            <a:ext cx="215935" cy="523220"/>
          </a:xfrm>
          <a:prstGeom prst="rect">
            <a:avLst/>
          </a:prstGeom>
          <a:noFill/>
          <a:ln w="9525">
            <a:noFill/>
            <a:miter lim="800000"/>
          </a:ln>
          <a:effectLst/>
        </p:spPr>
        <p:txBody>
          <a:bodyPr vert="horz" wrap="square" lIns="91440" tIns="45720" rIns="91440" bIns="45720" numCol="1" anchor="ctr" anchorCtr="0" compatLnSpc="1">
            <a:spAutoFit/>
          </a:bodyPr>
          <a:lstStyle/>
          <a:p>
            <a:endParaRPr lang="zh-CN" altLang="en-US"/>
          </a:p>
        </p:txBody>
      </p:sp>
      <p:sp>
        <p:nvSpPr>
          <p:cNvPr id="14356" name="Rectangle 20"/>
          <p:cNvSpPr>
            <a:spLocks noChangeArrowheads="1"/>
          </p:cNvSpPr>
          <p:nvPr/>
        </p:nvSpPr>
        <p:spPr bwMode="auto">
          <a:xfrm>
            <a:off x="4817877" y="-387424"/>
            <a:ext cx="215935" cy="523220"/>
          </a:xfrm>
          <a:prstGeom prst="rect">
            <a:avLst/>
          </a:prstGeom>
          <a:noFill/>
          <a:ln w="9525">
            <a:noFill/>
            <a:miter lim="800000"/>
          </a:ln>
          <a:effectLst/>
        </p:spPr>
        <p:txBody>
          <a:bodyPr vert="horz" wrap="square" lIns="91440" tIns="45720" rIns="91440" bIns="45720" numCol="1" anchor="ctr" anchorCtr="0" compatLnSpc="1">
            <a:spAutoFit/>
          </a:bodyPr>
          <a:lstStyle/>
          <a:p>
            <a:endParaRPr lang="zh-CN" altLang="en-US"/>
          </a:p>
        </p:txBody>
      </p:sp>
      <p:sp>
        <p:nvSpPr>
          <p:cNvPr id="9259" name="Rectangle 43"/>
          <p:cNvSpPr>
            <a:spLocks noChangeArrowheads="1"/>
          </p:cNvSpPr>
          <p:nvPr/>
        </p:nvSpPr>
        <p:spPr bwMode="auto">
          <a:xfrm>
            <a:off x="4817877" y="-387424"/>
            <a:ext cx="215935" cy="523220"/>
          </a:xfrm>
          <a:prstGeom prst="rect">
            <a:avLst/>
          </a:prstGeom>
          <a:noFill/>
          <a:ln w="9525">
            <a:noFill/>
            <a:miter lim="800000"/>
          </a:ln>
          <a:effectLst/>
        </p:spPr>
        <p:txBody>
          <a:bodyPr vert="horz" wrap="square" lIns="91440" tIns="45720" rIns="91440" bIns="45720" numCol="1" anchor="ctr" anchorCtr="0" compatLnSpc="1">
            <a:spAutoFit/>
          </a:bodyPr>
          <a:lstStyle/>
          <a:p>
            <a:endParaRPr lang="zh-CN" altLang="en-US"/>
          </a:p>
        </p:txBody>
      </p:sp>
      <p:sp>
        <p:nvSpPr>
          <p:cNvPr id="12" name="圆角矩形 11"/>
          <p:cNvSpPr/>
          <p:nvPr/>
        </p:nvSpPr>
        <p:spPr bwMode="auto">
          <a:xfrm>
            <a:off x="551384" y="1012598"/>
            <a:ext cx="2839171" cy="544194"/>
          </a:xfrm>
          <a:prstGeom prst="roundRect">
            <a:avLst>
              <a:gd name="adj" fmla="val 7848"/>
            </a:avLst>
          </a:prstGeom>
          <a:solidFill>
            <a:srgbClr val="F19903"/>
          </a:solidFill>
          <a:ln w="38100">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anchor="ctr"/>
          <a:lstStyle/>
          <a:p>
            <a:pPr marL="0" lvl="2" eaLnBrk="0" fontAlgn="ctr" hangingPunct="0">
              <a:spcBef>
                <a:spcPts val="0"/>
              </a:spcBef>
              <a:spcAft>
                <a:spcPts val="0"/>
              </a:spcAft>
              <a:buClr>
                <a:srgbClr val="FF0000"/>
              </a:buClr>
              <a:buSzPct val="70000"/>
              <a:tabLst>
                <a:tab pos="136525" algn="l"/>
              </a:tabLst>
              <a:defRPr/>
            </a:pPr>
            <a:r>
              <a:rPr lang="zh-CN" altLang="en-US" sz="2000" b="1" dirty="0">
                <a:solidFill>
                  <a:schemeClr val="tx1"/>
                </a:solidFill>
                <a:latin typeface="微软雅黑" panose="020B0503020204020204" pitchFamily="34" charset="-122"/>
                <a:ea typeface="微软雅黑" panose="020B0503020204020204" pitchFamily="34" charset="-122"/>
              </a:rPr>
              <a:t>删除算法设计</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839416" y="3874690"/>
            <a:ext cx="6984776" cy="758190"/>
          </a:xfrm>
          <a:prstGeom prst="rect">
            <a:avLst/>
          </a:prstGeom>
          <a:noFill/>
        </p:spPr>
        <p:txBody>
          <a:bodyPr wrap="square" rtlCol="0">
            <a:spAutoFit/>
          </a:bodyPr>
          <a:lstStyle/>
          <a:p>
            <a:pPr algn="l">
              <a:lnSpc>
                <a:spcPts val="2600"/>
              </a:lnSpc>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删除算法</a:t>
            </a:r>
            <a:r>
              <a:rPr lang="en-US" altLang="zh-CN" sz="2400" b="1" dirty="0" err="1">
                <a:latin typeface="微软雅黑" panose="020B0503020204020204" pitchFamily="34" charset="-122"/>
                <a:ea typeface="微软雅黑" panose="020B0503020204020204" pitchFamily="34" charset="-122"/>
                <a:cs typeface="Consolas" panose="020B0609020204030204" pitchFamily="49" charset="0"/>
              </a:rPr>
              <a:t>DeleteBST</a:t>
            </a:r>
            <a:r>
              <a:rPr lang="en-US" altLang="zh-CN" sz="2400" b="1" dirty="0">
                <a:latin typeface="微软雅黑" panose="020B0503020204020204" pitchFamily="34" charset="-122"/>
                <a:ea typeface="微软雅黑" panose="020B0503020204020204" pitchFamily="34" charset="-122"/>
                <a:cs typeface="Consolas" panose="020B0609020204030204" pitchFamily="49" charset="0"/>
              </a:rPr>
              <a:t>(</a:t>
            </a:r>
            <a:r>
              <a:rPr lang="en-US" altLang="zh-CN" sz="2400" b="1" dirty="0" err="1">
                <a:latin typeface="微软雅黑" panose="020B0503020204020204" pitchFamily="34" charset="-122"/>
                <a:ea typeface="微软雅黑" panose="020B0503020204020204" pitchFamily="34" charset="-122"/>
                <a:cs typeface="Consolas" panose="020B0609020204030204" pitchFamily="49" charset="0"/>
              </a:rPr>
              <a:t>bt,k</a:t>
            </a:r>
            <a:r>
              <a:rPr lang="en-US" altLang="zh-CN" sz="2400" b="1" dirty="0">
                <a:latin typeface="微软雅黑" panose="020B0503020204020204" pitchFamily="34" charset="-122"/>
                <a:ea typeface="微软雅黑" panose="020B0503020204020204" pitchFamily="34" charset="-122"/>
                <a:cs typeface="Consolas" panose="020B0609020204030204" pitchFamily="49" charset="0"/>
              </a:rPr>
              <a:t>)</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a:t>
            </a:r>
            <a:r>
              <a:rPr lang="en-US" altLang="zh-CN" sz="24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中删除关键字为</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的结点</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，返回删除后的二叉排序树的根结点地址。</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下箭头 13"/>
          <p:cNvSpPr/>
          <p:nvPr/>
        </p:nvSpPr>
        <p:spPr>
          <a:xfrm>
            <a:off x="4124423" y="3027008"/>
            <a:ext cx="693454" cy="847682"/>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246900" y="3874690"/>
            <a:ext cx="3267745" cy="315079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55440" y="1020058"/>
            <a:ext cx="9255402" cy="4691380"/>
          </a:xfrm>
          <a:prstGeom prst="rect">
            <a:avLst/>
          </a:prstGeom>
          <a:solidFill>
            <a:schemeClr val="accent6">
              <a:lumMod val="20000"/>
              <a:lumOff val="80000"/>
            </a:schemeClr>
          </a:solidFill>
          <a:ln>
            <a:solidFill>
              <a:srgbClr val="F19903"/>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108000" bIns="108000" rtlCol="0">
            <a:spAutoFit/>
          </a:bodyPr>
          <a:lstStyle/>
          <a:p>
            <a:pPr algn="l">
              <a:lnSpc>
                <a:spcPts val="2500"/>
              </a:lnSpc>
            </a:pP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BSTNode</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err="1">
                <a:solidFill>
                  <a:srgbClr val="FF0000"/>
                </a:solidFill>
                <a:latin typeface="微软雅黑" panose="020B0503020204020204" pitchFamily="34" charset="-122"/>
                <a:ea typeface="微软雅黑" panose="020B0503020204020204" pitchFamily="34" charset="-122"/>
                <a:cs typeface="Consolas" panose="020B0609020204030204" pitchFamily="49" charset="0"/>
              </a:rPr>
              <a:t>DeleteBST</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BSTNode</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bt,KeyType</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k)		</a:t>
            </a:r>
            <a:endPar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==NULL) return </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spcBef>
                <a:spcPts val="1200"/>
              </a:spcBef>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BSTNode</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p=</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,*f=NULL;      </a:t>
            </a: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//f</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指向被删结点</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的双亲结点</a:t>
            </a:r>
            <a:endPar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while(p!=NULL)                   </a:t>
            </a: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查找被删结点</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，其双亲是</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f</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结点 </a:t>
            </a:r>
            <a:endPar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if(</a:t>
            </a:r>
            <a:r>
              <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p-&gt;key==k</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break;   </a:t>
            </a: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找到被删结点</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时退出循环</a:t>
            </a:r>
            <a:endPar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f=p;</a:t>
            </a:r>
            <a:endPar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if(k&lt;p-&gt;key</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p=p-&gt;</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lchild</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a:t>
            </a:r>
            <a:endPar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p=p-&gt;</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rchild</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spcBef>
                <a:spcPts val="1200"/>
              </a:spcBef>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if(p==NULL) return </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21"/>
          <p:cNvGrpSpPr/>
          <p:nvPr/>
        </p:nvGrpSpPr>
        <p:grpSpPr>
          <a:xfrm>
            <a:off x="6524628" y="3591826"/>
            <a:ext cx="2214578" cy="2357454"/>
            <a:chOff x="2143108" y="1571612"/>
            <a:chExt cx="2214578" cy="2357454"/>
          </a:xfrm>
        </p:grpSpPr>
        <p:sp>
          <p:nvSpPr>
            <p:cNvPr id="28" name="矩形 27"/>
            <p:cNvSpPr/>
            <p:nvPr/>
          </p:nvSpPr>
          <p:spPr>
            <a:xfrm>
              <a:off x="2143108" y="1571612"/>
              <a:ext cx="2214578" cy="2357454"/>
            </a:xfrm>
            <a:prstGeom prst="rect">
              <a:avLst/>
            </a:prstGeom>
            <a:solidFill>
              <a:schemeClr val="accent6">
                <a:lumMod val="40000"/>
                <a:lumOff val="60000"/>
              </a:schemeClr>
            </a:solidFill>
            <a:ln>
              <a:noFill/>
              <a:tailEnd type="none"/>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9" name="Oval 33"/>
            <p:cNvSpPr>
              <a:spLocks noChangeArrowheads="1"/>
            </p:cNvSpPr>
            <p:nvPr/>
          </p:nvSpPr>
          <p:spPr bwMode="auto">
            <a:xfrm>
              <a:off x="3242105" y="2093230"/>
              <a:ext cx="309339" cy="340913"/>
            </a:xfrm>
            <a:prstGeom prst="ellipse">
              <a:avLst/>
            </a:prstGeom>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r>
                <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rPr>
                <a:t>5</a:t>
              </a:r>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0" name="Oval 32"/>
            <p:cNvSpPr>
              <a:spLocks noChangeArrowheads="1"/>
            </p:cNvSpPr>
            <p:nvPr/>
          </p:nvSpPr>
          <p:spPr bwMode="auto">
            <a:xfrm>
              <a:off x="2753502" y="2714959"/>
              <a:ext cx="309339" cy="340913"/>
            </a:xfrm>
            <a:prstGeom prst="ellipse">
              <a:avLst/>
            </a:prstGeom>
            <a:solidFill>
              <a:schemeClr val="bg1">
                <a:lumMod val="65000"/>
              </a:schemeClr>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r>
                <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rPr>
                <a:t>3</a:t>
              </a:r>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 name="Oval 31"/>
            <p:cNvSpPr>
              <a:spLocks noChangeArrowheads="1"/>
            </p:cNvSpPr>
            <p:nvPr/>
          </p:nvSpPr>
          <p:spPr bwMode="auto">
            <a:xfrm>
              <a:off x="3685891" y="2714959"/>
              <a:ext cx="309339" cy="340913"/>
            </a:xfrm>
            <a:prstGeom prst="ellipse">
              <a:avLst/>
            </a:prstGeom>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rPr>
                <a:t>6</a:t>
              </a:r>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2" name="Oval 30"/>
            <p:cNvSpPr>
              <a:spLocks noChangeArrowheads="1"/>
            </p:cNvSpPr>
            <p:nvPr/>
          </p:nvSpPr>
          <p:spPr bwMode="auto">
            <a:xfrm>
              <a:off x="3055189" y="3373839"/>
              <a:ext cx="309339" cy="340913"/>
            </a:xfrm>
            <a:prstGeom prst="ellipse">
              <a:avLst/>
            </a:prstGeom>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rPr>
                <a:t>4</a:t>
              </a:r>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3" name="AutoShape 29"/>
            <p:cNvSpPr>
              <a:spLocks noChangeShapeType="1"/>
            </p:cNvSpPr>
            <p:nvPr/>
          </p:nvSpPr>
          <p:spPr bwMode="auto">
            <a:xfrm>
              <a:off x="3506628" y="2383881"/>
              <a:ext cx="224080" cy="381342"/>
            </a:xfrm>
            <a:prstGeom prst="straightConnector1">
              <a:avLst/>
            </a:prstGeom>
            <a:noFill/>
            <a:ln w="9525">
              <a:solidFill>
                <a:srgbClr val="000000"/>
              </a:solidFill>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4" name="AutoShape 28"/>
            <p:cNvSpPr>
              <a:spLocks noChangeShapeType="1"/>
            </p:cNvSpPr>
            <p:nvPr/>
          </p:nvSpPr>
          <p:spPr bwMode="auto">
            <a:xfrm>
              <a:off x="3018025" y="3005610"/>
              <a:ext cx="192381" cy="368230"/>
            </a:xfrm>
            <a:prstGeom prst="straightConnector1">
              <a:avLst/>
            </a:prstGeom>
            <a:noFill/>
            <a:ln w="9525">
              <a:solidFill>
                <a:srgbClr val="000000"/>
              </a:solidFill>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5" name="Oval 27"/>
            <p:cNvSpPr>
              <a:spLocks noChangeArrowheads="1"/>
            </p:cNvSpPr>
            <p:nvPr/>
          </p:nvSpPr>
          <p:spPr bwMode="auto">
            <a:xfrm>
              <a:off x="2428860" y="3373839"/>
              <a:ext cx="309339" cy="340913"/>
            </a:xfrm>
            <a:prstGeom prst="ellipse">
              <a:avLst/>
            </a:prstGeom>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rPr>
                <a:t>2</a:t>
              </a:r>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6" name="AutoShape 26"/>
            <p:cNvSpPr>
              <a:spLocks noChangeShapeType="1"/>
            </p:cNvSpPr>
            <p:nvPr/>
          </p:nvSpPr>
          <p:spPr bwMode="auto">
            <a:xfrm flipH="1">
              <a:off x="2584076" y="3005610"/>
              <a:ext cx="214242" cy="368230"/>
            </a:xfrm>
            <a:prstGeom prst="straightConnector1">
              <a:avLst/>
            </a:prstGeom>
            <a:noFill/>
            <a:ln w="9525">
              <a:solidFill>
                <a:srgbClr val="000000"/>
              </a:solidFill>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7" name="AutoShape 25"/>
            <p:cNvSpPr>
              <a:spLocks noChangeShapeType="1"/>
            </p:cNvSpPr>
            <p:nvPr/>
          </p:nvSpPr>
          <p:spPr bwMode="auto">
            <a:xfrm flipH="1">
              <a:off x="3018025" y="2383881"/>
              <a:ext cx="268896" cy="381342"/>
            </a:xfrm>
            <a:prstGeom prst="straightConnector1">
              <a:avLst/>
            </a:prstGeom>
            <a:noFill/>
            <a:ln w="9525">
              <a:solidFill>
                <a:srgbClr val="000000"/>
              </a:solidFill>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8" name="Oval 3"/>
            <p:cNvSpPr>
              <a:spLocks noChangeArrowheads="1"/>
            </p:cNvSpPr>
            <p:nvPr/>
          </p:nvSpPr>
          <p:spPr bwMode="auto">
            <a:xfrm>
              <a:off x="3913250" y="3373839"/>
              <a:ext cx="309339" cy="340913"/>
            </a:xfrm>
            <a:prstGeom prst="ellipse">
              <a:avLst/>
            </a:prstGeom>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rPr>
                <a:t>7</a:t>
              </a:r>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9" name="AutoShape 2"/>
            <p:cNvSpPr>
              <a:spLocks noChangeShapeType="1"/>
            </p:cNvSpPr>
            <p:nvPr/>
          </p:nvSpPr>
          <p:spPr bwMode="auto">
            <a:xfrm>
              <a:off x="3950415" y="3005610"/>
              <a:ext cx="118052" cy="368230"/>
            </a:xfrm>
            <a:prstGeom prst="straightConnector1">
              <a:avLst/>
            </a:prstGeom>
            <a:noFill/>
            <a:ln w="9525">
              <a:solidFill>
                <a:srgbClr val="000000"/>
              </a:solidFill>
              <a:round/>
              <a:tailEnd type="none" w="sm" len="sm"/>
            </a:ln>
          </p:spPr>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cxnSp>
          <p:nvCxnSpPr>
            <p:cNvPr id="40" name="直接箭头连接符 39"/>
            <p:cNvCxnSpPr/>
            <p:nvPr/>
          </p:nvCxnSpPr>
          <p:spPr>
            <a:xfrm rot="16200000" flipH="1">
              <a:off x="2686524" y="2559985"/>
              <a:ext cx="214653" cy="114343"/>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41" name="TextBox 40"/>
            <p:cNvSpPr txBox="1"/>
            <p:nvPr/>
          </p:nvSpPr>
          <p:spPr>
            <a:xfrm>
              <a:off x="2436639" y="2285992"/>
              <a:ext cx="500066" cy="352425"/>
            </a:xfrm>
            <a:prstGeom prst="rect">
              <a:avLst/>
            </a:prstGeom>
            <a:noFill/>
          </p:spPr>
          <p:txBody>
            <a:bodyPr wrap="square" rtlCol="0">
              <a:spAutoFit/>
            </a:bodyPr>
            <a:lstStyle/>
            <a:p>
              <a:pPr algn="l">
                <a:spcBef>
                  <a:spcPts val="0"/>
                </a:spcBef>
              </a:pPr>
              <a:r>
                <a:rPr lang="en-US" altLang="zh-CN" sz="1700" i="1">
                  <a:solidFill>
                    <a:srgbClr val="0000FF"/>
                  </a:solidFill>
                  <a:latin typeface="微软雅黑" panose="020B0503020204020204" pitchFamily="34" charset="-122"/>
                  <a:ea typeface="微软雅黑" panose="020B0503020204020204" pitchFamily="34" charset="-122"/>
                  <a:cs typeface="Consolas" panose="020B0609020204030204" pitchFamily="49" charset="0"/>
                </a:rPr>
                <a:t>p</a:t>
              </a:r>
              <a:endParaRPr lang="en-US" altLang="zh-CN" sz="1700" i="1">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2" name="直接箭头连接符 41"/>
            <p:cNvCxnSpPr/>
            <p:nvPr/>
          </p:nvCxnSpPr>
          <p:spPr>
            <a:xfrm rot="16200000" flipH="1">
              <a:off x="3186590" y="1917043"/>
              <a:ext cx="214653" cy="114343"/>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43" name="TextBox 42"/>
            <p:cNvSpPr txBox="1"/>
            <p:nvPr/>
          </p:nvSpPr>
          <p:spPr>
            <a:xfrm>
              <a:off x="2936705" y="1643050"/>
              <a:ext cx="500066" cy="352425"/>
            </a:xfrm>
            <a:prstGeom prst="rect">
              <a:avLst/>
            </a:prstGeom>
            <a:noFill/>
          </p:spPr>
          <p:txBody>
            <a:bodyPr wrap="square" rtlCol="0">
              <a:spAutoFit/>
            </a:bodyPr>
            <a:lstStyle/>
            <a:p>
              <a:pPr algn="l">
                <a:spcBef>
                  <a:spcPts val="0"/>
                </a:spcBef>
              </a:pPr>
              <a:r>
                <a:rPr lang="en-US" altLang="zh-CN" sz="1700" i="1">
                  <a:solidFill>
                    <a:srgbClr val="0000FF"/>
                  </a:solidFill>
                  <a:latin typeface="微软雅黑" panose="020B0503020204020204" pitchFamily="34" charset="-122"/>
                  <a:ea typeface="微软雅黑" panose="020B0503020204020204" pitchFamily="34" charset="-122"/>
                  <a:cs typeface="Consolas" panose="020B0609020204030204" pitchFamily="49" charset="0"/>
                </a:rPr>
                <a:t>f</a:t>
              </a:r>
              <a:endParaRPr lang="en-US" altLang="zh-CN" sz="1700" i="1">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38282" y="836713"/>
            <a:ext cx="8786874" cy="361759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rtlCol="0">
            <a:spAutoFit/>
          </a:bodyPr>
          <a:lstStyle/>
          <a:p>
            <a:pPr algn="l">
              <a:lnSpc>
                <a:spcPts val="25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if(p-&gt;</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lchild</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==NULL &amp;&amp; p-&gt;</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rchild</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==NULL)</a:t>
            </a: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情况</a:t>
            </a:r>
            <a:r>
              <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是叶子结点</a:t>
            </a:r>
            <a:endPar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if(p==</a:t>
            </a:r>
            <a:r>
              <a:rPr lang="en-US" altLang="zh-CN" sz="1800" b="1"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是根结点</a:t>
            </a:r>
            <a:endPar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=NULL;</a:t>
            </a:r>
            <a:endPar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                           </a:t>
            </a: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不是根结点</a:t>
            </a:r>
            <a:endPar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if(</a:t>
            </a:r>
            <a:r>
              <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f-&gt;</a:t>
            </a:r>
            <a:r>
              <a:rPr lang="en-US" altLang="zh-CN" sz="1800" b="1"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lchild</a:t>
            </a:r>
            <a:r>
              <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==p</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是结点</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f</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的左孩子 </a:t>
            </a:r>
            <a:endPar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f-&gt;</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lchild</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=NULL;</a:t>
            </a:r>
            <a:endPar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	</a:t>
            </a: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是结点</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f</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的右孩子</a:t>
            </a:r>
            <a:endPar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f-&gt;</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rchild</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=NULL;</a:t>
            </a:r>
            <a:endPar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free(p);</a:t>
            </a:r>
            <a:endPar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47"/>
          <p:cNvGrpSpPr/>
          <p:nvPr/>
        </p:nvGrpSpPr>
        <p:grpSpPr>
          <a:xfrm>
            <a:off x="4608342" y="4667386"/>
            <a:ext cx="3071834" cy="1785950"/>
            <a:chOff x="642910" y="4429132"/>
            <a:chExt cx="3071834" cy="1785950"/>
          </a:xfrm>
        </p:grpSpPr>
        <p:sp>
          <p:nvSpPr>
            <p:cNvPr id="47" name="矩形 46"/>
            <p:cNvSpPr/>
            <p:nvPr/>
          </p:nvSpPr>
          <p:spPr>
            <a:xfrm>
              <a:off x="642910" y="4429132"/>
              <a:ext cx="3000396" cy="1785950"/>
            </a:xfrm>
            <a:prstGeom prst="rect">
              <a:avLst/>
            </a:prstGeom>
            <a:solidFill>
              <a:schemeClr val="accent6">
                <a:lumMod val="20000"/>
                <a:lumOff val="80000"/>
              </a:schemeClr>
            </a:solidFill>
            <a:ln>
              <a:noFill/>
              <a:tailEnd type="none"/>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3" name="组合 39"/>
            <p:cNvGrpSpPr/>
            <p:nvPr/>
          </p:nvGrpSpPr>
          <p:grpSpPr>
            <a:xfrm>
              <a:off x="857224" y="4789569"/>
              <a:ext cx="714380" cy="711133"/>
              <a:chOff x="857224" y="4789569"/>
              <a:chExt cx="714380" cy="711133"/>
            </a:xfrm>
          </p:grpSpPr>
          <p:sp>
            <p:nvSpPr>
              <p:cNvPr id="31" name="Oval 31"/>
              <p:cNvSpPr>
                <a:spLocks noChangeArrowheads="1"/>
              </p:cNvSpPr>
              <p:nvPr/>
            </p:nvSpPr>
            <p:spPr bwMode="auto">
              <a:xfrm>
                <a:off x="1262265" y="5159789"/>
                <a:ext cx="309339" cy="340913"/>
              </a:xfrm>
              <a:prstGeom prst="ellipse">
                <a:avLst/>
              </a:prstGeom>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cxnSp>
            <p:nvCxnSpPr>
              <p:cNvPr id="37" name="直接箭头连接符 36"/>
              <p:cNvCxnSpPr/>
              <p:nvPr/>
            </p:nvCxnSpPr>
            <p:spPr>
              <a:xfrm rot="16200000" flipH="1">
                <a:off x="1117843" y="5046941"/>
                <a:ext cx="193141" cy="142877"/>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857224" y="4789569"/>
                <a:ext cx="285752" cy="352425"/>
              </a:xfrm>
              <a:prstGeom prst="rect">
                <a:avLst/>
              </a:prstGeom>
              <a:noFill/>
            </p:spPr>
            <p:txBody>
              <a:bodyPr wrap="square" rtlCol="0">
                <a:spAutoFit/>
              </a:bodyPr>
              <a:lstStyle/>
              <a:p>
                <a:pPr algn="l">
                  <a:spcBef>
                    <a:spcPts val="0"/>
                  </a:spcBef>
                </a:pPr>
                <a:r>
                  <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endPar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41" name="右箭头 40"/>
            <p:cNvSpPr/>
            <p:nvPr/>
          </p:nvSpPr>
          <p:spPr>
            <a:xfrm>
              <a:off x="1785918" y="5214950"/>
              <a:ext cx="428628" cy="285752"/>
            </a:xfrm>
            <a:prstGeom prst="rightArrow">
              <a:avLst/>
            </a:prstGeom>
            <a:ln>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42" name="TextBox 41"/>
            <p:cNvSpPr txBox="1"/>
            <p:nvPr/>
          </p:nvSpPr>
          <p:spPr>
            <a:xfrm>
              <a:off x="2285984" y="5143512"/>
              <a:ext cx="1428760" cy="368300"/>
            </a:xfrm>
            <a:prstGeom prst="rect">
              <a:avLst/>
            </a:prstGeom>
            <a:noFill/>
          </p:spPr>
          <p:txBody>
            <a:bodyPr wrap="square" rtlCol="0">
              <a:spAutoFit/>
            </a:bodyPr>
            <a:lstStyle/>
            <a:p>
              <a:pPr algn="l">
                <a:spcBef>
                  <a:spcPts val="0"/>
                </a:spcBef>
              </a:pP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=NULL</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4" name="直接箭头连接符 43"/>
            <p:cNvCxnSpPr>
              <a:endCxn id="31" idx="0"/>
            </p:cNvCxnSpPr>
            <p:nvPr/>
          </p:nvCxnSpPr>
          <p:spPr>
            <a:xfrm rot="5400000">
              <a:off x="1307537" y="4967159"/>
              <a:ext cx="302029" cy="83231"/>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45" name="TextBox 44"/>
            <p:cNvSpPr txBox="1"/>
            <p:nvPr/>
          </p:nvSpPr>
          <p:spPr>
            <a:xfrm>
              <a:off x="1285852" y="4572008"/>
              <a:ext cx="714380" cy="337185"/>
            </a:xfrm>
            <a:prstGeom prst="rect">
              <a:avLst/>
            </a:prstGeom>
            <a:noFill/>
          </p:spPr>
          <p:txBody>
            <a:bodyPr wrap="square" rtlCol="0">
              <a:spAutoFit/>
            </a:bodyPr>
            <a:lstStyle/>
            <a:p>
              <a:pPr algn="l">
                <a:spcBef>
                  <a:spcPts val="0"/>
                </a:spcBef>
              </a:pP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endPar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4" name="组合 48"/>
          <p:cNvGrpSpPr/>
          <p:nvPr/>
        </p:nvGrpSpPr>
        <p:grpSpPr>
          <a:xfrm>
            <a:off x="695400" y="4581128"/>
            <a:ext cx="3429024" cy="2000264"/>
            <a:chOff x="1142976" y="928694"/>
            <a:chExt cx="3429024" cy="2000264"/>
          </a:xfrm>
        </p:grpSpPr>
        <p:sp>
          <p:nvSpPr>
            <p:cNvPr id="50" name="矩形 49"/>
            <p:cNvSpPr/>
            <p:nvPr/>
          </p:nvSpPr>
          <p:spPr>
            <a:xfrm>
              <a:off x="1142976" y="928694"/>
              <a:ext cx="3429024" cy="2000264"/>
            </a:xfrm>
            <a:prstGeom prst="rect">
              <a:avLst/>
            </a:prstGeom>
            <a:solidFill>
              <a:schemeClr val="accent6">
                <a:lumMod val="20000"/>
                <a:lumOff val="80000"/>
              </a:schemeClr>
            </a:solidFill>
            <a:ln>
              <a:noFill/>
              <a:tailEnd type="none"/>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sp>
          <p:nvSpPr>
            <p:cNvPr id="51" name="Oval 31"/>
            <p:cNvSpPr>
              <a:spLocks noChangeArrowheads="1"/>
            </p:cNvSpPr>
            <p:nvPr/>
          </p:nvSpPr>
          <p:spPr bwMode="auto">
            <a:xfrm>
              <a:off x="1619455" y="2069319"/>
              <a:ext cx="309339" cy="340913"/>
            </a:xfrm>
            <a:prstGeom prst="ellipse">
              <a:avLst/>
            </a:prstGeom>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cxnSp>
          <p:nvCxnSpPr>
            <p:cNvPr id="52" name="直接箭头连接符 51"/>
            <p:cNvCxnSpPr>
              <a:endCxn id="54" idx="1"/>
            </p:cNvCxnSpPr>
            <p:nvPr/>
          </p:nvCxnSpPr>
          <p:spPr>
            <a:xfrm rot="16200000" flipH="1">
              <a:off x="1906550" y="1286220"/>
              <a:ext cx="209079" cy="164591"/>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53" name="TextBox 52"/>
            <p:cNvSpPr txBox="1"/>
            <p:nvPr/>
          </p:nvSpPr>
          <p:spPr>
            <a:xfrm>
              <a:off x="1643042" y="1124348"/>
              <a:ext cx="285752" cy="352425"/>
            </a:xfrm>
            <a:prstGeom prst="rect">
              <a:avLst/>
            </a:prstGeom>
            <a:noFill/>
          </p:spPr>
          <p:txBody>
            <a:bodyPr wrap="square" rtlCol="0">
              <a:spAutoFit/>
            </a:bodyPr>
            <a:lstStyle/>
            <a:p>
              <a:pPr algn="l">
                <a:spcBef>
                  <a:spcPts val="0"/>
                </a:spcBef>
              </a:pPr>
              <a:r>
                <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endPar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4" name="Oval 31"/>
            <p:cNvSpPr>
              <a:spLocks noChangeArrowheads="1"/>
            </p:cNvSpPr>
            <p:nvPr/>
          </p:nvSpPr>
          <p:spPr bwMode="auto">
            <a:xfrm>
              <a:off x="2048083" y="1423130"/>
              <a:ext cx="309339" cy="340913"/>
            </a:xfrm>
            <a:prstGeom prst="ellipse">
              <a:avLst/>
            </a:prstGeom>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cxnSp>
          <p:nvCxnSpPr>
            <p:cNvPr id="55" name="直接连接符 54"/>
            <p:cNvCxnSpPr>
              <a:stCxn id="54" idx="3"/>
              <a:endCxn id="51" idx="0"/>
            </p:cNvCxnSpPr>
            <p:nvPr/>
          </p:nvCxnSpPr>
          <p:spPr>
            <a:xfrm rot="5400000">
              <a:off x="1756154" y="1732088"/>
              <a:ext cx="355202" cy="319260"/>
            </a:xfrm>
            <a:prstGeom prst="line">
              <a:avLst/>
            </a:prstGeom>
            <a:ln w="19050">
              <a:tailEnd type="none"/>
            </a:ln>
          </p:spPr>
          <p:style>
            <a:lnRef idx="2">
              <a:schemeClr val="dk1"/>
            </a:lnRef>
            <a:fillRef idx="0">
              <a:schemeClr val="dk1"/>
            </a:fillRef>
            <a:effectRef idx="1">
              <a:schemeClr val="dk1"/>
            </a:effectRef>
            <a:fontRef idx="minor">
              <a:schemeClr val="tx1"/>
            </a:fontRef>
          </p:style>
        </p:cxnSp>
        <p:cxnSp>
          <p:nvCxnSpPr>
            <p:cNvPr id="56" name="直接箭头连接符 55"/>
            <p:cNvCxnSpPr/>
            <p:nvPr/>
          </p:nvCxnSpPr>
          <p:spPr>
            <a:xfrm rot="16200000" flipH="1">
              <a:off x="1475033" y="1956471"/>
              <a:ext cx="193141" cy="142877"/>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57" name="TextBox 56"/>
            <p:cNvSpPr txBox="1"/>
            <p:nvPr/>
          </p:nvSpPr>
          <p:spPr>
            <a:xfrm>
              <a:off x="1214414" y="1699099"/>
              <a:ext cx="285752" cy="352425"/>
            </a:xfrm>
            <a:prstGeom prst="rect">
              <a:avLst/>
            </a:prstGeom>
            <a:noFill/>
          </p:spPr>
          <p:txBody>
            <a:bodyPr wrap="square" rtlCol="0">
              <a:spAutoFit/>
            </a:bodyPr>
            <a:lstStyle/>
            <a:p>
              <a:pPr algn="l">
                <a:spcBef>
                  <a:spcPts val="0"/>
                </a:spcBef>
              </a:pPr>
              <a:r>
                <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endPar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8" name="TextBox 57"/>
            <p:cNvSpPr txBox="1"/>
            <p:nvPr/>
          </p:nvSpPr>
          <p:spPr>
            <a:xfrm>
              <a:off x="1928794" y="2571744"/>
              <a:ext cx="2428892" cy="337185"/>
            </a:xfrm>
            <a:prstGeom prst="rect">
              <a:avLst/>
            </a:prstGeom>
            <a:noFill/>
          </p:spPr>
          <p:txBody>
            <a:bodyPr wrap="square" rtlCol="0">
              <a:spAutoFit/>
            </a:bodyPr>
            <a:lstStyle/>
            <a:p>
              <a:pPr algn="l">
                <a:spcBef>
                  <a:spcPts val="0"/>
                </a:spcBef>
              </a:pPr>
              <a:r>
                <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是结点</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的左孩子</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9" name="右箭头 58"/>
            <p:cNvSpPr/>
            <p:nvPr/>
          </p:nvSpPr>
          <p:spPr>
            <a:xfrm>
              <a:off x="2857488" y="1857364"/>
              <a:ext cx="357190" cy="285752"/>
            </a:xfrm>
            <a:prstGeom prst="rightArrow">
              <a:avLst/>
            </a:prstGeom>
            <a:ln>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cxnSp>
          <p:nvCxnSpPr>
            <p:cNvPr id="60" name="直接箭头连接符 59"/>
            <p:cNvCxnSpPr>
              <a:endCxn id="62" idx="1"/>
            </p:cNvCxnSpPr>
            <p:nvPr/>
          </p:nvCxnSpPr>
          <p:spPr>
            <a:xfrm rot="16200000" flipH="1">
              <a:off x="3763938" y="1733484"/>
              <a:ext cx="209079" cy="164591"/>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61" name="TextBox 60"/>
            <p:cNvSpPr txBox="1"/>
            <p:nvPr/>
          </p:nvSpPr>
          <p:spPr>
            <a:xfrm>
              <a:off x="3500430" y="1571612"/>
              <a:ext cx="285752" cy="352425"/>
            </a:xfrm>
            <a:prstGeom prst="rect">
              <a:avLst/>
            </a:prstGeom>
            <a:noFill/>
          </p:spPr>
          <p:txBody>
            <a:bodyPr wrap="square" rtlCol="0">
              <a:spAutoFit/>
            </a:bodyPr>
            <a:lstStyle/>
            <a:p>
              <a:pPr algn="l">
                <a:spcBef>
                  <a:spcPts val="0"/>
                </a:spcBef>
              </a:pPr>
              <a:r>
                <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endPar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2" name="Oval 31"/>
            <p:cNvSpPr>
              <a:spLocks noChangeArrowheads="1"/>
            </p:cNvSpPr>
            <p:nvPr/>
          </p:nvSpPr>
          <p:spPr bwMode="auto">
            <a:xfrm>
              <a:off x="3905471" y="1870394"/>
              <a:ext cx="309339" cy="340913"/>
            </a:xfrm>
            <a:prstGeom prst="ellipse">
              <a:avLst/>
            </a:prstGeom>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5" name="组合 62"/>
          <p:cNvGrpSpPr/>
          <p:nvPr/>
        </p:nvGrpSpPr>
        <p:grpSpPr>
          <a:xfrm>
            <a:off x="7993288" y="4509120"/>
            <a:ext cx="3143272" cy="1928826"/>
            <a:chOff x="1857356" y="3929066"/>
            <a:chExt cx="3143272" cy="1928826"/>
          </a:xfrm>
        </p:grpSpPr>
        <p:sp>
          <p:nvSpPr>
            <p:cNvPr id="64" name="矩形 63"/>
            <p:cNvSpPr/>
            <p:nvPr/>
          </p:nvSpPr>
          <p:spPr>
            <a:xfrm>
              <a:off x="1857356" y="3929066"/>
              <a:ext cx="3143272" cy="1928826"/>
            </a:xfrm>
            <a:prstGeom prst="rect">
              <a:avLst/>
            </a:prstGeom>
            <a:solidFill>
              <a:schemeClr val="accent6">
                <a:lumMod val="20000"/>
                <a:lumOff val="80000"/>
              </a:schemeClr>
            </a:solidFill>
            <a:ln>
              <a:noFill/>
              <a:tailEnd type="none"/>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5" name="Oval 31"/>
            <p:cNvSpPr>
              <a:spLocks noChangeArrowheads="1"/>
            </p:cNvSpPr>
            <p:nvPr/>
          </p:nvSpPr>
          <p:spPr bwMode="auto">
            <a:xfrm>
              <a:off x="2749418" y="4854852"/>
              <a:ext cx="309339" cy="340913"/>
            </a:xfrm>
            <a:prstGeom prst="ellipse">
              <a:avLst/>
            </a:prstGeom>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cxnSp>
          <p:nvCxnSpPr>
            <p:cNvPr id="66" name="直接箭头连接符 65"/>
            <p:cNvCxnSpPr>
              <a:endCxn id="68" idx="1"/>
            </p:cNvCxnSpPr>
            <p:nvPr/>
          </p:nvCxnSpPr>
          <p:spPr>
            <a:xfrm rot="16200000" flipH="1">
              <a:off x="2263740" y="4162376"/>
              <a:ext cx="209079" cy="164591"/>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67" name="TextBox 66"/>
            <p:cNvSpPr txBox="1"/>
            <p:nvPr/>
          </p:nvSpPr>
          <p:spPr>
            <a:xfrm>
              <a:off x="2000232" y="4000504"/>
              <a:ext cx="285752" cy="352425"/>
            </a:xfrm>
            <a:prstGeom prst="rect">
              <a:avLst/>
            </a:prstGeom>
            <a:noFill/>
          </p:spPr>
          <p:txBody>
            <a:bodyPr wrap="square" rtlCol="0">
              <a:spAutoFit/>
            </a:bodyPr>
            <a:lstStyle/>
            <a:p>
              <a:pPr algn="l">
                <a:spcBef>
                  <a:spcPts val="0"/>
                </a:spcBef>
              </a:pPr>
              <a:r>
                <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endPar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8" name="Oval 31"/>
            <p:cNvSpPr>
              <a:spLocks noChangeArrowheads="1"/>
            </p:cNvSpPr>
            <p:nvPr/>
          </p:nvSpPr>
          <p:spPr bwMode="auto">
            <a:xfrm>
              <a:off x="2405273" y="4299286"/>
              <a:ext cx="309339" cy="340913"/>
            </a:xfrm>
            <a:prstGeom prst="ellipse">
              <a:avLst/>
            </a:prstGeom>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cxnSp>
          <p:nvCxnSpPr>
            <p:cNvPr id="69" name="直接连接符 68"/>
            <p:cNvCxnSpPr>
              <a:stCxn id="68" idx="5"/>
              <a:endCxn id="65" idx="0"/>
            </p:cNvCxnSpPr>
            <p:nvPr/>
          </p:nvCxnSpPr>
          <p:spPr>
            <a:xfrm rot="16200000" flipH="1">
              <a:off x="2654410" y="4605173"/>
              <a:ext cx="264579" cy="234778"/>
            </a:xfrm>
            <a:prstGeom prst="line">
              <a:avLst/>
            </a:prstGeom>
            <a:ln w="19050">
              <a:tailEnd type="none"/>
            </a:ln>
          </p:spPr>
          <p:style>
            <a:lnRef idx="2">
              <a:schemeClr val="dk1"/>
            </a:lnRef>
            <a:fillRef idx="0">
              <a:schemeClr val="dk1"/>
            </a:fillRef>
            <a:effectRef idx="1">
              <a:schemeClr val="dk1"/>
            </a:effectRef>
            <a:fontRef idx="minor">
              <a:schemeClr val="tx1"/>
            </a:fontRef>
          </p:style>
        </p:cxnSp>
        <p:cxnSp>
          <p:nvCxnSpPr>
            <p:cNvPr id="70" name="直接箭头连接符 69"/>
            <p:cNvCxnSpPr>
              <a:endCxn id="65" idx="7"/>
            </p:cNvCxnSpPr>
            <p:nvPr/>
          </p:nvCxnSpPr>
          <p:spPr>
            <a:xfrm rot="5400000">
              <a:off x="2946059" y="4707596"/>
              <a:ext cx="264579" cy="129785"/>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71" name="TextBox 70"/>
            <p:cNvSpPr txBox="1"/>
            <p:nvPr/>
          </p:nvSpPr>
          <p:spPr>
            <a:xfrm>
              <a:off x="3143240" y="4429132"/>
              <a:ext cx="500066" cy="352425"/>
            </a:xfrm>
            <a:prstGeom prst="rect">
              <a:avLst/>
            </a:prstGeom>
            <a:noFill/>
          </p:spPr>
          <p:txBody>
            <a:bodyPr wrap="square" rtlCol="0">
              <a:spAutoFit/>
            </a:bodyPr>
            <a:lstStyle/>
            <a:p>
              <a:pPr algn="l">
                <a:spcBef>
                  <a:spcPts val="0"/>
                </a:spcBef>
              </a:pPr>
              <a:r>
                <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endPar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2" name="TextBox 71"/>
            <p:cNvSpPr txBox="1"/>
            <p:nvPr/>
          </p:nvSpPr>
          <p:spPr>
            <a:xfrm>
              <a:off x="2285984" y="5429264"/>
              <a:ext cx="2428892" cy="337185"/>
            </a:xfrm>
            <a:prstGeom prst="rect">
              <a:avLst/>
            </a:prstGeom>
            <a:noFill/>
          </p:spPr>
          <p:txBody>
            <a:bodyPr wrap="square" rtlCol="0">
              <a:spAutoFit/>
            </a:bodyPr>
            <a:lstStyle/>
            <a:p>
              <a:pPr algn="l">
                <a:spcBef>
                  <a:spcPts val="0"/>
                </a:spcBef>
              </a:pPr>
              <a:r>
                <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是结点</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的右孩子</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3" name="右箭头 72"/>
            <p:cNvSpPr/>
            <p:nvPr/>
          </p:nvSpPr>
          <p:spPr>
            <a:xfrm>
              <a:off x="3643306" y="4429132"/>
              <a:ext cx="357190" cy="285752"/>
            </a:xfrm>
            <a:prstGeom prst="rightArrow">
              <a:avLst/>
            </a:prstGeom>
            <a:ln>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cxnSp>
          <p:nvCxnSpPr>
            <p:cNvPr id="74" name="直接箭头连接符 73"/>
            <p:cNvCxnSpPr>
              <a:endCxn id="76" idx="1"/>
            </p:cNvCxnSpPr>
            <p:nvPr/>
          </p:nvCxnSpPr>
          <p:spPr>
            <a:xfrm rot="16200000" flipH="1">
              <a:off x="4406880" y="4305252"/>
              <a:ext cx="209079" cy="164591"/>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75" name="TextBox 74"/>
            <p:cNvSpPr txBox="1"/>
            <p:nvPr/>
          </p:nvSpPr>
          <p:spPr>
            <a:xfrm>
              <a:off x="4143372" y="4143380"/>
              <a:ext cx="285752" cy="352425"/>
            </a:xfrm>
            <a:prstGeom prst="rect">
              <a:avLst/>
            </a:prstGeom>
            <a:noFill/>
          </p:spPr>
          <p:txBody>
            <a:bodyPr wrap="square" rtlCol="0">
              <a:spAutoFit/>
            </a:bodyPr>
            <a:lstStyle/>
            <a:p>
              <a:pPr algn="l">
                <a:spcBef>
                  <a:spcPts val="0"/>
                </a:spcBef>
              </a:pPr>
              <a:r>
                <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endPar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6" name="Oval 31"/>
            <p:cNvSpPr>
              <a:spLocks noChangeArrowheads="1"/>
            </p:cNvSpPr>
            <p:nvPr/>
          </p:nvSpPr>
          <p:spPr bwMode="auto">
            <a:xfrm>
              <a:off x="4548413" y="4442162"/>
              <a:ext cx="309339" cy="340913"/>
            </a:xfrm>
            <a:prstGeom prst="ellipse">
              <a:avLst/>
            </a:prstGeom>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xit" presetSubtype="4" fill="hold" nodeType="clickEffect">
                                  <p:stCondLst>
                                    <p:cond delay="0"/>
                                  </p:stCondLst>
                                  <p:childTnLst>
                                    <p:animEffect transition="out" filter="wipe(down)">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
                                            <p:txEl>
                                              <p:pRg st="7" end="7"/>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6">
                                            <p:txEl>
                                              <p:pRg st="8" end="8"/>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
                                            <p:txEl>
                                              <p:pRg st="9" end="9"/>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
                                            <p:txEl>
                                              <p:pRg st="10" end="10"/>
                                            </p:txEl>
                                          </p:spTgt>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31504" y="314117"/>
            <a:ext cx="8501122" cy="3617595"/>
          </a:xfrm>
          <a:prstGeom prst="rect">
            <a:avLst/>
          </a:prstGeom>
          <a:ln>
            <a:solidFill>
              <a:srgbClr val="F19903"/>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rtlCol="0">
            <a:spAutoFit/>
          </a:bodyPr>
          <a:lstStyle/>
          <a:p>
            <a:pPr algn="l">
              <a:lnSpc>
                <a:spcPts val="25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else if(p-&gt;</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rchild</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==NULL)          </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情况</a:t>
            </a:r>
            <a:r>
              <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r>
              <a:rPr lang="zh-CN" altLang="en-US"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只有左</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子树</a:t>
            </a:r>
            <a:endPar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a:t>
            </a:r>
            <a:r>
              <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f==NULL</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没有双亲，即</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r>
              <a:rPr lang="en-US" altLang="zh-CN" sz="1800" b="1" dirty="0" err="1">
                <a:solidFill>
                  <a:srgbClr val="F19903"/>
                </a:solidFill>
                <a:latin typeface="微软雅黑" panose="020B0503020204020204" pitchFamily="34" charset="-122"/>
                <a:ea typeface="微软雅黑" panose="020B0503020204020204" pitchFamily="34" charset="-122"/>
                <a:cs typeface="Consolas" panose="020B0609020204030204" pitchFamily="49" charset="0"/>
              </a:rPr>
              <a:t>bt</a:t>
            </a:r>
            <a:endPar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lchild</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用</a:t>
            </a:r>
            <a:r>
              <a:rPr lang="en-US" altLang="zh-CN" sz="1800" b="1" dirty="0" err="1">
                <a:solidFill>
                  <a:srgbClr val="F19903"/>
                </a:solidFill>
                <a:latin typeface="微软雅黑" panose="020B0503020204020204" pitchFamily="34" charset="-122"/>
                <a:ea typeface="微软雅黑" panose="020B0503020204020204" pitchFamily="34" charset="-122"/>
                <a:cs typeface="Consolas" panose="020B0609020204030204" pitchFamily="49" charset="0"/>
              </a:rPr>
              <a:t>bt</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的左孩子替代</a:t>
            </a:r>
            <a:r>
              <a:rPr lang="en-US" altLang="zh-CN" sz="1800" b="1" dirty="0" err="1">
                <a:solidFill>
                  <a:srgbClr val="F19903"/>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else  </a:t>
            </a: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存在双亲</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f</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不是根结点） </a:t>
            </a:r>
            <a:endPar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if(</a:t>
            </a:r>
            <a:r>
              <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f-&gt;</a:t>
            </a:r>
            <a:r>
              <a:rPr lang="en-US" altLang="zh-CN" sz="1800" b="1"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lchild</a:t>
            </a:r>
            <a:r>
              <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==p</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是结点</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f</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的左孩子 </a:t>
            </a:r>
            <a:endPar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f-&gt;</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lchild</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=p-&gt;</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lchild</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用结点</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的左孩子替代结点</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 </a:t>
            </a:r>
            <a:endPar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else</a:t>
            </a: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是结点</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f</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的右孩子</a:t>
            </a:r>
            <a:endPar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f-&gt;</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rchild</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=p-&gt;</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lchild</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用结点</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的左孩子替代结点</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endPar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free(p);</a:t>
            </a:r>
            <a:endPar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7" name="TextBox 76"/>
          <p:cNvSpPr txBox="1"/>
          <p:nvPr/>
        </p:nvSpPr>
        <p:spPr>
          <a:xfrm>
            <a:off x="6988596" y="2996952"/>
            <a:ext cx="3571900" cy="398780"/>
          </a:xfrm>
          <a:prstGeom prst="rect">
            <a:avLst/>
          </a:prstGeom>
          <a:noFill/>
        </p:spPr>
        <p:txBody>
          <a:bodyPr wrap="square" rtlCol="0">
            <a:spAutoFit/>
          </a:bodyPr>
          <a:lstStyle/>
          <a:p>
            <a:pPr algn="l">
              <a:spcBef>
                <a:spcPts val="0"/>
              </a:spcBef>
            </a:pPr>
            <a:r>
              <a:rPr lang="zh-CN" altLang="en-US" sz="2000" dirty="0">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zh-CN" altLang="en-US"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用结点</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的左孩子替代结点</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 name="组合 109"/>
          <p:cNvGrpSpPr/>
          <p:nvPr/>
        </p:nvGrpSpPr>
        <p:grpSpPr>
          <a:xfrm>
            <a:off x="47328" y="3954716"/>
            <a:ext cx="3571900" cy="2714644"/>
            <a:chOff x="1714480" y="4000504"/>
            <a:chExt cx="3571900" cy="2714644"/>
          </a:xfrm>
        </p:grpSpPr>
        <p:sp>
          <p:nvSpPr>
            <p:cNvPr id="111" name="矩形 110"/>
            <p:cNvSpPr/>
            <p:nvPr/>
          </p:nvSpPr>
          <p:spPr>
            <a:xfrm>
              <a:off x="1714480" y="4000504"/>
              <a:ext cx="3571900" cy="2714644"/>
            </a:xfrm>
            <a:prstGeom prst="rect">
              <a:avLst/>
            </a:prstGeom>
            <a:solidFill>
              <a:schemeClr val="accent6">
                <a:lumMod val="20000"/>
                <a:lumOff val="8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12" name="Oval 31"/>
            <p:cNvSpPr>
              <a:spLocks noChangeArrowheads="1"/>
            </p:cNvSpPr>
            <p:nvPr/>
          </p:nvSpPr>
          <p:spPr bwMode="auto">
            <a:xfrm>
              <a:off x="2476711" y="4964111"/>
              <a:ext cx="309339" cy="340913"/>
            </a:xfrm>
            <a:prstGeom prst="ellipse">
              <a:avLst/>
            </a:prstGeom>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cxnSp>
          <p:nvCxnSpPr>
            <p:cNvPr id="113" name="直接箭头连接符 112"/>
            <p:cNvCxnSpPr>
              <a:endCxn id="115" idx="1"/>
            </p:cNvCxnSpPr>
            <p:nvPr/>
          </p:nvCxnSpPr>
          <p:spPr>
            <a:xfrm rot="16200000" flipH="1">
              <a:off x="2860027" y="4181012"/>
              <a:ext cx="209079" cy="164591"/>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114" name="TextBox 113"/>
            <p:cNvSpPr txBox="1"/>
            <p:nvPr/>
          </p:nvSpPr>
          <p:spPr>
            <a:xfrm>
              <a:off x="2596519" y="4019140"/>
              <a:ext cx="285752" cy="352425"/>
            </a:xfrm>
            <a:prstGeom prst="rect">
              <a:avLst/>
            </a:prstGeom>
            <a:noFill/>
          </p:spPr>
          <p:txBody>
            <a:bodyPr wrap="square" rtlCol="0">
              <a:spAutoFit/>
            </a:bodyPr>
            <a:lstStyle/>
            <a:p>
              <a:pPr algn="l">
                <a:spcBef>
                  <a:spcPts val="0"/>
                </a:spcBef>
              </a:pPr>
              <a:r>
                <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endPar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5" name="Oval 31"/>
            <p:cNvSpPr>
              <a:spLocks noChangeArrowheads="1"/>
            </p:cNvSpPr>
            <p:nvPr/>
          </p:nvSpPr>
          <p:spPr bwMode="auto">
            <a:xfrm>
              <a:off x="3001560" y="4317922"/>
              <a:ext cx="309339" cy="340913"/>
            </a:xfrm>
            <a:prstGeom prst="ellipse">
              <a:avLst/>
            </a:prstGeom>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cxnSp>
          <p:nvCxnSpPr>
            <p:cNvPr id="116" name="直接箭头连接符 115"/>
            <p:cNvCxnSpPr>
              <a:endCxn id="112" idx="1"/>
            </p:cNvCxnSpPr>
            <p:nvPr/>
          </p:nvCxnSpPr>
          <p:spPr>
            <a:xfrm rot="16200000" flipH="1">
              <a:off x="2370897" y="4862920"/>
              <a:ext cx="209079" cy="93153"/>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117" name="TextBox 116"/>
            <p:cNvSpPr txBox="1"/>
            <p:nvPr/>
          </p:nvSpPr>
          <p:spPr>
            <a:xfrm>
              <a:off x="2143108" y="4590644"/>
              <a:ext cx="285752" cy="352425"/>
            </a:xfrm>
            <a:prstGeom prst="rect">
              <a:avLst/>
            </a:prstGeom>
            <a:noFill/>
          </p:spPr>
          <p:txBody>
            <a:bodyPr wrap="square" rtlCol="0">
              <a:spAutoFit/>
            </a:bodyPr>
            <a:lstStyle/>
            <a:p>
              <a:pPr algn="l">
                <a:spcBef>
                  <a:spcPts val="0"/>
                </a:spcBef>
              </a:pPr>
              <a:r>
                <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endPar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8" name="TextBox 117"/>
            <p:cNvSpPr txBox="1"/>
            <p:nvPr/>
          </p:nvSpPr>
          <p:spPr>
            <a:xfrm>
              <a:off x="2928926" y="6233718"/>
              <a:ext cx="1928826" cy="337185"/>
            </a:xfrm>
            <a:prstGeom prst="rect">
              <a:avLst/>
            </a:prstGeom>
            <a:noFill/>
          </p:spPr>
          <p:txBody>
            <a:bodyPr wrap="square" rtlCol="0">
              <a:spAutoFit/>
            </a:bodyPr>
            <a:lstStyle/>
            <a:p>
              <a:pPr algn="l">
                <a:spcBef>
                  <a:spcPts val="0"/>
                </a:spcBef>
              </a:pPr>
              <a:r>
                <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是</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的左孩子</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9" name="等腰三角形 118"/>
            <p:cNvSpPr/>
            <p:nvPr/>
          </p:nvSpPr>
          <p:spPr>
            <a:xfrm>
              <a:off x="2031435" y="5665424"/>
              <a:ext cx="428628" cy="357190"/>
            </a:xfrm>
            <a:prstGeom prst="triangle">
              <a:avLst/>
            </a:prstGeom>
            <a:ln>
              <a:tailEnd type="none"/>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cxnSp>
          <p:nvCxnSpPr>
            <p:cNvPr id="120" name="直接连接符 119"/>
            <p:cNvCxnSpPr>
              <a:stCxn id="112" idx="3"/>
              <a:endCxn id="121" idx="7"/>
            </p:cNvCxnSpPr>
            <p:nvPr/>
          </p:nvCxnSpPr>
          <p:spPr>
            <a:xfrm rot="5400000">
              <a:off x="2266805" y="5304244"/>
              <a:ext cx="304355" cy="206062"/>
            </a:xfrm>
            <a:prstGeom prst="line">
              <a:avLst/>
            </a:prstGeom>
            <a:ln w="19050">
              <a:tailEnd type="none"/>
            </a:ln>
          </p:spPr>
          <p:style>
            <a:lnRef idx="2">
              <a:schemeClr val="dk1"/>
            </a:lnRef>
            <a:fillRef idx="0">
              <a:schemeClr val="dk1"/>
            </a:fillRef>
            <a:effectRef idx="1">
              <a:schemeClr val="dk1"/>
            </a:effectRef>
            <a:fontRef idx="minor">
              <a:schemeClr val="tx1"/>
            </a:fontRef>
          </p:style>
        </p:cxnSp>
        <p:sp>
          <p:nvSpPr>
            <p:cNvPr id="121" name="Oval 31"/>
            <p:cNvSpPr>
              <a:spLocks noChangeArrowheads="1"/>
            </p:cNvSpPr>
            <p:nvPr/>
          </p:nvSpPr>
          <p:spPr bwMode="auto">
            <a:xfrm>
              <a:off x="2131583" y="5522548"/>
              <a:ext cx="216000" cy="252000"/>
            </a:xfrm>
            <a:prstGeom prst="ellipse">
              <a:avLst/>
            </a:prstGeom>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22" name="TextBox 121"/>
            <p:cNvSpPr txBox="1"/>
            <p:nvPr/>
          </p:nvSpPr>
          <p:spPr>
            <a:xfrm>
              <a:off x="2786050" y="5090710"/>
              <a:ext cx="2428892" cy="337185"/>
            </a:xfrm>
            <a:prstGeom prst="rect">
              <a:avLst/>
            </a:prstGeom>
            <a:noFill/>
          </p:spPr>
          <p:txBody>
            <a:bodyPr wrap="square" rtlCol="0">
              <a:spAutoFit/>
            </a:bodyPr>
            <a:lstStyle/>
            <a:p>
              <a:pPr algn="l">
                <a:spcBef>
                  <a:spcPts val="0"/>
                </a:spcBef>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f-&gt;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lchild</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=p-&gt;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lchild</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23" name="直接连接符 122"/>
            <p:cNvCxnSpPr>
              <a:stCxn id="115" idx="3"/>
              <a:endCxn id="112" idx="7"/>
            </p:cNvCxnSpPr>
            <p:nvPr/>
          </p:nvCxnSpPr>
          <p:spPr>
            <a:xfrm rot="5400000">
              <a:off x="2691241" y="4658416"/>
              <a:ext cx="405128" cy="306114"/>
            </a:xfrm>
            <a:prstGeom prst="line">
              <a:avLst/>
            </a:prstGeom>
            <a:ln w="19050">
              <a:solidFill>
                <a:srgbClr val="FF0000"/>
              </a:solidFill>
              <a:tailEnd type="none"/>
            </a:ln>
          </p:spPr>
          <p:style>
            <a:lnRef idx="2">
              <a:schemeClr val="dk1"/>
            </a:lnRef>
            <a:fillRef idx="0">
              <a:schemeClr val="dk1"/>
            </a:fillRef>
            <a:effectRef idx="1">
              <a:schemeClr val="dk1"/>
            </a:effectRef>
            <a:fontRef idx="minor">
              <a:schemeClr val="tx1"/>
            </a:fontRef>
          </p:style>
        </p:cxnSp>
        <p:sp>
          <p:nvSpPr>
            <p:cNvPr id="124" name="任意多边形 123"/>
            <p:cNvSpPr/>
            <p:nvPr/>
          </p:nvSpPr>
          <p:spPr>
            <a:xfrm>
              <a:off x="2323322" y="4649536"/>
              <a:ext cx="718458" cy="933062"/>
            </a:xfrm>
            <a:custGeom>
              <a:avLst/>
              <a:gdLst>
                <a:gd name="connsiteX0" fmla="*/ 718458 w 718458"/>
                <a:gd name="connsiteY0" fmla="*/ 0 h 933062"/>
                <a:gd name="connsiteX1" fmla="*/ 662474 w 718458"/>
                <a:gd name="connsiteY1" fmla="*/ 242596 h 933062"/>
                <a:gd name="connsiteX2" fmla="*/ 569168 w 718458"/>
                <a:gd name="connsiteY2" fmla="*/ 475862 h 933062"/>
                <a:gd name="connsiteX3" fmla="*/ 354564 w 718458"/>
                <a:gd name="connsiteY3" fmla="*/ 802433 h 933062"/>
                <a:gd name="connsiteX4" fmla="*/ 0 w 718458"/>
                <a:gd name="connsiteY4" fmla="*/ 933062 h 93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458" h="933062">
                  <a:moveTo>
                    <a:pt x="718458" y="0"/>
                  </a:moveTo>
                  <a:cubicBezTo>
                    <a:pt x="702907" y="81643"/>
                    <a:pt x="687356" y="163286"/>
                    <a:pt x="662474" y="242596"/>
                  </a:cubicBezTo>
                  <a:cubicBezTo>
                    <a:pt x="637592" y="321906"/>
                    <a:pt x="620486" y="382556"/>
                    <a:pt x="569168" y="475862"/>
                  </a:cubicBezTo>
                  <a:cubicBezTo>
                    <a:pt x="517850" y="569168"/>
                    <a:pt x="449425" y="726233"/>
                    <a:pt x="354564" y="802433"/>
                  </a:cubicBezTo>
                  <a:cubicBezTo>
                    <a:pt x="259703" y="878633"/>
                    <a:pt x="129851" y="905847"/>
                    <a:pt x="0" y="933062"/>
                  </a:cubicBezTo>
                </a:path>
              </a:pathLst>
            </a:custGeom>
            <a:ln w="19050">
              <a:solidFill>
                <a:srgbClr val="FF00FF"/>
              </a:solidFill>
              <a:prstDash val="dash"/>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grpSp>
      <p:grpSp>
        <p:nvGrpSpPr>
          <p:cNvPr id="2" name="组合 94"/>
          <p:cNvGrpSpPr/>
          <p:nvPr/>
        </p:nvGrpSpPr>
        <p:grpSpPr>
          <a:xfrm>
            <a:off x="3963120" y="4236478"/>
            <a:ext cx="3429024" cy="1928826"/>
            <a:chOff x="285720" y="4071942"/>
            <a:chExt cx="3429024" cy="1928826"/>
          </a:xfrm>
        </p:grpSpPr>
        <p:sp>
          <p:nvSpPr>
            <p:cNvPr id="94" name="矩形 93"/>
            <p:cNvSpPr/>
            <p:nvPr/>
          </p:nvSpPr>
          <p:spPr>
            <a:xfrm>
              <a:off x="285720" y="4071942"/>
              <a:ext cx="3429024" cy="1928826"/>
            </a:xfrm>
            <a:prstGeom prst="rect">
              <a:avLst/>
            </a:prstGeom>
            <a:solidFill>
              <a:schemeClr val="accent6">
                <a:lumMod val="20000"/>
                <a:lumOff val="8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49" name="Oval 31"/>
            <p:cNvSpPr>
              <a:spLocks noChangeArrowheads="1"/>
            </p:cNvSpPr>
            <p:nvPr/>
          </p:nvSpPr>
          <p:spPr bwMode="auto">
            <a:xfrm>
              <a:off x="976513" y="4926839"/>
              <a:ext cx="309339" cy="340913"/>
            </a:xfrm>
            <a:prstGeom prst="ellipse">
              <a:avLst/>
            </a:prstGeom>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cxnSp>
          <p:nvCxnSpPr>
            <p:cNvPr id="63" name="直接箭头连接符 62"/>
            <p:cNvCxnSpPr/>
            <p:nvPr/>
          </p:nvCxnSpPr>
          <p:spPr>
            <a:xfrm rot="16200000" flipH="1">
              <a:off x="832091" y="4813991"/>
              <a:ext cx="193141" cy="142877"/>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78" name="TextBox 77"/>
            <p:cNvSpPr txBox="1"/>
            <p:nvPr/>
          </p:nvSpPr>
          <p:spPr>
            <a:xfrm>
              <a:off x="571472" y="4556619"/>
              <a:ext cx="285752" cy="352425"/>
            </a:xfrm>
            <a:prstGeom prst="rect">
              <a:avLst/>
            </a:prstGeom>
            <a:noFill/>
          </p:spPr>
          <p:txBody>
            <a:bodyPr wrap="square" rtlCol="0">
              <a:spAutoFit/>
            </a:bodyPr>
            <a:lstStyle/>
            <a:p>
              <a:pPr algn="l">
                <a:spcBef>
                  <a:spcPts val="0"/>
                </a:spcBef>
              </a:pPr>
              <a:r>
                <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endPar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9" name="等腰三角形 78"/>
            <p:cNvSpPr/>
            <p:nvPr/>
          </p:nvSpPr>
          <p:spPr>
            <a:xfrm>
              <a:off x="543479" y="5553504"/>
              <a:ext cx="428628" cy="357190"/>
            </a:xfrm>
            <a:prstGeom prst="triangle">
              <a:avLst/>
            </a:prstGeom>
            <a:ln>
              <a:tailEnd type="none"/>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cxnSp>
          <p:nvCxnSpPr>
            <p:cNvPr id="80" name="直接连接符 79"/>
            <p:cNvCxnSpPr>
              <a:stCxn id="49" idx="3"/>
              <a:endCxn id="81" idx="7"/>
            </p:cNvCxnSpPr>
            <p:nvPr/>
          </p:nvCxnSpPr>
          <p:spPr>
            <a:xfrm rot="5400000">
              <a:off x="814718" y="5240435"/>
              <a:ext cx="229707" cy="184489"/>
            </a:xfrm>
            <a:prstGeom prst="line">
              <a:avLst/>
            </a:prstGeom>
            <a:ln w="19050">
              <a:tailEnd type="none"/>
            </a:ln>
          </p:spPr>
          <p:style>
            <a:lnRef idx="2">
              <a:schemeClr val="dk1"/>
            </a:lnRef>
            <a:fillRef idx="0">
              <a:schemeClr val="dk1"/>
            </a:fillRef>
            <a:effectRef idx="1">
              <a:schemeClr val="dk1"/>
            </a:effectRef>
            <a:fontRef idx="minor">
              <a:schemeClr val="tx1"/>
            </a:fontRef>
          </p:style>
        </p:cxnSp>
        <p:sp>
          <p:nvSpPr>
            <p:cNvPr id="81" name="Oval 31"/>
            <p:cNvSpPr>
              <a:spLocks noChangeArrowheads="1"/>
            </p:cNvSpPr>
            <p:nvPr/>
          </p:nvSpPr>
          <p:spPr bwMode="auto">
            <a:xfrm>
              <a:off x="652958" y="5410628"/>
              <a:ext cx="216000" cy="252000"/>
            </a:xfrm>
            <a:prstGeom prst="ellipse">
              <a:avLst/>
            </a:prstGeom>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82" name="TextBox 81"/>
            <p:cNvSpPr txBox="1"/>
            <p:nvPr/>
          </p:nvSpPr>
          <p:spPr>
            <a:xfrm>
              <a:off x="1428728" y="4553372"/>
              <a:ext cx="1714512" cy="337185"/>
            </a:xfrm>
            <a:prstGeom prst="rect">
              <a:avLst/>
            </a:prstGeom>
            <a:noFill/>
          </p:spPr>
          <p:txBody>
            <a:bodyPr wrap="square" rtlCol="0">
              <a:spAutoFit/>
            </a:bodyPr>
            <a:lstStyle/>
            <a:p>
              <a:pPr algn="l">
                <a:spcBef>
                  <a:spcPts val="0"/>
                </a:spcBef>
              </a:pP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lchild</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83" name="直接箭头连接符 82"/>
            <p:cNvCxnSpPr>
              <a:endCxn id="49" idx="0"/>
            </p:cNvCxnSpPr>
            <p:nvPr/>
          </p:nvCxnSpPr>
          <p:spPr>
            <a:xfrm rot="5400000">
              <a:off x="950347" y="4662771"/>
              <a:ext cx="444905" cy="83231"/>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84" name="TextBox 83"/>
            <p:cNvSpPr txBox="1"/>
            <p:nvPr/>
          </p:nvSpPr>
          <p:spPr>
            <a:xfrm>
              <a:off x="1071538" y="4143380"/>
              <a:ext cx="642942" cy="337185"/>
            </a:xfrm>
            <a:prstGeom prst="rect">
              <a:avLst/>
            </a:prstGeom>
            <a:noFill/>
          </p:spPr>
          <p:txBody>
            <a:bodyPr wrap="square" rtlCol="0">
              <a:spAutoFit/>
            </a:bodyPr>
            <a:lstStyle/>
            <a:p>
              <a:pPr algn="l">
                <a:spcBef>
                  <a:spcPts val="0"/>
                </a:spcBef>
              </a:pP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endPar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5" name="右箭头 84"/>
            <p:cNvSpPr/>
            <p:nvPr/>
          </p:nvSpPr>
          <p:spPr>
            <a:xfrm>
              <a:off x="1552942" y="4876422"/>
              <a:ext cx="1428760" cy="195652"/>
            </a:xfrm>
            <a:prstGeom prst="rightArrow">
              <a:avLst/>
            </a:prstGeom>
            <a:ln>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86" name="等腰三角形 85"/>
            <p:cNvSpPr/>
            <p:nvPr/>
          </p:nvSpPr>
          <p:spPr>
            <a:xfrm>
              <a:off x="3071802" y="5357826"/>
              <a:ext cx="428628" cy="357190"/>
            </a:xfrm>
            <a:prstGeom prst="triangle">
              <a:avLst/>
            </a:prstGeom>
            <a:ln>
              <a:tailEnd type="none"/>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87" name="Oval 31"/>
            <p:cNvSpPr>
              <a:spLocks noChangeArrowheads="1"/>
            </p:cNvSpPr>
            <p:nvPr/>
          </p:nvSpPr>
          <p:spPr bwMode="auto">
            <a:xfrm>
              <a:off x="3181281" y="5214950"/>
              <a:ext cx="216000" cy="252000"/>
            </a:xfrm>
            <a:prstGeom prst="ellipse">
              <a:avLst/>
            </a:prstGeom>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cxnSp>
          <p:nvCxnSpPr>
            <p:cNvPr id="88" name="直接箭头连接符 87"/>
            <p:cNvCxnSpPr/>
            <p:nvPr/>
          </p:nvCxnSpPr>
          <p:spPr>
            <a:xfrm rot="5400000">
              <a:off x="3111432" y="4948523"/>
              <a:ext cx="444905" cy="83231"/>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89" name="TextBox 88"/>
            <p:cNvSpPr txBox="1"/>
            <p:nvPr/>
          </p:nvSpPr>
          <p:spPr>
            <a:xfrm>
              <a:off x="3232623" y="4429132"/>
              <a:ext cx="428628" cy="337185"/>
            </a:xfrm>
            <a:prstGeom prst="rect">
              <a:avLst/>
            </a:prstGeom>
            <a:noFill/>
          </p:spPr>
          <p:txBody>
            <a:bodyPr wrap="square" rtlCol="0">
              <a:spAutoFit/>
            </a:bodyPr>
            <a:lstStyle/>
            <a:p>
              <a:pPr algn="l">
                <a:spcBef>
                  <a:spcPts val="0"/>
                </a:spcBef>
              </a:pP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endPar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4" name="组合 124"/>
          <p:cNvGrpSpPr/>
          <p:nvPr/>
        </p:nvGrpSpPr>
        <p:grpSpPr>
          <a:xfrm>
            <a:off x="7637238" y="4026724"/>
            <a:ext cx="3643338" cy="2714644"/>
            <a:chOff x="3428992" y="4000504"/>
            <a:chExt cx="3643338" cy="2714644"/>
          </a:xfrm>
        </p:grpSpPr>
        <p:sp>
          <p:nvSpPr>
            <p:cNvPr id="126" name="矩形 125"/>
            <p:cNvSpPr/>
            <p:nvPr/>
          </p:nvSpPr>
          <p:spPr>
            <a:xfrm>
              <a:off x="3500430" y="4000504"/>
              <a:ext cx="3571900" cy="2714644"/>
            </a:xfrm>
            <a:prstGeom prst="rect">
              <a:avLst/>
            </a:prstGeom>
            <a:solidFill>
              <a:schemeClr val="accent6">
                <a:lumMod val="20000"/>
                <a:lumOff val="8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27" name="Oval 31"/>
            <p:cNvSpPr>
              <a:spLocks noChangeArrowheads="1"/>
            </p:cNvSpPr>
            <p:nvPr/>
          </p:nvSpPr>
          <p:spPr bwMode="auto">
            <a:xfrm>
              <a:off x="5762859" y="4964111"/>
              <a:ext cx="309339" cy="340913"/>
            </a:xfrm>
            <a:prstGeom prst="ellipse">
              <a:avLst/>
            </a:prstGeom>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cxnSp>
          <p:nvCxnSpPr>
            <p:cNvPr id="128" name="直接箭头连接符 127"/>
            <p:cNvCxnSpPr>
              <a:endCxn id="130" idx="1"/>
            </p:cNvCxnSpPr>
            <p:nvPr/>
          </p:nvCxnSpPr>
          <p:spPr>
            <a:xfrm rot="16200000" flipH="1">
              <a:off x="5146043" y="4209005"/>
              <a:ext cx="209079" cy="164591"/>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129" name="TextBox 128"/>
            <p:cNvSpPr txBox="1"/>
            <p:nvPr/>
          </p:nvSpPr>
          <p:spPr>
            <a:xfrm>
              <a:off x="4882535" y="4047133"/>
              <a:ext cx="285752" cy="352425"/>
            </a:xfrm>
            <a:prstGeom prst="rect">
              <a:avLst/>
            </a:prstGeom>
            <a:noFill/>
          </p:spPr>
          <p:txBody>
            <a:bodyPr wrap="square" rtlCol="0">
              <a:spAutoFit/>
            </a:bodyPr>
            <a:lstStyle/>
            <a:p>
              <a:pPr algn="l">
                <a:spcBef>
                  <a:spcPts val="0"/>
                </a:spcBef>
              </a:pPr>
              <a:r>
                <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endPar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0" name="Oval 31"/>
            <p:cNvSpPr>
              <a:spLocks noChangeArrowheads="1"/>
            </p:cNvSpPr>
            <p:nvPr/>
          </p:nvSpPr>
          <p:spPr bwMode="auto">
            <a:xfrm>
              <a:off x="5287576" y="4345915"/>
              <a:ext cx="309339" cy="340913"/>
            </a:xfrm>
            <a:prstGeom prst="ellipse">
              <a:avLst/>
            </a:prstGeom>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cxnSp>
          <p:nvCxnSpPr>
            <p:cNvPr id="131" name="直接箭头连接符 130"/>
            <p:cNvCxnSpPr>
              <a:endCxn id="127" idx="7"/>
            </p:cNvCxnSpPr>
            <p:nvPr/>
          </p:nvCxnSpPr>
          <p:spPr>
            <a:xfrm rot="5400000">
              <a:off x="5935691" y="4806091"/>
              <a:ext cx="299151" cy="116740"/>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132" name="TextBox 131"/>
            <p:cNvSpPr txBox="1"/>
            <p:nvPr/>
          </p:nvSpPr>
          <p:spPr>
            <a:xfrm>
              <a:off x="5929322" y="4429132"/>
              <a:ext cx="285752" cy="352425"/>
            </a:xfrm>
            <a:prstGeom prst="rect">
              <a:avLst/>
            </a:prstGeom>
            <a:noFill/>
          </p:spPr>
          <p:txBody>
            <a:bodyPr wrap="square" rtlCol="0">
              <a:spAutoFit/>
            </a:bodyPr>
            <a:lstStyle/>
            <a:p>
              <a:pPr algn="l">
                <a:spcBef>
                  <a:spcPts val="0"/>
                </a:spcBef>
              </a:pPr>
              <a:r>
                <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endPar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3" name="TextBox 132"/>
            <p:cNvSpPr txBox="1"/>
            <p:nvPr/>
          </p:nvSpPr>
          <p:spPr>
            <a:xfrm>
              <a:off x="4429124" y="6305156"/>
              <a:ext cx="2071702" cy="337185"/>
            </a:xfrm>
            <a:prstGeom prst="rect">
              <a:avLst/>
            </a:prstGeom>
            <a:noFill/>
          </p:spPr>
          <p:txBody>
            <a:bodyPr wrap="square" rtlCol="0">
              <a:spAutoFit/>
            </a:bodyPr>
            <a:lstStyle/>
            <a:p>
              <a:pPr algn="l">
                <a:spcBef>
                  <a:spcPts val="0"/>
                </a:spcBef>
              </a:pPr>
              <a:r>
                <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是</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的右孩子</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4" name="等腰三角形 133"/>
            <p:cNvSpPr/>
            <p:nvPr/>
          </p:nvSpPr>
          <p:spPr>
            <a:xfrm>
              <a:off x="5246145" y="5736862"/>
              <a:ext cx="428628" cy="357190"/>
            </a:xfrm>
            <a:prstGeom prst="triangle">
              <a:avLst/>
            </a:prstGeom>
            <a:ln>
              <a:tailEnd type="none"/>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cxnSp>
          <p:nvCxnSpPr>
            <p:cNvPr id="135" name="直接连接符 134"/>
            <p:cNvCxnSpPr>
              <a:stCxn id="127" idx="3"/>
              <a:endCxn id="136" idx="7"/>
            </p:cNvCxnSpPr>
            <p:nvPr/>
          </p:nvCxnSpPr>
          <p:spPr>
            <a:xfrm rot="5400000">
              <a:off x="5481515" y="5304244"/>
              <a:ext cx="375793" cy="277500"/>
            </a:xfrm>
            <a:prstGeom prst="line">
              <a:avLst/>
            </a:prstGeom>
            <a:ln w="19050">
              <a:tailEnd type="none"/>
            </a:ln>
          </p:spPr>
          <p:style>
            <a:lnRef idx="2">
              <a:schemeClr val="dk1"/>
            </a:lnRef>
            <a:fillRef idx="0">
              <a:schemeClr val="dk1"/>
            </a:fillRef>
            <a:effectRef idx="1">
              <a:schemeClr val="dk1"/>
            </a:effectRef>
            <a:fontRef idx="minor">
              <a:schemeClr val="tx1"/>
            </a:fontRef>
          </p:style>
        </p:cxnSp>
        <p:sp>
          <p:nvSpPr>
            <p:cNvPr id="136" name="Oval 31"/>
            <p:cNvSpPr>
              <a:spLocks noChangeArrowheads="1"/>
            </p:cNvSpPr>
            <p:nvPr/>
          </p:nvSpPr>
          <p:spPr bwMode="auto">
            <a:xfrm>
              <a:off x="5346293" y="5593986"/>
              <a:ext cx="216000" cy="252000"/>
            </a:xfrm>
            <a:prstGeom prst="ellipse">
              <a:avLst/>
            </a:prstGeom>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37" name="TextBox 136"/>
            <p:cNvSpPr txBox="1"/>
            <p:nvPr/>
          </p:nvSpPr>
          <p:spPr>
            <a:xfrm>
              <a:off x="3428992" y="4938529"/>
              <a:ext cx="2428892" cy="337185"/>
            </a:xfrm>
            <a:prstGeom prst="rect">
              <a:avLst/>
            </a:prstGeom>
            <a:noFill/>
          </p:spPr>
          <p:txBody>
            <a:bodyPr wrap="square" rtlCol="0">
              <a:spAutoFit/>
            </a:bodyPr>
            <a:lstStyle/>
            <a:p>
              <a:pPr algn="l">
                <a:spcBef>
                  <a:spcPts val="0"/>
                </a:spcBef>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f-&gt;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rchild</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=p-&gt;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lchild</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38" name="直接连接符 137"/>
            <p:cNvCxnSpPr>
              <a:stCxn id="130" idx="5"/>
              <a:endCxn id="127" idx="1"/>
            </p:cNvCxnSpPr>
            <p:nvPr/>
          </p:nvCxnSpPr>
          <p:spPr>
            <a:xfrm rot="16200000" flipH="1">
              <a:off x="5491320" y="4697195"/>
              <a:ext cx="377135" cy="256548"/>
            </a:xfrm>
            <a:prstGeom prst="line">
              <a:avLst/>
            </a:prstGeom>
            <a:ln w="19050">
              <a:solidFill>
                <a:srgbClr val="FF0000"/>
              </a:solidFill>
              <a:tailEnd type="none"/>
            </a:ln>
          </p:spPr>
          <p:style>
            <a:lnRef idx="2">
              <a:schemeClr val="dk1"/>
            </a:lnRef>
            <a:fillRef idx="0">
              <a:schemeClr val="dk1"/>
            </a:fillRef>
            <a:effectRef idx="1">
              <a:schemeClr val="dk1"/>
            </a:effectRef>
            <a:fontRef idx="minor">
              <a:schemeClr val="tx1"/>
            </a:fontRef>
          </p:style>
        </p:cxnSp>
        <p:sp>
          <p:nvSpPr>
            <p:cNvPr id="139" name="任意多边形 138"/>
            <p:cNvSpPr/>
            <p:nvPr/>
          </p:nvSpPr>
          <p:spPr>
            <a:xfrm>
              <a:off x="5498357" y="4618653"/>
              <a:ext cx="239486" cy="989045"/>
            </a:xfrm>
            <a:custGeom>
              <a:avLst/>
              <a:gdLst>
                <a:gd name="connsiteX0" fmla="*/ 18662 w 239486"/>
                <a:gd name="connsiteY0" fmla="*/ 0 h 989045"/>
                <a:gd name="connsiteX1" fmla="*/ 205274 w 239486"/>
                <a:gd name="connsiteY1" fmla="*/ 391886 h 989045"/>
                <a:gd name="connsiteX2" fmla="*/ 205274 w 239486"/>
                <a:gd name="connsiteY2" fmla="*/ 569167 h 989045"/>
                <a:gd name="connsiteX3" fmla="*/ 0 w 239486"/>
                <a:gd name="connsiteY3" fmla="*/ 989045 h 989045"/>
              </a:gdLst>
              <a:ahLst/>
              <a:cxnLst>
                <a:cxn ang="0">
                  <a:pos x="connsiteX0" y="connsiteY0"/>
                </a:cxn>
                <a:cxn ang="0">
                  <a:pos x="connsiteX1" y="connsiteY1"/>
                </a:cxn>
                <a:cxn ang="0">
                  <a:pos x="connsiteX2" y="connsiteY2"/>
                </a:cxn>
                <a:cxn ang="0">
                  <a:pos x="connsiteX3" y="connsiteY3"/>
                </a:cxn>
              </a:cxnLst>
              <a:rect l="l" t="t" r="r" b="b"/>
              <a:pathLst>
                <a:path w="239486" h="989045">
                  <a:moveTo>
                    <a:pt x="18662" y="0"/>
                  </a:moveTo>
                  <a:cubicBezTo>
                    <a:pt x="96417" y="148512"/>
                    <a:pt x="174172" y="297025"/>
                    <a:pt x="205274" y="391886"/>
                  </a:cubicBezTo>
                  <a:cubicBezTo>
                    <a:pt x="236376" y="486747"/>
                    <a:pt x="239486" y="469641"/>
                    <a:pt x="205274" y="569167"/>
                  </a:cubicBezTo>
                  <a:cubicBezTo>
                    <a:pt x="171062" y="668693"/>
                    <a:pt x="85531" y="828869"/>
                    <a:pt x="0" y="989045"/>
                  </a:cubicBezTo>
                </a:path>
              </a:pathLst>
            </a:custGeom>
            <a:ln w="19050">
              <a:solidFill>
                <a:srgbClr val="FF00FF"/>
              </a:solidFill>
              <a:prstDash val="dash"/>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par>
                          <p:cTn id="11" fill="hold">
                            <p:stCondLst>
                              <p:cond delay="0"/>
                            </p:stCondLst>
                            <p:childTnLst>
                              <p:par>
                                <p:cTn id="12" presetID="22" presetClass="exit" presetSubtype="4" fill="hold" nodeType="afterEffect">
                                  <p:stCondLst>
                                    <p:cond delay="0"/>
                                  </p:stCondLst>
                                  <p:childTnLst>
                                    <p:animEffect transition="out" filter="wipe(down)">
                                      <p:cBhvr>
                                        <p:cTn id="13" dur="500"/>
                                        <p:tgtEl>
                                          <p:spTgt spid="2"/>
                                        </p:tgtEl>
                                      </p:cBhvr>
                                    </p:animEffect>
                                    <p:set>
                                      <p:cBhvr>
                                        <p:cTn id="14" dur="1" fill="hold">
                                          <p:stCondLst>
                                            <p:cond delay="499"/>
                                          </p:stCondLst>
                                        </p:cTn>
                                        <p:tgtEl>
                                          <p:spTgt spid="2"/>
                                        </p:tgtEl>
                                        <p:attrNameLst>
                                          <p:attrName>style.visibility</p:attrName>
                                        </p:attrNameLst>
                                      </p:cBhvr>
                                      <p:to>
                                        <p:strVal val="hidden"/>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6">
                                            <p:txEl>
                                              <p:pRg st="7" end="7"/>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
                                            <p:txEl>
                                              <p:pRg st="8" end="8"/>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6">
                                            <p:txEl>
                                              <p:pRg st="9" end="9"/>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
                                            <p:txEl>
                                              <p:pRg st="10" end="10"/>
                                            </p:txEl>
                                          </p:spTgt>
                                        </p:tgtEl>
                                        <p:attrNameLst>
                                          <p:attrName>style.visibility</p:attrName>
                                        </p:attrNameLst>
                                      </p:cBhvr>
                                      <p:to>
                                        <p:strVal val="visible"/>
                                      </p:to>
                                    </p:set>
                                  </p:childTnLst>
                                </p:cTn>
                              </p:par>
                            </p:childTnLst>
                          </p:cTn>
                        </p:par>
                        <p:par>
                          <p:cTn id="30" fill="hold">
                            <p:stCondLst>
                              <p:cond delay="0"/>
                            </p:stCondLst>
                            <p:childTnLst>
                              <p:par>
                                <p:cTn id="31" presetID="22" presetClass="exit" presetSubtype="4" fill="hold" nodeType="afterEffect">
                                  <p:stCondLst>
                                    <p:cond delay="0"/>
                                  </p:stCondLst>
                                  <p:childTnLst>
                                    <p:animEffect transition="out" filter="wipe(down)">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childTnLst>
                          </p:cTn>
                        </p:par>
                        <p:par>
                          <p:cTn id="34" fill="hold">
                            <p:stCondLst>
                              <p:cond delay="500"/>
                            </p:stCondLst>
                            <p:childTnLst>
                              <p:par>
                                <p:cTn id="35" presetID="1" presetClass="entr" presetSubtype="0"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2201680" y="2202884"/>
            <a:ext cx="9510944" cy="2908935"/>
          </a:xfrm>
          <a:prstGeom prst="rect">
            <a:avLst/>
          </a:prstGeom>
          <a:solidFill>
            <a:schemeClr val="accent6">
              <a:lumMod val="40000"/>
              <a:lumOff val="6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a:spAutoFit/>
          </a:bodyPr>
          <a:lstStyle/>
          <a:p>
            <a:pPr algn="l">
              <a:lnSpc>
                <a:spcPts val="3200"/>
              </a:lnSpc>
              <a:spcBef>
                <a:spcPts val="600"/>
              </a:spcBef>
            </a:pPr>
            <a:r>
              <a:rPr lang="zh-CN" altLang="en-US" sz="24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4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二叉排序树</a:t>
            </a:r>
            <a:r>
              <a:rPr lang="zh-CN" altLang="en-US" sz="2400" b="1" dirty="0">
                <a:latin typeface="微软雅黑" panose="020B0503020204020204" pitchFamily="34" charset="-122"/>
                <a:ea typeface="微软雅黑" panose="020B0503020204020204" pitchFamily="34" charset="-122"/>
                <a:cs typeface="Consolas" panose="020B0609020204030204" pitchFamily="49" charset="0"/>
              </a:rPr>
              <a:t>（简称</a:t>
            </a:r>
            <a:r>
              <a:rPr lang="en-US" altLang="zh-CN" sz="2400" b="1" dirty="0" err="1">
                <a:latin typeface="微软雅黑" panose="020B0503020204020204" pitchFamily="34" charset="-122"/>
                <a:ea typeface="微软雅黑" panose="020B0503020204020204" pitchFamily="34" charset="-122"/>
                <a:cs typeface="Consolas" panose="020B0609020204030204" pitchFamily="49" charset="0"/>
              </a:rPr>
              <a:t>BST</a:t>
            </a:r>
            <a:r>
              <a:rPr lang="zh-CN" altLang="en-US" sz="2400" b="1" dirty="0">
                <a:latin typeface="微软雅黑" panose="020B0503020204020204" pitchFamily="34" charset="-122"/>
                <a:ea typeface="微软雅黑" panose="020B0503020204020204" pitchFamily="34" charset="-122"/>
                <a:cs typeface="Consolas" panose="020B0609020204030204" pitchFamily="49" charset="0"/>
              </a:rPr>
              <a:t>）</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又称二叉查找（搜索）树，其定义为：二叉排序树或者是空树，或者是满足如下性质（</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BST</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性质）的二叉树：</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3200"/>
              </a:lnSpc>
              <a:spcBef>
                <a:spcPts val="600"/>
              </a:spcBef>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若它的左子树非空，则左子树上所有结点值（指关键字值）均小于根结点值。</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3200"/>
              </a:lnSpc>
              <a:spcBef>
                <a:spcPts val="600"/>
              </a:spcBef>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若它的右子树非空，则右子树上所有结点值均大于根结点值。</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ts val="3200"/>
              </a:lnSpc>
              <a:spcBef>
                <a:spcPts val="600"/>
              </a:spcBef>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左、右子树本身又各是一棵二叉排序树。</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195" name="Text Box 2"/>
          <p:cNvSpPr txBox="1">
            <a:spLocks noChangeArrowheads="1"/>
          </p:cNvSpPr>
          <p:nvPr/>
        </p:nvSpPr>
        <p:spPr bwMode="auto">
          <a:xfrm>
            <a:off x="3002133" y="5867980"/>
            <a:ext cx="8638483" cy="521970"/>
          </a:xfrm>
          <a:prstGeom prst="rect">
            <a:avLst/>
          </a:prstGeom>
          <a:noFill/>
          <a:ln w="9525">
            <a:noFill/>
            <a:miter lim="800000"/>
          </a:ln>
        </p:spPr>
        <p:txBody>
          <a:bodyPr wrap="square">
            <a:spAutoFit/>
          </a:bodyPr>
          <a:lstStyle/>
          <a:p>
            <a:pPr algn="l">
              <a:spcBef>
                <a:spcPct val="50000"/>
              </a:spcBef>
            </a:pPr>
            <a:r>
              <a:rPr kumimoji="0" lang="zh-CN" altLang="en-US" sz="2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注意：</a:t>
            </a:r>
            <a:r>
              <a:rPr kumimoji="0"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二叉排序树中没有相同关键字的结点。</a:t>
            </a:r>
            <a:endParaRPr kumimoji="0"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196" name="Text Box 3" descr="粉色面巾纸"/>
          <p:cNvSpPr txBox="1">
            <a:spLocks noChangeArrowheads="1"/>
          </p:cNvSpPr>
          <p:nvPr/>
        </p:nvSpPr>
        <p:spPr bwMode="auto">
          <a:xfrm>
            <a:off x="479376" y="1052144"/>
            <a:ext cx="4104456" cy="583565"/>
          </a:xfrm>
          <a:prstGeom prst="rect">
            <a:avLst/>
          </a:prstGeom>
          <a:solidFill>
            <a:srgbClr val="F1990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5"/>
          </a:lnRef>
          <a:fillRef idx="3">
            <a:schemeClr val="accent5"/>
          </a:fillRef>
          <a:effectRef idx="2">
            <a:schemeClr val="accent5"/>
          </a:effectRef>
          <a:fontRef idx="minor">
            <a:schemeClr val="lt1"/>
          </a:fontRef>
        </p:style>
        <p:txBody>
          <a:bodyPr wrap="square">
            <a:spAutoFit/>
          </a:bodyPr>
          <a:lstStyle/>
          <a:p>
            <a:pPr>
              <a:spcBef>
                <a:spcPct val="50000"/>
              </a:spcBef>
            </a:pPr>
            <a:r>
              <a:rPr lang="en-US" altLang="zh-CN" sz="32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9.3.1  </a:t>
            </a:r>
            <a:r>
              <a:rPr lang="zh-CN" altLang="en-US" sz="32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二叉排序树</a:t>
            </a:r>
            <a:endParaRPr kumimoji="0" lang="zh-CN" altLang="en-US" sz="32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5" name="Picture 2"/>
          <p:cNvPicPr>
            <a:picLocks noChangeAspect="1" noChangeArrowheads="1"/>
          </p:cNvPicPr>
          <p:nvPr/>
        </p:nvPicPr>
        <p:blipFill>
          <a:blip r:embed="rId1" cstate="print"/>
          <a:srcRect/>
          <a:stretch>
            <a:fillRect/>
          </a:stretch>
        </p:blipFill>
        <p:spPr bwMode="auto">
          <a:xfrm>
            <a:off x="144016" y="3177262"/>
            <a:ext cx="1775520" cy="2952328"/>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39416" y="386125"/>
            <a:ext cx="8535322" cy="3617595"/>
          </a:xfrm>
          <a:prstGeom prst="rect">
            <a:avLst/>
          </a:prstGeom>
          <a:ln>
            <a:solidFill>
              <a:srgbClr val="F19903"/>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rtlCol="0">
            <a:spAutoFit/>
          </a:bodyPr>
          <a:lstStyle/>
          <a:p>
            <a:pPr algn="l">
              <a:lnSpc>
                <a:spcPts val="2500"/>
              </a:lnSpc>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else if (p-&gt;</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lchild</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==NULL) </a:t>
            </a:r>
            <a:r>
              <a:rPr lang="en-US" altLang="zh-CN" sz="20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情况</a:t>
            </a:r>
            <a:r>
              <a:rPr lang="en-US" altLang="zh-CN"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只有右子树</a:t>
            </a:r>
            <a:endPar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a:t>
            </a:r>
            <a:r>
              <a:rPr lang="en-US" altLang="zh-CN"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f==NULL</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没有双亲，即</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r>
              <a:rPr lang="en-US" altLang="zh-CN" sz="2000" b="1" dirty="0" err="1">
                <a:solidFill>
                  <a:srgbClr val="F19903"/>
                </a:solidFill>
                <a:latin typeface="微软雅黑" panose="020B0503020204020204" pitchFamily="34" charset="-122"/>
                <a:ea typeface="微软雅黑" panose="020B0503020204020204" pitchFamily="34" charset="-122"/>
                <a:cs typeface="Consolas" panose="020B0609020204030204" pitchFamily="49" charset="0"/>
              </a:rPr>
              <a:t>bt</a:t>
            </a:r>
            <a:endPar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20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rchild</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用</a:t>
            </a:r>
            <a:r>
              <a:rPr lang="en-US" altLang="zh-CN" sz="2000" b="1" dirty="0" err="1">
                <a:solidFill>
                  <a:srgbClr val="F19903"/>
                </a:solidFill>
                <a:latin typeface="微软雅黑" panose="020B0503020204020204" pitchFamily="34" charset="-122"/>
                <a:ea typeface="微软雅黑" panose="020B0503020204020204" pitchFamily="34" charset="-122"/>
                <a:cs typeface="Consolas" panose="020B0609020204030204" pitchFamily="49" charset="0"/>
              </a:rPr>
              <a:t>bt</a:t>
            </a:r>
            <a:r>
              <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的右孩子替代</a:t>
            </a:r>
            <a:r>
              <a:rPr lang="en-US" altLang="zh-CN" sz="2000" b="1" dirty="0" err="1">
                <a:solidFill>
                  <a:srgbClr val="F19903"/>
                </a:solidFill>
                <a:latin typeface="微软雅黑" panose="020B0503020204020204" pitchFamily="34" charset="-122"/>
                <a:ea typeface="微软雅黑" panose="020B0503020204020204" pitchFamily="34" charset="-122"/>
                <a:cs typeface="Consolas" panose="020B0609020204030204" pitchFamily="49" charset="0"/>
              </a:rPr>
              <a:t>bt</a:t>
            </a:r>
            <a:endPar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20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    </a:t>
            </a:r>
            <a:r>
              <a:rPr lang="en-US" altLang="zh-CN" sz="20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存在双亲</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f</a:t>
            </a:r>
            <a:r>
              <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不是根结点）</a:t>
            </a:r>
            <a:endPar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20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a:t>
            </a:r>
            <a:r>
              <a:rPr lang="en-US" altLang="zh-CN"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f-&gt;</a:t>
            </a:r>
            <a:r>
              <a:rPr lang="en-US" altLang="zh-CN" sz="2000" b="1"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lchild</a:t>
            </a:r>
            <a:r>
              <a:rPr lang="en-US" altLang="zh-CN"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==p</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是结点</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f</a:t>
            </a:r>
            <a:r>
              <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的左孩子 </a:t>
            </a:r>
            <a:endPar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20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f-&gt;</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lchild</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=p-&gt;</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rchild</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用结点</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的右孩子替代结点</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endPar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20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else</a:t>
            </a:r>
            <a:r>
              <a:rPr lang="en-US" altLang="zh-CN" sz="20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是结点</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f</a:t>
            </a:r>
            <a:r>
              <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的右孩子</a:t>
            </a:r>
            <a:endPar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20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f-&gt;</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rchild</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=p-&gt;</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rchild</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用结点</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的右孩子替代结点</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endParaRPr lang="zh-CN"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20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20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free(p);</a:t>
            </a:r>
            <a:endPar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7" name="TextBox 76"/>
          <p:cNvSpPr txBox="1"/>
          <p:nvPr/>
        </p:nvSpPr>
        <p:spPr>
          <a:xfrm>
            <a:off x="6164018" y="3163956"/>
            <a:ext cx="3929090" cy="368300"/>
          </a:xfrm>
          <a:prstGeom prst="rect">
            <a:avLst/>
          </a:prstGeom>
          <a:noFill/>
        </p:spPr>
        <p:txBody>
          <a:bodyPr wrap="square" rtlCol="0">
            <a:spAutoFit/>
          </a:bodyPr>
          <a:lstStyle/>
          <a:p>
            <a:pPr algn="l">
              <a:spcBef>
                <a:spcPts val="0"/>
              </a:spcBef>
            </a:pPr>
            <a:r>
              <a:rPr lang="zh-CN" altLang="en-US" sz="1800" dirty="0">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zh-CN" altLang="en-US"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用结点</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的右孩子替代结点</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 name="组合 91"/>
          <p:cNvGrpSpPr/>
          <p:nvPr/>
        </p:nvGrpSpPr>
        <p:grpSpPr>
          <a:xfrm>
            <a:off x="72978" y="4221088"/>
            <a:ext cx="3214710" cy="2500330"/>
            <a:chOff x="857224" y="3714752"/>
            <a:chExt cx="3214710" cy="2500330"/>
          </a:xfrm>
        </p:grpSpPr>
        <p:sp>
          <p:nvSpPr>
            <p:cNvPr id="93" name="矩形 92"/>
            <p:cNvSpPr/>
            <p:nvPr/>
          </p:nvSpPr>
          <p:spPr>
            <a:xfrm>
              <a:off x="857224" y="3714752"/>
              <a:ext cx="3214710" cy="2500330"/>
            </a:xfrm>
            <a:prstGeom prst="rect">
              <a:avLst/>
            </a:prstGeom>
            <a:solidFill>
              <a:schemeClr val="accent6">
                <a:lumMod val="20000"/>
                <a:lumOff val="8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grpSp>
          <p:nvGrpSpPr>
            <p:cNvPr id="4" name="组合 21"/>
            <p:cNvGrpSpPr/>
            <p:nvPr/>
          </p:nvGrpSpPr>
          <p:grpSpPr>
            <a:xfrm>
              <a:off x="1000100" y="3786190"/>
              <a:ext cx="3071834" cy="2337252"/>
              <a:chOff x="1428728" y="3500438"/>
              <a:chExt cx="3071834" cy="2337252"/>
            </a:xfrm>
          </p:grpSpPr>
          <p:sp>
            <p:nvSpPr>
              <p:cNvPr id="95" name="Oval 31"/>
              <p:cNvSpPr>
                <a:spLocks noChangeArrowheads="1"/>
              </p:cNvSpPr>
              <p:nvPr/>
            </p:nvSpPr>
            <p:spPr bwMode="auto">
              <a:xfrm>
                <a:off x="1833769" y="4445409"/>
                <a:ext cx="309339" cy="340913"/>
              </a:xfrm>
              <a:prstGeom prst="ellipse">
                <a:avLst/>
              </a:prstGeom>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cxnSp>
            <p:nvCxnSpPr>
              <p:cNvPr id="96" name="直接箭头连接符 95"/>
              <p:cNvCxnSpPr>
                <a:endCxn id="98" idx="1"/>
              </p:cNvCxnSpPr>
              <p:nvPr/>
            </p:nvCxnSpPr>
            <p:spPr>
              <a:xfrm rot="16200000" flipH="1">
                <a:off x="2120864" y="3662310"/>
                <a:ext cx="209079" cy="164591"/>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97" name="TextBox 96"/>
              <p:cNvSpPr txBox="1"/>
              <p:nvPr/>
            </p:nvSpPr>
            <p:spPr>
              <a:xfrm>
                <a:off x="1857356" y="3500438"/>
                <a:ext cx="285752" cy="352425"/>
              </a:xfrm>
              <a:prstGeom prst="rect">
                <a:avLst/>
              </a:prstGeom>
              <a:noFill/>
            </p:spPr>
            <p:txBody>
              <a:bodyPr wrap="square" rtlCol="0">
                <a:spAutoFit/>
              </a:bodyPr>
              <a:lstStyle/>
              <a:p>
                <a:pPr algn="l">
                  <a:spcBef>
                    <a:spcPts val="0"/>
                  </a:spcBef>
                </a:pPr>
                <a:r>
                  <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endPar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8" name="Oval 31"/>
              <p:cNvSpPr>
                <a:spLocks noChangeArrowheads="1"/>
              </p:cNvSpPr>
              <p:nvPr/>
            </p:nvSpPr>
            <p:spPr bwMode="auto">
              <a:xfrm>
                <a:off x="2262397" y="3799220"/>
                <a:ext cx="309339" cy="340913"/>
              </a:xfrm>
              <a:prstGeom prst="ellipse">
                <a:avLst/>
              </a:prstGeom>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cxnSp>
            <p:nvCxnSpPr>
              <p:cNvPr id="99" name="直接连接符 98"/>
              <p:cNvCxnSpPr>
                <a:stCxn id="98" idx="3"/>
                <a:endCxn id="95" idx="0"/>
              </p:cNvCxnSpPr>
              <p:nvPr/>
            </p:nvCxnSpPr>
            <p:spPr>
              <a:xfrm rot="5400000">
                <a:off x="1970468" y="4108178"/>
                <a:ext cx="355202" cy="319260"/>
              </a:xfrm>
              <a:prstGeom prst="line">
                <a:avLst/>
              </a:prstGeom>
              <a:ln w="19050">
                <a:solidFill>
                  <a:srgbClr val="FF00FF"/>
                </a:solidFill>
                <a:prstDash val="solid"/>
                <a:tailEnd type="none"/>
              </a:ln>
            </p:spPr>
            <p:style>
              <a:lnRef idx="2">
                <a:schemeClr val="dk1"/>
              </a:lnRef>
              <a:fillRef idx="0">
                <a:schemeClr val="dk1"/>
              </a:fillRef>
              <a:effectRef idx="1">
                <a:schemeClr val="dk1"/>
              </a:effectRef>
              <a:fontRef idx="minor">
                <a:schemeClr val="tx1"/>
              </a:fontRef>
            </p:style>
          </p:cxnSp>
          <p:cxnSp>
            <p:nvCxnSpPr>
              <p:cNvPr id="100" name="直接箭头连接符 99"/>
              <p:cNvCxnSpPr/>
              <p:nvPr/>
            </p:nvCxnSpPr>
            <p:spPr>
              <a:xfrm rot="16200000" flipH="1">
                <a:off x="1689347" y="4332561"/>
                <a:ext cx="193141" cy="142877"/>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1428728" y="4075189"/>
                <a:ext cx="285752" cy="352425"/>
              </a:xfrm>
              <a:prstGeom prst="rect">
                <a:avLst/>
              </a:prstGeom>
              <a:noFill/>
            </p:spPr>
            <p:txBody>
              <a:bodyPr wrap="square" rtlCol="0">
                <a:spAutoFit/>
              </a:bodyPr>
              <a:lstStyle/>
              <a:p>
                <a:pPr algn="l">
                  <a:spcBef>
                    <a:spcPts val="0"/>
                  </a:spcBef>
                </a:pPr>
                <a:r>
                  <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endPar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2" name="TextBox 101"/>
              <p:cNvSpPr txBox="1"/>
              <p:nvPr/>
            </p:nvSpPr>
            <p:spPr>
              <a:xfrm>
                <a:off x="1857356" y="5500702"/>
                <a:ext cx="1857388" cy="336988"/>
              </a:xfrm>
              <a:prstGeom prst="rect">
                <a:avLst/>
              </a:prstGeom>
              <a:noFill/>
            </p:spPr>
            <p:txBody>
              <a:bodyPr wrap="square" rtlCol="0">
                <a:spAutoFit/>
              </a:bodyPr>
              <a:lstStyle/>
              <a:p>
                <a:pPr algn="l">
                  <a:spcBef>
                    <a:spcPts val="0"/>
                  </a:spcBef>
                </a:pPr>
                <a:r>
                  <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是</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的左孩子</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3" name="等腰三角形 102"/>
              <p:cNvSpPr/>
              <p:nvPr/>
            </p:nvSpPr>
            <p:spPr>
              <a:xfrm>
                <a:off x="2214546" y="5072074"/>
                <a:ext cx="428628" cy="357190"/>
              </a:xfrm>
              <a:prstGeom prst="triangle">
                <a:avLst/>
              </a:prstGeom>
              <a:ln>
                <a:tailEnd type="none"/>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cxnSp>
            <p:nvCxnSpPr>
              <p:cNvPr id="104" name="直接连接符 103"/>
              <p:cNvCxnSpPr>
                <a:stCxn id="95" idx="5"/>
                <a:endCxn id="103" idx="0"/>
              </p:cNvCxnSpPr>
              <p:nvPr/>
            </p:nvCxnSpPr>
            <p:spPr>
              <a:xfrm rot="16200000" flipH="1">
                <a:off x="2095494" y="4738708"/>
                <a:ext cx="335678" cy="331054"/>
              </a:xfrm>
              <a:prstGeom prst="line">
                <a:avLst/>
              </a:prstGeom>
              <a:ln w="19050">
                <a:tailEnd type="none"/>
              </a:ln>
            </p:spPr>
            <p:style>
              <a:lnRef idx="2">
                <a:schemeClr val="dk1"/>
              </a:lnRef>
              <a:fillRef idx="0">
                <a:schemeClr val="dk1"/>
              </a:fillRef>
              <a:effectRef idx="1">
                <a:schemeClr val="dk1"/>
              </a:effectRef>
              <a:fontRef idx="minor">
                <a:schemeClr val="tx1"/>
              </a:fontRef>
            </p:style>
          </p:cxnSp>
          <p:sp>
            <p:nvSpPr>
              <p:cNvPr id="105" name="Oval 31"/>
              <p:cNvSpPr>
                <a:spLocks noChangeArrowheads="1"/>
              </p:cNvSpPr>
              <p:nvPr/>
            </p:nvSpPr>
            <p:spPr bwMode="auto">
              <a:xfrm>
                <a:off x="2296032" y="4929198"/>
                <a:ext cx="216000" cy="252000"/>
              </a:xfrm>
              <a:prstGeom prst="ellipse">
                <a:avLst/>
              </a:prstGeom>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06" name="任意多边形 105"/>
              <p:cNvSpPr/>
              <p:nvPr/>
            </p:nvSpPr>
            <p:spPr>
              <a:xfrm>
                <a:off x="2152022" y="4119823"/>
                <a:ext cx="219389" cy="813917"/>
              </a:xfrm>
              <a:custGeom>
                <a:avLst/>
                <a:gdLst>
                  <a:gd name="connsiteX0" fmla="*/ 169147 w 219389"/>
                  <a:gd name="connsiteY0" fmla="*/ 0 h 813917"/>
                  <a:gd name="connsiteX1" fmla="*/ 48567 w 219389"/>
                  <a:gd name="connsiteY1" fmla="*/ 221064 h 813917"/>
                  <a:gd name="connsiteX2" fmla="*/ 28470 w 219389"/>
                  <a:gd name="connsiteY2" fmla="*/ 391886 h 813917"/>
                  <a:gd name="connsiteX3" fmla="*/ 219389 w 219389"/>
                  <a:gd name="connsiteY3" fmla="*/ 813917 h 813917"/>
                </a:gdLst>
                <a:ahLst/>
                <a:cxnLst>
                  <a:cxn ang="0">
                    <a:pos x="connsiteX0" y="connsiteY0"/>
                  </a:cxn>
                  <a:cxn ang="0">
                    <a:pos x="connsiteX1" y="connsiteY1"/>
                  </a:cxn>
                  <a:cxn ang="0">
                    <a:pos x="connsiteX2" y="connsiteY2"/>
                  </a:cxn>
                  <a:cxn ang="0">
                    <a:pos x="connsiteX3" y="connsiteY3"/>
                  </a:cxn>
                </a:cxnLst>
                <a:rect l="l" t="t" r="r" b="b"/>
                <a:pathLst>
                  <a:path w="219389" h="813917">
                    <a:moveTo>
                      <a:pt x="169147" y="0"/>
                    </a:moveTo>
                    <a:cubicBezTo>
                      <a:pt x="120580" y="77875"/>
                      <a:pt x="72013" y="155750"/>
                      <a:pt x="48567" y="221064"/>
                    </a:cubicBezTo>
                    <a:cubicBezTo>
                      <a:pt x="25121" y="286378"/>
                      <a:pt x="0" y="293077"/>
                      <a:pt x="28470" y="391886"/>
                    </a:cubicBezTo>
                    <a:cubicBezTo>
                      <a:pt x="56940" y="490695"/>
                      <a:pt x="138164" y="652306"/>
                      <a:pt x="219389" y="813917"/>
                    </a:cubicBezTo>
                  </a:path>
                </a:pathLst>
              </a:custGeom>
              <a:ln w="19050">
                <a:solidFill>
                  <a:srgbClr val="FF00FF"/>
                </a:solidFill>
                <a:prstDash val="dash"/>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07" name="TextBox 106"/>
              <p:cNvSpPr txBox="1"/>
              <p:nvPr/>
            </p:nvSpPr>
            <p:spPr>
              <a:xfrm>
                <a:off x="2143108" y="4285730"/>
                <a:ext cx="2357454" cy="336959"/>
              </a:xfrm>
              <a:prstGeom prst="rect">
                <a:avLst/>
              </a:prstGeom>
              <a:noFill/>
            </p:spPr>
            <p:txBody>
              <a:bodyPr wrap="square" rtlCol="0">
                <a:spAutoFit/>
              </a:bodyPr>
              <a:lstStyle/>
              <a:p>
                <a:pPr algn="l">
                  <a:spcBef>
                    <a:spcPts val="0"/>
                  </a:spcBef>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f-&gt;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lchild</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=p-&gt;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rchild</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grpSp>
        <p:nvGrpSpPr>
          <p:cNvPr id="2" name="组合 90"/>
          <p:cNvGrpSpPr/>
          <p:nvPr/>
        </p:nvGrpSpPr>
        <p:grpSpPr>
          <a:xfrm>
            <a:off x="3963690" y="4381064"/>
            <a:ext cx="3500462" cy="2000264"/>
            <a:chOff x="500034" y="4143380"/>
            <a:chExt cx="3500462" cy="2000264"/>
          </a:xfrm>
        </p:grpSpPr>
        <p:sp>
          <p:nvSpPr>
            <p:cNvPr id="90" name="矩形 89"/>
            <p:cNvSpPr/>
            <p:nvPr/>
          </p:nvSpPr>
          <p:spPr>
            <a:xfrm>
              <a:off x="500034" y="4143380"/>
              <a:ext cx="3500462" cy="2000264"/>
            </a:xfrm>
            <a:prstGeom prst="rect">
              <a:avLst/>
            </a:prstGeom>
            <a:solidFill>
              <a:schemeClr val="accent6">
                <a:lumMod val="20000"/>
                <a:lumOff val="8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dirty="0"/>
            </a:p>
          </p:txBody>
        </p:sp>
        <p:sp>
          <p:nvSpPr>
            <p:cNvPr id="49" name="Oval 31"/>
            <p:cNvSpPr>
              <a:spLocks noChangeArrowheads="1"/>
            </p:cNvSpPr>
            <p:nvPr/>
          </p:nvSpPr>
          <p:spPr bwMode="auto">
            <a:xfrm>
              <a:off x="976513" y="4998277"/>
              <a:ext cx="309339" cy="340913"/>
            </a:xfrm>
            <a:prstGeom prst="ellipse">
              <a:avLst/>
            </a:prstGeom>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cxnSp>
          <p:nvCxnSpPr>
            <p:cNvPr id="63" name="直接箭头连接符 62"/>
            <p:cNvCxnSpPr/>
            <p:nvPr/>
          </p:nvCxnSpPr>
          <p:spPr>
            <a:xfrm rot="16200000" flipH="1">
              <a:off x="832091" y="4885429"/>
              <a:ext cx="193141" cy="142877"/>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78" name="TextBox 77"/>
            <p:cNvSpPr txBox="1"/>
            <p:nvPr/>
          </p:nvSpPr>
          <p:spPr>
            <a:xfrm>
              <a:off x="571472" y="4628057"/>
              <a:ext cx="285752" cy="352425"/>
            </a:xfrm>
            <a:prstGeom prst="rect">
              <a:avLst/>
            </a:prstGeom>
            <a:noFill/>
          </p:spPr>
          <p:txBody>
            <a:bodyPr wrap="square" rtlCol="0">
              <a:spAutoFit/>
            </a:bodyPr>
            <a:lstStyle/>
            <a:p>
              <a:pPr algn="l">
                <a:spcBef>
                  <a:spcPts val="0"/>
                </a:spcBef>
              </a:pPr>
              <a:r>
                <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endPar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9" name="等腰三角形 78"/>
            <p:cNvSpPr/>
            <p:nvPr/>
          </p:nvSpPr>
          <p:spPr>
            <a:xfrm>
              <a:off x="1327146" y="5624942"/>
              <a:ext cx="428628" cy="357190"/>
            </a:xfrm>
            <a:prstGeom prst="triangle">
              <a:avLst/>
            </a:prstGeom>
            <a:ln>
              <a:tailEnd type="none"/>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cxnSp>
          <p:nvCxnSpPr>
            <p:cNvPr id="80" name="直接连接符 79"/>
            <p:cNvCxnSpPr>
              <a:stCxn id="49" idx="5"/>
              <a:endCxn id="79" idx="0"/>
            </p:cNvCxnSpPr>
            <p:nvPr/>
          </p:nvCxnSpPr>
          <p:spPr>
            <a:xfrm rot="16200000" flipH="1">
              <a:off x="1223166" y="5306648"/>
              <a:ext cx="335678" cy="300910"/>
            </a:xfrm>
            <a:prstGeom prst="line">
              <a:avLst/>
            </a:prstGeom>
            <a:ln w="19050">
              <a:tailEnd type="none"/>
            </a:ln>
          </p:spPr>
          <p:style>
            <a:lnRef idx="2">
              <a:schemeClr val="dk1"/>
            </a:lnRef>
            <a:fillRef idx="0">
              <a:schemeClr val="dk1"/>
            </a:fillRef>
            <a:effectRef idx="1">
              <a:schemeClr val="dk1"/>
            </a:effectRef>
            <a:fontRef idx="minor">
              <a:schemeClr val="tx1"/>
            </a:fontRef>
          </p:style>
        </p:cxnSp>
        <p:sp>
          <p:nvSpPr>
            <p:cNvPr id="81" name="Oval 31"/>
            <p:cNvSpPr>
              <a:spLocks noChangeArrowheads="1"/>
            </p:cNvSpPr>
            <p:nvPr/>
          </p:nvSpPr>
          <p:spPr bwMode="auto">
            <a:xfrm>
              <a:off x="1438776" y="5482066"/>
              <a:ext cx="216000" cy="252000"/>
            </a:xfrm>
            <a:prstGeom prst="ellipse">
              <a:avLst/>
            </a:prstGeom>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82" name="TextBox 81"/>
            <p:cNvSpPr txBox="1"/>
            <p:nvPr/>
          </p:nvSpPr>
          <p:spPr>
            <a:xfrm>
              <a:off x="1643042" y="4624810"/>
              <a:ext cx="1643074" cy="337185"/>
            </a:xfrm>
            <a:prstGeom prst="rect">
              <a:avLst/>
            </a:prstGeom>
            <a:noFill/>
          </p:spPr>
          <p:txBody>
            <a:bodyPr wrap="square" rtlCol="0">
              <a:spAutoFit/>
            </a:bodyPr>
            <a:lstStyle/>
            <a:p>
              <a:pPr algn="l">
                <a:spcBef>
                  <a:spcPts val="0"/>
                </a:spcBef>
              </a:pP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rchild</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83" name="直接箭头连接符 82"/>
            <p:cNvCxnSpPr>
              <a:endCxn id="49" idx="0"/>
            </p:cNvCxnSpPr>
            <p:nvPr/>
          </p:nvCxnSpPr>
          <p:spPr>
            <a:xfrm rot="5400000">
              <a:off x="950347" y="4734209"/>
              <a:ext cx="444905" cy="83231"/>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84" name="TextBox 83"/>
            <p:cNvSpPr txBox="1"/>
            <p:nvPr/>
          </p:nvSpPr>
          <p:spPr>
            <a:xfrm>
              <a:off x="1071538" y="4214818"/>
              <a:ext cx="642942" cy="337185"/>
            </a:xfrm>
            <a:prstGeom prst="rect">
              <a:avLst/>
            </a:prstGeom>
            <a:noFill/>
          </p:spPr>
          <p:txBody>
            <a:bodyPr wrap="square" rtlCol="0">
              <a:spAutoFit/>
            </a:bodyPr>
            <a:lstStyle/>
            <a:p>
              <a:pPr algn="l">
                <a:spcBef>
                  <a:spcPts val="0"/>
                </a:spcBef>
              </a:pP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endPar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5" name="右箭头 84"/>
            <p:cNvSpPr/>
            <p:nvPr/>
          </p:nvSpPr>
          <p:spPr>
            <a:xfrm>
              <a:off x="1643042" y="4982000"/>
              <a:ext cx="1571636" cy="161512"/>
            </a:xfrm>
            <a:prstGeom prst="rightArrow">
              <a:avLst/>
            </a:prstGeom>
            <a:ln>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86" name="等腰三角形 85"/>
            <p:cNvSpPr/>
            <p:nvPr/>
          </p:nvSpPr>
          <p:spPr>
            <a:xfrm>
              <a:off x="3204630" y="5500702"/>
              <a:ext cx="428628" cy="357190"/>
            </a:xfrm>
            <a:prstGeom prst="triangle">
              <a:avLst/>
            </a:prstGeom>
            <a:ln>
              <a:tailEnd type="none"/>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87" name="Oval 31"/>
            <p:cNvSpPr>
              <a:spLocks noChangeArrowheads="1"/>
            </p:cNvSpPr>
            <p:nvPr/>
          </p:nvSpPr>
          <p:spPr bwMode="auto">
            <a:xfrm>
              <a:off x="3306212" y="5357826"/>
              <a:ext cx="216000" cy="252000"/>
            </a:xfrm>
            <a:prstGeom prst="ellipse">
              <a:avLst/>
            </a:prstGeom>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cxnSp>
          <p:nvCxnSpPr>
            <p:cNvPr id="88" name="直接箭头连接符 87"/>
            <p:cNvCxnSpPr/>
            <p:nvPr/>
          </p:nvCxnSpPr>
          <p:spPr>
            <a:xfrm rot="5400000">
              <a:off x="3236363" y="5091399"/>
              <a:ext cx="444905" cy="83231"/>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89" name="TextBox 88"/>
            <p:cNvSpPr txBox="1"/>
            <p:nvPr/>
          </p:nvSpPr>
          <p:spPr>
            <a:xfrm>
              <a:off x="3357554" y="4572008"/>
              <a:ext cx="642942" cy="337185"/>
            </a:xfrm>
            <a:prstGeom prst="rect">
              <a:avLst/>
            </a:prstGeom>
            <a:noFill/>
          </p:spPr>
          <p:txBody>
            <a:bodyPr wrap="square" rtlCol="0">
              <a:spAutoFit/>
            </a:bodyPr>
            <a:lstStyle/>
            <a:p>
              <a:pPr algn="l">
                <a:spcBef>
                  <a:spcPts val="0"/>
                </a:spcBef>
              </a:pP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endPar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5" name="组合 107"/>
          <p:cNvGrpSpPr/>
          <p:nvPr/>
        </p:nvGrpSpPr>
        <p:grpSpPr>
          <a:xfrm>
            <a:off x="8431273" y="4074826"/>
            <a:ext cx="3500462" cy="2714644"/>
            <a:chOff x="1214414" y="3714752"/>
            <a:chExt cx="3500462" cy="2714644"/>
          </a:xfrm>
        </p:grpSpPr>
        <p:sp>
          <p:nvSpPr>
            <p:cNvPr id="109" name="矩形 108"/>
            <p:cNvSpPr/>
            <p:nvPr/>
          </p:nvSpPr>
          <p:spPr>
            <a:xfrm>
              <a:off x="1214414" y="3714752"/>
              <a:ext cx="3500462" cy="2714644"/>
            </a:xfrm>
            <a:prstGeom prst="rect">
              <a:avLst/>
            </a:prstGeom>
            <a:solidFill>
              <a:schemeClr val="accent6">
                <a:lumMod val="20000"/>
                <a:lumOff val="8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10" name="Oval 31"/>
            <p:cNvSpPr>
              <a:spLocks noChangeArrowheads="1"/>
            </p:cNvSpPr>
            <p:nvPr/>
          </p:nvSpPr>
          <p:spPr bwMode="auto">
            <a:xfrm>
              <a:off x="3691157" y="4731161"/>
              <a:ext cx="309339" cy="340913"/>
            </a:xfrm>
            <a:prstGeom prst="ellipse">
              <a:avLst/>
            </a:prstGeom>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cxnSp>
          <p:nvCxnSpPr>
            <p:cNvPr id="111" name="直接箭头连接符 110"/>
            <p:cNvCxnSpPr>
              <a:endCxn id="113" idx="1"/>
            </p:cNvCxnSpPr>
            <p:nvPr/>
          </p:nvCxnSpPr>
          <p:spPr>
            <a:xfrm rot="16200000" flipH="1">
              <a:off x="3192434" y="3948062"/>
              <a:ext cx="209079" cy="164591"/>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112" name="TextBox 111"/>
            <p:cNvSpPr txBox="1"/>
            <p:nvPr/>
          </p:nvSpPr>
          <p:spPr>
            <a:xfrm>
              <a:off x="2928926" y="3786190"/>
              <a:ext cx="285752" cy="352425"/>
            </a:xfrm>
            <a:prstGeom prst="rect">
              <a:avLst/>
            </a:prstGeom>
            <a:noFill/>
          </p:spPr>
          <p:txBody>
            <a:bodyPr wrap="square" rtlCol="0">
              <a:spAutoFit/>
            </a:bodyPr>
            <a:lstStyle/>
            <a:p>
              <a:pPr algn="l">
                <a:spcBef>
                  <a:spcPts val="0"/>
                </a:spcBef>
              </a:pPr>
              <a:r>
                <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endPar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3" name="Oval 31"/>
            <p:cNvSpPr>
              <a:spLocks noChangeArrowheads="1"/>
            </p:cNvSpPr>
            <p:nvPr/>
          </p:nvSpPr>
          <p:spPr bwMode="auto">
            <a:xfrm>
              <a:off x="3333967" y="4084972"/>
              <a:ext cx="309339" cy="340913"/>
            </a:xfrm>
            <a:prstGeom prst="ellipse">
              <a:avLst/>
            </a:prstGeom>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cxnSp>
          <p:nvCxnSpPr>
            <p:cNvPr id="114" name="直接连接符 113"/>
            <p:cNvCxnSpPr>
              <a:stCxn id="113" idx="5"/>
              <a:endCxn id="110" idx="0"/>
            </p:cNvCxnSpPr>
            <p:nvPr/>
          </p:nvCxnSpPr>
          <p:spPr>
            <a:xfrm rot="16200000" flipH="1">
              <a:off x="3544314" y="4429648"/>
              <a:ext cx="355202" cy="247823"/>
            </a:xfrm>
            <a:prstGeom prst="line">
              <a:avLst/>
            </a:prstGeom>
            <a:ln w="19050">
              <a:solidFill>
                <a:srgbClr val="FF0000"/>
              </a:solidFill>
              <a:prstDash val="solid"/>
              <a:tailEnd type="none"/>
            </a:ln>
          </p:spPr>
          <p:style>
            <a:lnRef idx="2">
              <a:schemeClr val="dk1"/>
            </a:lnRef>
            <a:fillRef idx="0">
              <a:schemeClr val="dk1"/>
            </a:fillRef>
            <a:effectRef idx="1">
              <a:schemeClr val="dk1"/>
            </a:effectRef>
            <a:fontRef idx="minor">
              <a:schemeClr val="tx1"/>
            </a:fontRef>
          </p:style>
        </p:cxnSp>
        <p:cxnSp>
          <p:nvCxnSpPr>
            <p:cNvPr id="115" name="直接箭头连接符 114"/>
            <p:cNvCxnSpPr/>
            <p:nvPr/>
          </p:nvCxnSpPr>
          <p:spPr>
            <a:xfrm rot="5400000">
              <a:off x="3821901" y="4570758"/>
              <a:ext cx="285752" cy="71438"/>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116" name="TextBox 115"/>
            <p:cNvSpPr txBox="1"/>
            <p:nvPr/>
          </p:nvSpPr>
          <p:spPr>
            <a:xfrm>
              <a:off x="3997076" y="4125140"/>
              <a:ext cx="285752" cy="352425"/>
            </a:xfrm>
            <a:prstGeom prst="rect">
              <a:avLst/>
            </a:prstGeom>
            <a:noFill/>
          </p:spPr>
          <p:txBody>
            <a:bodyPr wrap="square" rtlCol="0">
              <a:spAutoFit/>
            </a:bodyPr>
            <a:lstStyle/>
            <a:p>
              <a:pPr algn="l">
                <a:spcBef>
                  <a:spcPts val="0"/>
                </a:spcBef>
              </a:pPr>
              <a:r>
                <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endPar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7" name="TextBox 116"/>
            <p:cNvSpPr txBox="1"/>
            <p:nvPr/>
          </p:nvSpPr>
          <p:spPr>
            <a:xfrm>
              <a:off x="2000232" y="5715016"/>
              <a:ext cx="2071702" cy="337185"/>
            </a:xfrm>
            <a:prstGeom prst="rect">
              <a:avLst/>
            </a:prstGeom>
            <a:noFill/>
          </p:spPr>
          <p:txBody>
            <a:bodyPr wrap="square" rtlCol="0">
              <a:spAutoFit/>
            </a:bodyPr>
            <a:lstStyle/>
            <a:p>
              <a:pPr algn="l">
                <a:spcBef>
                  <a:spcPts val="0"/>
                </a:spcBef>
              </a:pPr>
              <a:r>
                <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是</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的右孩子</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8" name="等腰三角形 117"/>
            <p:cNvSpPr/>
            <p:nvPr/>
          </p:nvSpPr>
          <p:spPr>
            <a:xfrm>
              <a:off x="4071934" y="5357826"/>
              <a:ext cx="428628" cy="357190"/>
            </a:xfrm>
            <a:prstGeom prst="triangle">
              <a:avLst/>
            </a:prstGeom>
            <a:ln>
              <a:tailEnd type="none"/>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cxnSp>
          <p:nvCxnSpPr>
            <p:cNvPr id="119" name="直接连接符 118"/>
            <p:cNvCxnSpPr>
              <a:stCxn id="110" idx="5"/>
              <a:endCxn id="118" idx="0"/>
            </p:cNvCxnSpPr>
            <p:nvPr/>
          </p:nvCxnSpPr>
          <p:spPr>
            <a:xfrm rot="16200000" flipH="1">
              <a:off x="3952882" y="5024460"/>
              <a:ext cx="335678" cy="331054"/>
            </a:xfrm>
            <a:prstGeom prst="line">
              <a:avLst/>
            </a:prstGeom>
            <a:ln w="19050">
              <a:tailEnd type="none"/>
            </a:ln>
          </p:spPr>
          <p:style>
            <a:lnRef idx="2">
              <a:schemeClr val="dk1"/>
            </a:lnRef>
            <a:fillRef idx="0">
              <a:schemeClr val="dk1"/>
            </a:fillRef>
            <a:effectRef idx="1">
              <a:schemeClr val="dk1"/>
            </a:effectRef>
            <a:fontRef idx="minor">
              <a:schemeClr val="tx1"/>
            </a:fontRef>
          </p:style>
        </p:cxnSp>
        <p:sp>
          <p:nvSpPr>
            <p:cNvPr id="120" name="Oval 31"/>
            <p:cNvSpPr>
              <a:spLocks noChangeArrowheads="1"/>
            </p:cNvSpPr>
            <p:nvPr/>
          </p:nvSpPr>
          <p:spPr bwMode="auto">
            <a:xfrm>
              <a:off x="4153420" y="5214950"/>
              <a:ext cx="216000" cy="252000"/>
            </a:xfrm>
            <a:prstGeom prst="ellipse">
              <a:avLst/>
            </a:prstGeom>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21" name="TextBox 120"/>
            <p:cNvSpPr txBox="1"/>
            <p:nvPr/>
          </p:nvSpPr>
          <p:spPr>
            <a:xfrm>
              <a:off x="1357290" y="4786322"/>
              <a:ext cx="2357454" cy="337185"/>
            </a:xfrm>
            <a:prstGeom prst="rect">
              <a:avLst/>
            </a:prstGeom>
            <a:noFill/>
          </p:spPr>
          <p:txBody>
            <a:bodyPr wrap="square" rtlCol="0">
              <a:spAutoFit/>
            </a:bodyPr>
            <a:lstStyle/>
            <a:p>
              <a:pPr algn="l">
                <a:spcBef>
                  <a:spcPts val="0"/>
                </a:spcBef>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f-&gt;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rchild</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=p-&gt;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rchild</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2" name="任意多边形 121"/>
            <p:cNvSpPr/>
            <p:nvPr/>
          </p:nvSpPr>
          <p:spPr>
            <a:xfrm>
              <a:off x="3528291" y="4421275"/>
              <a:ext cx="614623" cy="914400"/>
            </a:xfrm>
            <a:custGeom>
              <a:avLst/>
              <a:gdLst>
                <a:gd name="connsiteX0" fmla="*/ 1674 w 614623"/>
                <a:gd name="connsiteY0" fmla="*/ 0 h 914400"/>
                <a:gd name="connsiteX1" fmla="*/ 102158 w 614623"/>
                <a:gd name="connsiteY1" fmla="*/ 572756 h 914400"/>
                <a:gd name="connsiteX2" fmla="*/ 614623 w 614623"/>
                <a:gd name="connsiteY2" fmla="*/ 914400 h 914400"/>
              </a:gdLst>
              <a:ahLst/>
              <a:cxnLst>
                <a:cxn ang="0">
                  <a:pos x="connsiteX0" y="connsiteY0"/>
                </a:cxn>
                <a:cxn ang="0">
                  <a:pos x="connsiteX1" y="connsiteY1"/>
                </a:cxn>
                <a:cxn ang="0">
                  <a:pos x="connsiteX2" y="connsiteY2"/>
                </a:cxn>
              </a:cxnLst>
              <a:rect l="l" t="t" r="r" b="b"/>
              <a:pathLst>
                <a:path w="614623" h="914400">
                  <a:moveTo>
                    <a:pt x="1674" y="0"/>
                  </a:moveTo>
                  <a:cubicBezTo>
                    <a:pt x="837" y="210178"/>
                    <a:pt x="0" y="420356"/>
                    <a:pt x="102158" y="572756"/>
                  </a:cubicBezTo>
                  <a:cubicBezTo>
                    <a:pt x="204316" y="725156"/>
                    <a:pt x="409469" y="819778"/>
                    <a:pt x="614623" y="914400"/>
                  </a:cubicBezTo>
                </a:path>
              </a:pathLst>
            </a:custGeom>
            <a:ln w="19050">
              <a:solidFill>
                <a:srgbClr val="FF00FF"/>
              </a:solidFill>
              <a:prstDash val="dash"/>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nodeType="clickEffect">
                                  <p:stCondLst>
                                    <p:cond delay="0"/>
                                  </p:stCondLst>
                                  <p:childTnLst>
                                    <p:animEffect transition="out" filter="wipe(down)">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6">
                                            <p:txEl>
                                              <p:pRg st="6" end="6"/>
                                            </p:txEl>
                                          </p:spTgt>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6">
                                            <p:txEl>
                                              <p:pRg st="10" end="10"/>
                                            </p:txEl>
                                          </p:spTgt>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271464" y="116633"/>
            <a:ext cx="8501122" cy="4733290"/>
          </a:xfrm>
          <a:prstGeom prst="rect">
            <a:avLst/>
          </a:prstGeom>
          <a:ln>
            <a:solidFill>
              <a:srgbClr val="F19903"/>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rtlCol="0">
            <a:spAutoFit/>
          </a:bodyPr>
          <a:lstStyle/>
          <a:p>
            <a:pPr algn="l">
              <a:lnSpc>
                <a:spcPts val="25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else   </a:t>
            </a: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情况</a:t>
            </a:r>
            <a:r>
              <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(4)</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有左右孩子的情况</a:t>
            </a:r>
            <a:endPar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BSTNode</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q=p-&gt;</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lchild</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指向结点</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的左孩子结点</a:t>
            </a:r>
            <a:endPar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f=p;      </a:t>
            </a: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//f</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指向结点</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的双亲结点</a:t>
            </a:r>
            <a:endPar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while(</a:t>
            </a:r>
            <a:r>
              <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q-&gt;</a:t>
            </a:r>
            <a:r>
              <a:rPr lang="en-US" altLang="zh-CN" sz="1800" b="1"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rchild</a:t>
            </a:r>
            <a:r>
              <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!=NULL</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找到结点</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的左孩子的最右下结点</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q</a:t>
            </a:r>
            <a:endPar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f=q;</a:t>
            </a:r>
            <a:endPar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q=q-&gt;</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rchild</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p-&gt;key=q-&gt;key; </a:t>
            </a: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将结点</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的值用结点</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的值替换</a:t>
            </a:r>
            <a:endPar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spcBef>
                <a:spcPts val="1200"/>
              </a:spcBef>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a:t>
            </a:r>
            <a:r>
              <a:rPr lang="en-US"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q==f-&gt;</a:t>
            </a:r>
            <a:r>
              <a:rPr lang="en-US" altLang="zh-CN" sz="1800" b="1"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lchild</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删除结点</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用结点</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的左孩子替代结点</a:t>
            </a:r>
            <a:r>
              <a:rPr lang="en-US"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q)</a:t>
            </a:r>
            <a:endParaRPr lang="zh-CN" altLang="zh-CN"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f-&gt;</a:t>
            </a:r>
            <a:r>
              <a:rPr lang="en-US" altLang="zh-CN" sz="1800" b="1" dirty="0" err="1">
                <a:solidFill>
                  <a:srgbClr val="006600"/>
                </a:solidFill>
                <a:latin typeface="微软雅黑" panose="020B0503020204020204" pitchFamily="34" charset="-122"/>
                <a:ea typeface="微软雅黑" panose="020B0503020204020204" pitchFamily="34" charset="-122"/>
                <a:cs typeface="Consolas" panose="020B0609020204030204" pitchFamily="49" charset="0"/>
              </a:rPr>
              <a:t>lchild</a:t>
            </a:r>
            <a:r>
              <a:rPr lang="en-US" altLang="zh-CN" sz="1800" b="1"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=q-&gt;</a:t>
            </a:r>
            <a:r>
              <a:rPr lang="en-US" altLang="zh-CN" sz="1800" b="1" dirty="0" err="1">
                <a:solidFill>
                  <a:srgbClr val="006600"/>
                </a:solidFill>
                <a:latin typeface="微软雅黑" panose="020B0503020204020204" pitchFamily="34" charset="-122"/>
                <a:ea typeface="微软雅黑" panose="020B0503020204020204" pitchFamily="34" charset="-122"/>
                <a:cs typeface="Consolas" panose="020B0609020204030204" pitchFamily="49" charset="0"/>
              </a:rPr>
              <a:t>lchild</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f-&gt;</a:t>
            </a:r>
            <a:r>
              <a:rPr lang="en-US" altLang="zh-CN" sz="1800" b="1" dirty="0" err="1">
                <a:solidFill>
                  <a:srgbClr val="006600"/>
                </a:solidFill>
                <a:latin typeface="微软雅黑" panose="020B0503020204020204" pitchFamily="34" charset="-122"/>
                <a:ea typeface="微软雅黑" panose="020B0503020204020204" pitchFamily="34" charset="-122"/>
                <a:cs typeface="Consolas" panose="020B0609020204030204" pitchFamily="49" charset="0"/>
              </a:rPr>
              <a:t>rchild</a:t>
            </a:r>
            <a:r>
              <a:rPr lang="en-US" altLang="zh-CN" sz="1800" b="1"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=q-&gt;</a:t>
            </a:r>
            <a:r>
              <a:rPr lang="en-US" altLang="zh-CN" sz="1800" b="1" dirty="0" err="1">
                <a:solidFill>
                  <a:srgbClr val="006600"/>
                </a:solidFill>
                <a:latin typeface="微软雅黑" panose="020B0503020204020204" pitchFamily="34" charset="-122"/>
                <a:ea typeface="微软雅黑" panose="020B0503020204020204" pitchFamily="34" charset="-122"/>
                <a:cs typeface="Consolas" panose="020B0609020204030204" pitchFamily="49" charset="0"/>
              </a:rPr>
              <a:t>lchild</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free(q);</a:t>
            </a:r>
            <a:endPar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82"/>
          <p:cNvGrpSpPr/>
          <p:nvPr/>
        </p:nvGrpSpPr>
        <p:grpSpPr>
          <a:xfrm>
            <a:off x="3961410" y="4383914"/>
            <a:ext cx="3214710" cy="2357454"/>
            <a:chOff x="2714612" y="3714752"/>
            <a:chExt cx="3214710" cy="2357454"/>
          </a:xfrm>
        </p:grpSpPr>
        <p:sp>
          <p:nvSpPr>
            <p:cNvPr id="38" name="矩形 37"/>
            <p:cNvSpPr/>
            <p:nvPr/>
          </p:nvSpPr>
          <p:spPr>
            <a:xfrm>
              <a:off x="2714612" y="3714752"/>
              <a:ext cx="3214710" cy="2357454"/>
            </a:xfrm>
            <a:prstGeom prst="rect">
              <a:avLst/>
            </a:prstGeom>
            <a:solidFill>
              <a:schemeClr val="accent6">
                <a:lumMod val="20000"/>
                <a:lumOff val="80000"/>
              </a:schemeClr>
            </a:solidFill>
            <a:ln>
              <a:noFill/>
              <a:tailEnd type="none"/>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9" name="Oval 31"/>
            <p:cNvSpPr>
              <a:spLocks noChangeArrowheads="1"/>
            </p:cNvSpPr>
            <p:nvPr/>
          </p:nvSpPr>
          <p:spPr bwMode="auto">
            <a:xfrm>
              <a:off x="4977041" y="5003642"/>
              <a:ext cx="309339" cy="340913"/>
            </a:xfrm>
            <a:prstGeom prst="ellipse">
              <a:avLst/>
            </a:prstGeom>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cxnSp>
          <p:nvCxnSpPr>
            <p:cNvPr id="40" name="直接箭头连接符 39"/>
            <p:cNvCxnSpPr>
              <a:endCxn id="73" idx="1"/>
            </p:cNvCxnSpPr>
            <p:nvPr/>
          </p:nvCxnSpPr>
          <p:spPr>
            <a:xfrm rot="16200000" flipH="1">
              <a:off x="5264136" y="4220543"/>
              <a:ext cx="209079" cy="164591"/>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54" name="TextBox 53"/>
            <p:cNvSpPr txBox="1"/>
            <p:nvPr/>
          </p:nvSpPr>
          <p:spPr>
            <a:xfrm>
              <a:off x="5000628" y="3929066"/>
              <a:ext cx="285752" cy="352425"/>
            </a:xfrm>
            <a:prstGeom prst="rect">
              <a:avLst/>
            </a:prstGeom>
            <a:noFill/>
          </p:spPr>
          <p:txBody>
            <a:bodyPr wrap="square" rtlCol="0">
              <a:spAutoFit/>
            </a:bodyPr>
            <a:lstStyle/>
            <a:p>
              <a:pPr algn="l">
                <a:spcBef>
                  <a:spcPts val="0"/>
                </a:spcBef>
              </a:pPr>
              <a:r>
                <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endPar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3" name="Oval 31"/>
            <p:cNvSpPr>
              <a:spLocks noChangeArrowheads="1"/>
            </p:cNvSpPr>
            <p:nvPr/>
          </p:nvSpPr>
          <p:spPr bwMode="auto">
            <a:xfrm>
              <a:off x="5405669" y="4357453"/>
              <a:ext cx="309339" cy="340913"/>
            </a:xfrm>
            <a:prstGeom prst="ellipse">
              <a:avLst/>
            </a:prstGeom>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cxnSp>
          <p:nvCxnSpPr>
            <p:cNvPr id="74" name="直接连接符 73"/>
            <p:cNvCxnSpPr>
              <a:stCxn id="73" idx="3"/>
              <a:endCxn id="39" idx="0"/>
            </p:cNvCxnSpPr>
            <p:nvPr/>
          </p:nvCxnSpPr>
          <p:spPr>
            <a:xfrm rot="5400000">
              <a:off x="5113740" y="4666411"/>
              <a:ext cx="355202" cy="319260"/>
            </a:xfrm>
            <a:prstGeom prst="line">
              <a:avLst/>
            </a:prstGeom>
            <a:ln w="19050">
              <a:solidFill>
                <a:srgbClr val="FF0000"/>
              </a:solidFill>
              <a:prstDash val="solid"/>
              <a:tailEnd type="none"/>
            </a:ln>
          </p:spPr>
          <p:style>
            <a:lnRef idx="2">
              <a:schemeClr val="dk1"/>
            </a:lnRef>
            <a:fillRef idx="0">
              <a:schemeClr val="dk1"/>
            </a:fillRef>
            <a:effectRef idx="1">
              <a:schemeClr val="dk1"/>
            </a:effectRef>
            <a:fontRef idx="minor">
              <a:schemeClr val="tx1"/>
            </a:fontRef>
          </p:style>
        </p:cxnSp>
        <p:sp>
          <p:nvSpPr>
            <p:cNvPr id="75" name="等腰三角形 74"/>
            <p:cNvSpPr/>
            <p:nvPr/>
          </p:nvSpPr>
          <p:spPr>
            <a:xfrm>
              <a:off x="4714876" y="5572140"/>
              <a:ext cx="428628" cy="357190"/>
            </a:xfrm>
            <a:prstGeom prst="triangle">
              <a:avLst/>
            </a:prstGeom>
            <a:ln>
              <a:tailEnd type="none"/>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cxnSp>
          <p:nvCxnSpPr>
            <p:cNvPr id="76" name="直接连接符 75"/>
            <p:cNvCxnSpPr>
              <a:stCxn id="39" idx="3"/>
              <a:endCxn id="75" idx="0"/>
            </p:cNvCxnSpPr>
            <p:nvPr/>
          </p:nvCxnSpPr>
          <p:spPr>
            <a:xfrm rot="5400000">
              <a:off x="4837012" y="5386808"/>
              <a:ext cx="277511" cy="93153"/>
            </a:xfrm>
            <a:prstGeom prst="line">
              <a:avLst/>
            </a:prstGeom>
            <a:ln w="19050">
              <a:tailEnd type="none"/>
            </a:ln>
          </p:spPr>
          <p:style>
            <a:lnRef idx="2">
              <a:schemeClr val="dk1"/>
            </a:lnRef>
            <a:fillRef idx="0">
              <a:schemeClr val="dk1"/>
            </a:fillRef>
            <a:effectRef idx="1">
              <a:schemeClr val="dk1"/>
            </a:effectRef>
            <a:fontRef idx="minor">
              <a:schemeClr val="tx1"/>
            </a:fontRef>
          </p:style>
        </p:cxnSp>
        <p:sp>
          <p:nvSpPr>
            <p:cNvPr id="77" name="TextBox 76"/>
            <p:cNvSpPr txBox="1"/>
            <p:nvPr/>
          </p:nvSpPr>
          <p:spPr>
            <a:xfrm>
              <a:off x="5500694" y="4857760"/>
              <a:ext cx="285752" cy="352425"/>
            </a:xfrm>
            <a:prstGeom prst="rect">
              <a:avLst/>
            </a:prstGeom>
            <a:noFill/>
          </p:spPr>
          <p:txBody>
            <a:bodyPr wrap="square" rtlCol="0">
              <a:spAutoFit/>
            </a:bodyPr>
            <a:lstStyle/>
            <a:p>
              <a:pPr algn="l">
                <a:spcBef>
                  <a:spcPts val="0"/>
                </a:spcBef>
              </a:pPr>
              <a:r>
                <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q</a:t>
              </a:r>
              <a:endPar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78" name="直接箭头连接符 77"/>
            <p:cNvCxnSpPr/>
            <p:nvPr/>
          </p:nvCxnSpPr>
          <p:spPr>
            <a:xfrm rot="16200000" flipH="1">
              <a:off x="5416536" y="4165623"/>
              <a:ext cx="209079" cy="164591"/>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79" name="TextBox 78"/>
            <p:cNvSpPr txBox="1"/>
            <p:nvPr/>
          </p:nvSpPr>
          <p:spPr>
            <a:xfrm>
              <a:off x="5286380" y="3806286"/>
              <a:ext cx="285752" cy="352425"/>
            </a:xfrm>
            <a:prstGeom prst="rect">
              <a:avLst/>
            </a:prstGeom>
            <a:noFill/>
          </p:spPr>
          <p:txBody>
            <a:bodyPr wrap="square" rtlCol="0">
              <a:spAutoFit/>
            </a:bodyPr>
            <a:lstStyle/>
            <a:p>
              <a:pPr algn="l">
                <a:spcBef>
                  <a:spcPts val="0"/>
                </a:spcBef>
              </a:pPr>
              <a:r>
                <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endPar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80" name="直接箭头连接符 79"/>
            <p:cNvCxnSpPr>
              <a:endCxn id="39" idx="6"/>
            </p:cNvCxnSpPr>
            <p:nvPr/>
          </p:nvCxnSpPr>
          <p:spPr>
            <a:xfrm rot="10800000" flipV="1">
              <a:off x="5286380" y="5000635"/>
              <a:ext cx="214314" cy="173463"/>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81" name="任意多边形 80"/>
            <p:cNvSpPr/>
            <p:nvPr/>
          </p:nvSpPr>
          <p:spPr>
            <a:xfrm>
              <a:off x="4742319" y="4581591"/>
              <a:ext cx="666230" cy="1045028"/>
            </a:xfrm>
            <a:custGeom>
              <a:avLst/>
              <a:gdLst>
                <a:gd name="connsiteX0" fmla="*/ 679938 w 679938"/>
                <a:gd name="connsiteY0" fmla="*/ 0 h 1045028"/>
                <a:gd name="connsiteX1" fmla="*/ 458875 w 679938"/>
                <a:gd name="connsiteY1" fmla="*/ 80387 h 1045028"/>
                <a:gd name="connsiteX2" fmla="*/ 247859 w 679938"/>
                <a:gd name="connsiteY2" fmla="*/ 190919 h 1045028"/>
                <a:gd name="connsiteX3" fmla="*/ 16747 w 679938"/>
                <a:gd name="connsiteY3" fmla="*/ 713433 h 1045028"/>
                <a:gd name="connsiteX4" fmla="*/ 147376 w 679938"/>
                <a:gd name="connsiteY4" fmla="*/ 1045028 h 1045028"/>
                <a:gd name="connsiteX0-1" fmla="*/ 679938 w 679938"/>
                <a:gd name="connsiteY0-2" fmla="*/ 41403 h 1086431"/>
                <a:gd name="connsiteX1-3" fmla="*/ 486331 w 679938"/>
                <a:gd name="connsiteY1-4" fmla="*/ 31820 h 1086431"/>
                <a:gd name="connsiteX2-5" fmla="*/ 247859 w 679938"/>
                <a:gd name="connsiteY2-6" fmla="*/ 232322 h 1086431"/>
                <a:gd name="connsiteX3-7" fmla="*/ 16747 w 679938"/>
                <a:gd name="connsiteY3-8" fmla="*/ 754836 h 1086431"/>
                <a:gd name="connsiteX4-9" fmla="*/ 147376 w 679938"/>
                <a:gd name="connsiteY4-10" fmla="*/ 1086431 h 1086431"/>
                <a:gd name="connsiteX0-11" fmla="*/ 672058 w 672058"/>
                <a:gd name="connsiteY0-12" fmla="*/ 55611 h 1100639"/>
                <a:gd name="connsiteX1-13" fmla="*/ 478451 w 672058"/>
                <a:gd name="connsiteY1-14" fmla="*/ 46028 h 1100639"/>
                <a:gd name="connsiteX2-15" fmla="*/ 192699 w 672058"/>
                <a:gd name="connsiteY2-16" fmla="*/ 331781 h 1100639"/>
                <a:gd name="connsiteX3-17" fmla="*/ 8867 w 672058"/>
                <a:gd name="connsiteY3-18" fmla="*/ 769044 h 1100639"/>
                <a:gd name="connsiteX4-19" fmla="*/ 139496 w 672058"/>
                <a:gd name="connsiteY4-20" fmla="*/ 1100639 h 1100639"/>
                <a:gd name="connsiteX0-21" fmla="*/ 672058 w 672058"/>
                <a:gd name="connsiteY0-22" fmla="*/ 0 h 1045028"/>
                <a:gd name="connsiteX1-23" fmla="*/ 335575 w 672058"/>
                <a:gd name="connsiteY1-24" fmla="*/ 61856 h 1045028"/>
                <a:gd name="connsiteX2-25" fmla="*/ 192699 w 672058"/>
                <a:gd name="connsiteY2-26" fmla="*/ 276170 h 1045028"/>
                <a:gd name="connsiteX3-27" fmla="*/ 8867 w 672058"/>
                <a:gd name="connsiteY3-28" fmla="*/ 713433 h 1045028"/>
                <a:gd name="connsiteX4-29" fmla="*/ 139496 w 672058"/>
                <a:gd name="connsiteY4-30" fmla="*/ 1045028 h 1045028"/>
                <a:gd name="connsiteX0-31" fmla="*/ 666230 w 666230"/>
                <a:gd name="connsiteY0-32" fmla="*/ 0 h 1045028"/>
                <a:gd name="connsiteX1-33" fmla="*/ 329747 w 666230"/>
                <a:gd name="connsiteY1-34" fmla="*/ 61856 h 1045028"/>
                <a:gd name="connsiteX2-35" fmla="*/ 115433 w 666230"/>
                <a:gd name="connsiteY2-36" fmla="*/ 347607 h 1045028"/>
                <a:gd name="connsiteX3-37" fmla="*/ 3039 w 666230"/>
                <a:gd name="connsiteY3-38" fmla="*/ 713433 h 1045028"/>
                <a:gd name="connsiteX4-39" fmla="*/ 133668 w 666230"/>
                <a:gd name="connsiteY4-40" fmla="*/ 1045028 h 1045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6230" h="1045028">
                  <a:moveTo>
                    <a:pt x="666230" y="0"/>
                  </a:moveTo>
                  <a:cubicBezTo>
                    <a:pt x="591705" y="24283"/>
                    <a:pt x="421546" y="3922"/>
                    <a:pt x="329747" y="61856"/>
                  </a:cubicBezTo>
                  <a:cubicBezTo>
                    <a:pt x="237948" y="119790"/>
                    <a:pt x="169884" y="239011"/>
                    <a:pt x="115433" y="347607"/>
                  </a:cubicBezTo>
                  <a:cubicBezTo>
                    <a:pt x="60982" y="456203"/>
                    <a:pt x="0" y="597196"/>
                    <a:pt x="3039" y="713433"/>
                  </a:cubicBezTo>
                  <a:cubicBezTo>
                    <a:pt x="6078" y="829670"/>
                    <a:pt x="59980" y="950406"/>
                    <a:pt x="133668" y="1045028"/>
                  </a:cubicBezTo>
                </a:path>
              </a:pathLst>
            </a:custGeom>
            <a:ln w="19050">
              <a:solidFill>
                <a:srgbClr val="FF00FF"/>
              </a:solidFill>
              <a:prstDash val="dash"/>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2" name="TextBox 81"/>
            <p:cNvSpPr txBox="1"/>
            <p:nvPr/>
          </p:nvSpPr>
          <p:spPr>
            <a:xfrm>
              <a:off x="2857488" y="4357694"/>
              <a:ext cx="2357454" cy="337185"/>
            </a:xfrm>
            <a:prstGeom prst="rect">
              <a:avLst/>
            </a:prstGeom>
            <a:noFill/>
          </p:spPr>
          <p:txBody>
            <a:bodyPr wrap="square" rtlCol="0">
              <a:spAutoFit/>
            </a:bodyPr>
            <a:lstStyle/>
            <a:p>
              <a:pPr algn="l"/>
              <a:r>
                <a:rPr lang="en-US" altLang="zh-CN" sz="16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f-&gt;</a:t>
              </a:r>
              <a:r>
                <a:rPr lang="en-US" altLang="zh-CN" sz="1600" b="1"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lchild</a:t>
              </a:r>
              <a:r>
                <a:rPr lang="en-US" altLang="zh-CN" sz="16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=q-&gt;</a:t>
              </a:r>
              <a:r>
                <a:rPr lang="en-US" altLang="zh-CN" sz="1600" b="1"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lchild</a:t>
              </a:r>
              <a:endParaRPr lang="zh-CN" altLang="en-US" sz="1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 name="组合 53"/>
          <p:cNvGrpSpPr/>
          <p:nvPr/>
        </p:nvGrpSpPr>
        <p:grpSpPr>
          <a:xfrm>
            <a:off x="7642368" y="3645025"/>
            <a:ext cx="4286280" cy="2942229"/>
            <a:chOff x="4143372" y="1558341"/>
            <a:chExt cx="4286280" cy="2942229"/>
          </a:xfrm>
        </p:grpSpPr>
        <p:sp>
          <p:nvSpPr>
            <p:cNvPr id="85" name="矩形 84"/>
            <p:cNvSpPr/>
            <p:nvPr/>
          </p:nvSpPr>
          <p:spPr>
            <a:xfrm>
              <a:off x="4143372" y="1643050"/>
              <a:ext cx="4286280" cy="2857520"/>
            </a:xfrm>
            <a:prstGeom prst="rect">
              <a:avLst/>
            </a:prstGeom>
            <a:solidFill>
              <a:schemeClr val="accent6">
                <a:lumMod val="20000"/>
                <a:lumOff val="80000"/>
              </a:schemeClr>
            </a:solidFill>
            <a:ln>
              <a:noFill/>
              <a:tailEnd type="none"/>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6" name="Oval 31"/>
            <p:cNvSpPr>
              <a:spLocks noChangeArrowheads="1"/>
            </p:cNvSpPr>
            <p:nvPr/>
          </p:nvSpPr>
          <p:spPr bwMode="auto">
            <a:xfrm>
              <a:off x="4334099" y="2503312"/>
              <a:ext cx="309339" cy="340913"/>
            </a:xfrm>
            <a:prstGeom prst="ellipse">
              <a:avLst/>
            </a:prstGeom>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cxnSp>
          <p:nvCxnSpPr>
            <p:cNvPr id="87" name="直接箭头连接符 86"/>
            <p:cNvCxnSpPr>
              <a:endCxn id="89" idx="1"/>
            </p:cNvCxnSpPr>
            <p:nvPr/>
          </p:nvCxnSpPr>
          <p:spPr>
            <a:xfrm rot="16200000" flipH="1">
              <a:off x="4621194" y="1720213"/>
              <a:ext cx="209079" cy="164591"/>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88" name="TextBox 87"/>
            <p:cNvSpPr txBox="1"/>
            <p:nvPr/>
          </p:nvSpPr>
          <p:spPr>
            <a:xfrm>
              <a:off x="4357686" y="1558341"/>
              <a:ext cx="285752" cy="352425"/>
            </a:xfrm>
            <a:prstGeom prst="rect">
              <a:avLst/>
            </a:prstGeom>
            <a:noFill/>
          </p:spPr>
          <p:txBody>
            <a:bodyPr wrap="square" rtlCol="0">
              <a:spAutoFit/>
            </a:bodyPr>
            <a:lstStyle/>
            <a:p>
              <a:pPr algn="l">
                <a:spcBef>
                  <a:spcPts val="0"/>
                </a:spcBef>
              </a:pPr>
              <a:r>
                <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endPar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9" name="Oval 31"/>
            <p:cNvSpPr>
              <a:spLocks noChangeArrowheads="1"/>
            </p:cNvSpPr>
            <p:nvPr/>
          </p:nvSpPr>
          <p:spPr bwMode="auto">
            <a:xfrm>
              <a:off x="4762727" y="1857123"/>
              <a:ext cx="309339" cy="340913"/>
            </a:xfrm>
            <a:prstGeom prst="ellipse">
              <a:avLst/>
            </a:prstGeom>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lstStyle/>
            <a:p>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cxnSp>
          <p:nvCxnSpPr>
            <p:cNvPr id="90" name="直接连接符 89"/>
            <p:cNvCxnSpPr>
              <a:stCxn id="89" idx="3"/>
              <a:endCxn id="86" idx="0"/>
            </p:cNvCxnSpPr>
            <p:nvPr/>
          </p:nvCxnSpPr>
          <p:spPr>
            <a:xfrm rot="5400000">
              <a:off x="4470798" y="2166081"/>
              <a:ext cx="355202" cy="319260"/>
            </a:xfrm>
            <a:prstGeom prst="line">
              <a:avLst/>
            </a:prstGeom>
            <a:ln w="19050">
              <a:solidFill>
                <a:srgbClr val="FF00FF"/>
              </a:solidFill>
              <a:prstDash val="solid"/>
              <a:tailEnd type="none"/>
            </a:ln>
          </p:spPr>
          <p:style>
            <a:lnRef idx="2">
              <a:schemeClr val="dk1"/>
            </a:lnRef>
            <a:fillRef idx="0">
              <a:schemeClr val="dk1"/>
            </a:fillRef>
            <a:effectRef idx="1">
              <a:schemeClr val="dk1"/>
            </a:effectRef>
            <a:fontRef idx="minor">
              <a:schemeClr val="tx1"/>
            </a:fontRef>
          </p:style>
        </p:cxnSp>
        <p:sp>
          <p:nvSpPr>
            <p:cNvPr id="91" name="等腰三角形 90"/>
            <p:cNvSpPr/>
            <p:nvPr/>
          </p:nvSpPr>
          <p:spPr>
            <a:xfrm>
              <a:off x="4970484" y="3999402"/>
              <a:ext cx="428628" cy="357190"/>
            </a:xfrm>
            <a:prstGeom prst="triangle">
              <a:avLst/>
            </a:prstGeom>
            <a:ln>
              <a:tailEnd type="none"/>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cxnSp>
          <p:nvCxnSpPr>
            <p:cNvPr id="92" name="直接连接符 91"/>
            <p:cNvCxnSpPr>
              <a:stCxn id="86" idx="5"/>
              <a:endCxn id="97" idx="1"/>
            </p:cNvCxnSpPr>
            <p:nvPr/>
          </p:nvCxnSpPr>
          <p:spPr>
            <a:xfrm rot="16200000" flipH="1">
              <a:off x="4588142" y="2804292"/>
              <a:ext cx="342612" cy="322625"/>
            </a:xfrm>
            <a:prstGeom prst="line">
              <a:avLst/>
            </a:prstGeom>
            <a:ln w="19050">
              <a:prstDash val="dash"/>
              <a:tailEnd type="none"/>
            </a:ln>
          </p:spPr>
          <p:style>
            <a:lnRef idx="2">
              <a:schemeClr val="dk1"/>
            </a:lnRef>
            <a:fillRef idx="0">
              <a:schemeClr val="dk1"/>
            </a:fillRef>
            <a:effectRef idx="1">
              <a:schemeClr val="dk1"/>
            </a:effectRef>
            <a:fontRef idx="minor">
              <a:schemeClr val="tx1"/>
            </a:fontRef>
          </p:style>
        </p:cxnSp>
        <p:sp>
          <p:nvSpPr>
            <p:cNvPr id="93" name="Oval 31"/>
            <p:cNvSpPr>
              <a:spLocks noChangeArrowheads="1"/>
            </p:cNvSpPr>
            <p:nvPr/>
          </p:nvSpPr>
          <p:spPr bwMode="auto">
            <a:xfrm>
              <a:off x="5256236" y="3499336"/>
              <a:ext cx="309339" cy="340913"/>
            </a:xfrm>
            <a:prstGeom prst="ellipse">
              <a:avLst/>
            </a:prstGeom>
          </p:spPr>
          <p:style>
            <a:lnRef idx="1">
              <a:schemeClr val="dk1"/>
            </a:lnRef>
            <a:fillRef idx="2">
              <a:schemeClr val="dk1"/>
            </a:fillRef>
            <a:effectRef idx="1">
              <a:schemeClr val="dk1"/>
            </a:effectRef>
            <a:fontRef idx="minor">
              <a:schemeClr val="dk1"/>
            </a:fontRef>
          </p:style>
          <p:txBody>
            <a:bodyPr vert="horz" wrap="square" lIns="0" tIns="0" rIns="0" bIns="0" numCol="1" anchor="t" anchorCtr="0" compatLnSpc="1"/>
            <a:lstStyle/>
            <a:p>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cxnSp>
          <p:nvCxnSpPr>
            <p:cNvPr id="94" name="直接连接符 93"/>
            <p:cNvCxnSpPr>
              <a:stCxn id="93" idx="3"/>
              <a:endCxn id="91" idx="0"/>
            </p:cNvCxnSpPr>
            <p:nvPr/>
          </p:nvCxnSpPr>
          <p:spPr>
            <a:xfrm rot="5400000">
              <a:off x="5138629" y="3836492"/>
              <a:ext cx="209079" cy="116740"/>
            </a:xfrm>
            <a:prstGeom prst="line">
              <a:avLst/>
            </a:prstGeom>
            <a:ln w="19050">
              <a:tailEnd type="none"/>
            </a:ln>
          </p:spPr>
          <p:style>
            <a:lnRef idx="2">
              <a:schemeClr val="dk1"/>
            </a:lnRef>
            <a:fillRef idx="0">
              <a:schemeClr val="dk1"/>
            </a:fillRef>
            <a:effectRef idx="1">
              <a:schemeClr val="dk1"/>
            </a:effectRef>
            <a:fontRef idx="minor">
              <a:schemeClr val="tx1"/>
            </a:fontRef>
          </p:style>
        </p:cxnSp>
        <p:cxnSp>
          <p:nvCxnSpPr>
            <p:cNvPr id="95" name="直接箭头连接符 94"/>
            <p:cNvCxnSpPr/>
            <p:nvPr/>
          </p:nvCxnSpPr>
          <p:spPr>
            <a:xfrm rot="5400000">
              <a:off x="5532262" y="3409226"/>
              <a:ext cx="214314" cy="131082"/>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96" name="TextBox 95"/>
            <p:cNvSpPr txBox="1"/>
            <p:nvPr/>
          </p:nvSpPr>
          <p:spPr>
            <a:xfrm>
              <a:off x="5643570" y="3289371"/>
              <a:ext cx="285752" cy="352425"/>
            </a:xfrm>
            <a:prstGeom prst="rect">
              <a:avLst/>
            </a:prstGeom>
            <a:noFill/>
          </p:spPr>
          <p:txBody>
            <a:bodyPr wrap="square" rtlCol="0">
              <a:spAutoFit/>
            </a:bodyPr>
            <a:lstStyle/>
            <a:p>
              <a:pPr algn="l">
                <a:spcBef>
                  <a:spcPts val="0"/>
                </a:spcBef>
              </a:pPr>
              <a:r>
                <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q</a:t>
              </a:r>
              <a:endPar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7" name="Oval 31"/>
            <p:cNvSpPr>
              <a:spLocks noChangeArrowheads="1"/>
            </p:cNvSpPr>
            <p:nvPr/>
          </p:nvSpPr>
          <p:spPr bwMode="auto">
            <a:xfrm>
              <a:off x="4875459" y="3086985"/>
              <a:ext cx="309339" cy="340913"/>
            </a:xfrm>
            <a:prstGeom prst="ellipse">
              <a:avLst/>
            </a:prstGeom>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endParaRPr kumimoji="0" lang="en-US"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cxnSp>
          <p:nvCxnSpPr>
            <p:cNvPr id="98" name="直接连接符 97"/>
            <p:cNvCxnSpPr>
              <a:stCxn id="97" idx="5"/>
              <a:endCxn id="93" idx="1"/>
            </p:cNvCxnSpPr>
            <p:nvPr/>
          </p:nvCxnSpPr>
          <p:spPr>
            <a:xfrm rot="16200000" flipH="1">
              <a:off x="5134872" y="3382596"/>
              <a:ext cx="171290" cy="162042"/>
            </a:xfrm>
            <a:prstGeom prst="line">
              <a:avLst/>
            </a:prstGeom>
            <a:ln w="19050">
              <a:tailEnd type="none"/>
            </a:ln>
          </p:spPr>
          <p:style>
            <a:lnRef idx="2">
              <a:schemeClr val="dk1"/>
            </a:lnRef>
            <a:fillRef idx="0">
              <a:schemeClr val="dk1"/>
            </a:fillRef>
            <a:effectRef idx="1">
              <a:schemeClr val="dk1"/>
            </a:effectRef>
            <a:fontRef idx="minor">
              <a:schemeClr val="tx1"/>
            </a:fontRef>
          </p:style>
        </p:cxnSp>
        <p:cxnSp>
          <p:nvCxnSpPr>
            <p:cNvPr id="99" name="直接箭头连接符 98"/>
            <p:cNvCxnSpPr/>
            <p:nvPr/>
          </p:nvCxnSpPr>
          <p:spPr>
            <a:xfrm rot="5400000">
              <a:off x="5112580" y="2929256"/>
              <a:ext cx="214314" cy="131082"/>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100" name="TextBox 99"/>
            <p:cNvSpPr txBox="1"/>
            <p:nvPr/>
          </p:nvSpPr>
          <p:spPr>
            <a:xfrm>
              <a:off x="5285278" y="2673326"/>
              <a:ext cx="285752" cy="352425"/>
            </a:xfrm>
            <a:prstGeom prst="rect">
              <a:avLst/>
            </a:prstGeom>
            <a:noFill/>
          </p:spPr>
          <p:txBody>
            <a:bodyPr wrap="square" rtlCol="0">
              <a:spAutoFit/>
            </a:bodyPr>
            <a:lstStyle/>
            <a:p>
              <a:pPr algn="l">
                <a:spcBef>
                  <a:spcPts val="0"/>
                </a:spcBef>
              </a:pPr>
              <a:r>
                <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endParaRPr lang="en-US" altLang="zh-CN" sz="17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1" name="任意多边形 100"/>
            <p:cNvSpPr/>
            <p:nvPr/>
          </p:nvSpPr>
          <p:spPr>
            <a:xfrm>
              <a:off x="5194998" y="3133279"/>
              <a:ext cx="767024" cy="906157"/>
            </a:xfrm>
            <a:custGeom>
              <a:avLst/>
              <a:gdLst>
                <a:gd name="connsiteX0" fmla="*/ 0 w 767024"/>
                <a:gd name="connsiteY0" fmla="*/ 154075 h 887604"/>
                <a:gd name="connsiteX1" fmla="*/ 311499 w 767024"/>
                <a:gd name="connsiteY1" fmla="*/ 174171 h 887604"/>
                <a:gd name="connsiteX2" fmla="*/ 663191 w 767024"/>
                <a:gd name="connsiteY2" fmla="*/ 93785 h 887604"/>
                <a:gd name="connsiteX3" fmla="*/ 663191 w 767024"/>
                <a:gd name="connsiteY3" fmla="*/ 736879 h 887604"/>
                <a:gd name="connsiteX4" fmla="*/ 40194 w 767024"/>
                <a:gd name="connsiteY4" fmla="*/ 887604 h 887604"/>
                <a:gd name="connsiteX0-1" fmla="*/ 0 w 767024"/>
                <a:gd name="connsiteY0-2" fmla="*/ 172628 h 906157"/>
                <a:gd name="connsiteX1-3" fmla="*/ 367086 w 767024"/>
                <a:gd name="connsiteY1-4" fmla="*/ 81406 h 906157"/>
                <a:gd name="connsiteX2-5" fmla="*/ 663191 w 767024"/>
                <a:gd name="connsiteY2-6" fmla="*/ 112338 h 906157"/>
                <a:gd name="connsiteX3-7" fmla="*/ 663191 w 767024"/>
                <a:gd name="connsiteY3-8" fmla="*/ 755432 h 906157"/>
                <a:gd name="connsiteX4-9" fmla="*/ 40194 w 767024"/>
                <a:gd name="connsiteY4-10" fmla="*/ 906157 h 9061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7024" h="906157">
                  <a:moveTo>
                    <a:pt x="0" y="172628"/>
                  </a:moveTo>
                  <a:cubicBezTo>
                    <a:pt x="100483" y="187700"/>
                    <a:pt x="256554" y="91454"/>
                    <a:pt x="367086" y="81406"/>
                  </a:cubicBezTo>
                  <a:cubicBezTo>
                    <a:pt x="477618" y="71358"/>
                    <a:pt x="613840" y="0"/>
                    <a:pt x="663191" y="112338"/>
                  </a:cubicBezTo>
                  <a:cubicBezTo>
                    <a:pt x="712542" y="224676"/>
                    <a:pt x="767024" y="623129"/>
                    <a:pt x="663191" y="755432"/>
                  </a:cubicBezTo>
                  <a:cubicBezTo>
                    <a:pt x="559358" y="887735"/>
                    <a:pt x="40194" y="906157"/>
                    <a:pt x="40194" y="906157"/>
                  </a:cubicBezTo>
                </a:path>
              </a:pathLst>
            </a:custGeom>
            <a:ln w="19050">
              <a:solidFill>
                <a:srgbClr val="FF00FF"/>
              </a:solidFill>
              <a:prstDash val="dash"/>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02" name="TextBox 101"/>
            <p:cNvSpPr txBox="1"/>
            <p:nvPr/>
          </p:nvSpPr>
          <p:spPr>
            <a:xfrm>
              <a:off x="5929322" y="3357562"/>
              <a:ext cx="2428892" cy="337185"/>
            </a:xfrm>
            <a:prstGeom prst="rect">
              <a:avLst/>
            </a:prstGeom>
            <a:noFill/>
          </p:spPr>
          <p:txBody>
            <a:bodyPr wrap="square" rtlCol="0">
              <a:spAutoFit/>
            </a:bodyPr>
            <a:lstStyle/>
            <a:p>
              <a:pPr algn="l">
                <a:spcBef>
                  <a:spcPts val="0"/>
                </a:spcBef>
              </a:pP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f-&gt;</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rchild</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=q-&gt;</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lchild</a:t>
              </a:r>
              <a:endParaRPr lang="zh-CN" altLang="en-US"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9" end="9"/>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nodeType="clickEffect">
                                  <p:stCondLst>
                                    <p:cond delay="0"/>
                                  </p:stCondLst>
                                  <p:childTnLst>
                                    <p:animEffect transition="out" filter="wipe(down)">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6">
                                            <p:txEl>
                                              <p:pRg st="10" end="10"/>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6">
                                            <p:txEl>
                                              <p:pRg st="11" end="11"/>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6">
                                            <p:txEl>
                                              <p:pRg st="12" end="12"/>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
                                            <p:txEl>
                                              <p:pRg st="13" end="13"/>
                                            </p:txEl>
                                          </p:spTgt>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81126" y="1071546"/>
            <a:ext cx="8786874" cy="84074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a:t>
            </a:r>
            <a:r>
              <a:rPr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7" name="TextBox 36"/>
          <p:cNvSpPr txBox="1"/>
          <p:nvPr/>
        </p:nvSpPr>
        <p:spPr>
          <a:xfrm>
            <a:off x="695400" y="2452826"/>
            <a:ext cx="10657184" cy="521970"/>
          </a:xfrm>
          <a:prstGeom prst="rect">
            <a:avLst/>
          </a:prstGeom>
          <a:noFill/>
        </p:spPr>
        <p:txBody>
          <a:bodyPr wrap="square" rtlCol="0">
            <a:spAutoFit/>
          </a:bodyPr>
          <a:lstStyle/>
          <a:p>
            <a:pPr algn="l"/>
            <a:r>
              <a:rPr lang="zh-CN"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上述算法的主要时间花费在查找上，与查找算法的时间复杂度相同。</a:t>
            </a:r>
            <a:endParaRPr lang="zh-CN"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84232" y="2965981"/>
            <a:ext cx="3789040" cy="378904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50310" y="1906403"/>
            <a:ext cx="8072494" cy="3472815"/>
          </a:xfrm>
          <a:prstGeom prst="rect">
            <a:avLst/>
          </a:prstGeom>
          <a:ln>
            <a:solidFill>
              <a:srgbClr val="F19903"/>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ts val="2800"/>
              </a:lnSpc>
              <a:spcBef>
                <a:spcPts val="600"/>
              </a:spcBef>
            </a:pPr>
            <a:r>
              <a:rPr lang="en-US" altLang="zh-CN" sz="20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在任意一棵非空二叉排序树</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中，删除某结点</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之后形成二叉排序树</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，再将</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形成二叉排序树</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。下列关于</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与</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的叙述中，正确的是</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600"/>
              </a:spcBef>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 </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是</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的叶结点，则</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与</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不同</a:t>
            </a:r>
            <a:endPar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600"/>
              </a:spcBef>
            </a:pPr>
            <a:r>
              <a:rPr lang="en-US" altLang="zh-CN" sz="20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II. </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是</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的叶结点，则</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与</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相同</a:t>
            </a:r>
            <a:endPar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600"/>
              </a:spcBef>
            </a:pPr>
            <a:r>
              <a:rPr lang="en-US" altLang="zh-CN" sz="20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III. </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不是</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的叶结点，则</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与</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不同</a:t>
            </a:r>
            <a:endPar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600"/>
              </a:spcBef>
            </a:pPr>
            <a:r>
              <a:rPr lang="en-US" altLang="zh-CN" sz="20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IV. </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不是</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的叶结点，则</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与</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相同</a:t>
            </a:r>
            <a:endPar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600"/>
              </a:spcBef>
            </a:pPr>
            <a:r>
              <a:rPr lang="en-US" altLang="zh-CN" sz="20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仅</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III	   B.</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仅</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IV	  C.</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仅</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II</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III	   D.</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仅</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II</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IV</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3"/>
          <p:cNvGrpSpPr/>
          <p:nvPr/>
        </p:nvGrpSpPr>
        <p:grpSpPr>
          <a:xfrm>
            <a:off x="407368" y="947481"/>
            <a:ext cx="1000100" cy="785817"/>
            <a:chOff x="5703182" y="3835411"/>
            <a:chExt cx="1238250" cy="1236663"/>
          </a:xfrm>
        </p:grpSpPr>
        <p:grpSp>
          <p:nvGrpSpPr>
            <p:cNvPr id="4" name="Group 19"/>
            <p:cNvGrpSpPr/>
            <p:nvPr/>
          </p:nvGrpSpPr>
          <p:grpSpPr bwMode="auto">
            <a:xfrm>
              <a:off x="5703182" y="3835411"/>
              <a:ext cx="1238250" cy="1236663"/>
              <a:chOff x="810" y="845"/>
              <a:chExt cx="827" cy="826"/>
            </a:xfrm>
          </p:grpSpPr>
          <p:sp>
            <p:nvSpPr>
              <p:cNvPr id="7" name="Oval 20"/>
              <p:cNvSpPr>
                <a:spLocks noChangeArrowheads="1"/>
              </p:cNvSpPr>
              <p:nvPr/>
            </p:nvSpPr>
            <p:spPr bwMode="gray">
              <a:xfrm>
                <a:off x="810" y="845"/>
                <a:ext cx="827" cy="826"/>
              </a:xfrm>
              <a:prstGeom prst="ellipse">
                <a:avLst/>
              </a:prstGeom>
              <a:solidFill>
                <a:srgbClr val="F8F8F8"/>
              </a:solidFill>
              <a:ln w="38100">
                <a:solidFill>
                  <a:srgbClr val="F19903"/>
                </a:solidFill>
                <a:round/>
              </a:ln>
            </p:spPr>
            <p:txBody>
              <a:bodyPr wrap="none" anchor="ctr"/>
              <a:lstStyle/>
              <a:p>
                <a:endParaRPr lang="zh-CN" altLang="zh-CN">
                  <a:latin typeface="Calibri" panose="020F0502020204030204" charset="0"/>
                  <a:cs typeface="Arial" panose="020B0604020202020204" pitchFamily="34" charset="0"/>
                </a:endParaRPr>
              </a:p>
            </p:txBody>
          </p:sp>
          <p:sp>
            <p:nvSpPr>
              <p:cNvPr id="8" name="Oval 21"/>
              <p:cNvSpPr>
                <a:spLocks noChangeArrowheads="1"/>
              </p:cNvSpPr>
              <p:nvPr/>
            </p:nvSpPr>
            <p:spPr bwMode="gray">
              <a:xfrm>
                <a:off x="836" y="879"/>
                <a:ext cx="758" cy="758"/>
              </a:xfrm>
              <a:prstGeom prst="ellipse">
                <a:avLst/>
              </a:prstGeom>
              <a:noFill/>
              <a:ln w="38100">
                <a:solidFill>
                  <a:srgbClr val="F19903"/>
                </a:solidFill>
                <a:round/>
              </a:ln>
            </p:spPr>
            <p:txBody>
              <a:bodyPr wrap="none" anchor="ctr"/>
              <a:lstStyle/>
              <a:p>
                <a:endParaRPr lang="zh-CN" altLang="zh-CN">
                  <a:latin typeface="Calibri" panose="020F0502020204030204" charset="0"/>
                  <a:cs typeface="Arial" panose="020B0604020202020204" pitchFamily="34" charset="0"/>
                </a:endParaRPr>
              </a:p>
            </p:txBody>
          </p:sp>
          <p:sp>
            <p:nvSpPr>
              <p:cNvPr id="9" name="Oval 22"/>
              <p:cNvSpPr>
                <a:spLocks noChangeArrowheads="1"/>
              </p:cNvSpPr>
              <p:nvPr/>
            </p:nvSpPr>
            <p:spPr bwMode="gray">
              <a:xfrm>
                <a:off x="878" y="915"/>
                <a:ext cx="690" cy="690"/>
              </a:xfrm>
              <a:prstGeom prst="ellipse">
                <a:avLst/>
              </a:prstGeom>
              <a:noFill/>
              <a:ln w="38100">
                <a:solidFill>
                  <a:srgbClr val="F19903"/>
                </a:solidFill>
                <a:round/>
              </a:ln>
            </p:spPr>
            <p:txBody>
              <a:bodyPr wrap="none" anchor="ctr"/>
              <a:lstStyle/>
              <a:p>
                <a:endParaRPr lang="zh-CN" altLang="zh-CN">
                  <a:latin typeface="Calibri" panose="020F0502020204030204" charset="0"/>
                  <a:cs typeface="Arial" panose="020B0604020202020204" pitchFamily="34" charset="0"/>
                </a:endParaRPr>
              </a:p>
            </p:txBody>
          </p:sp>
        </p:grpSp>
        <p:sp>
          <p:nvSpPr>
            <p:cNvPr id="6" name="Text Box 23"/>
            <p:cNvSpPr txBox="1">
              <a:spLocks noChangeArrowheads="1"/>
            </p:cNvSpPr>
            <p:nvPr/>
          </p:nvSpPr>
          <p:spPr bwMode="gray">
            <a:xfrm>
              <a:off x="5767676" y="4154859"/>
              <a:ext cx="1082674" cy="627572"/>
            </a:xfrm>
            <a:prstGeom prst="rect">
              <a:avLst/>
            </a:prstGeom>
            <a:noFill/>
            <a:ln w="9525" algn="ctr">
              <a:noFill/>
              <a:miter lim="800000"/>
            </a:ln>
          </p:spPr>
          <p:txBody>
            <a:bodyPr>
              <a:spAutoFit/>
            </a:bodyPr>
            <a:lstStyle/>
            <a:p>
              <a:pPr algn="ctr">
                <a:spcBef>
                  <a:spcPct val="50000"/>
                </a:spcBef>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示例</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10" name="TextBox 9"/>
          <p:cNvSpPr txBox="1"/>
          <p:nvPr/>
        </p:nvSpPr>
        <p:spPr>
          <a:xfrm>
            <a:off x="2407632" y="5621178"/>
            <a:ext cx="1857388" cy="398780"/>
          </a:xfrm>
          <a:prstGeom prst="rect">
            <a:avLst/>
          </a:prstGeom>
          <a:noFill/>
        </p:spPr>
        <p:txBody>
          <a:bodyPr wrap="square" rtlCol="0">
            <a:spAutoFit/>
          </a:bodyPr>
          <a:lstStyle/>
          <a:p>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答案：</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C</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TextBox 10"/>
          <p:cNvSpPr txBox="1"/>
          <p:nvPr/>
        </p:nvSpPr>
        <p:spPr>
          <a:xfrm>
            <a:off x="6050970" y="3049411"/>
            <a:ext cx="571504"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TextBox 11"/>
          <p:cNvSpPr txBox="1"/>
          <p:nvPr/>
        </p:nvSpPr>
        <p:spPr>
          <a:xfrm>
            <a:off x="6122408" y="3478039"/>
            <a:ext cx="500066"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TextBox 12"/>
          <p:cNvSpPr txBox="1"/>
          <p:nvPr/>
        </p:nvSpPr>
        <p:spPr>
          <a:xfrm>
            <a:off x="6265284" y="3906667"/>
            <a:ext cx="500066"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TextBox 13"/>
          <p:cNvSpPr txBox="1"/>
          <p:nvPr/>
        </p:nvSpPr>
        <p:spPr>
          <a:xfrm>
            <a:off x="6265284" y="4373696"/>
            <a:ext cx="571504" cy="46037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8544272" y="2128729"/>
            <a:ext cx="4282209" cy="49515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551384" y="2564904"/>
            <a:ext cx="10873208" cy="808990"/>
          </a:xfrm>
          <a:prstGeom prst="rect">
            <a:avLst/>
          </a:prstGeom>
          <a:noFill/>
          <a:ln w="9525">
            <a:noFill/>
            <a:miter lim="800000"/>
          </a:ln>
        </p:spPr>
        <p:txBody>
          <a:bodyPr wrap="square">
            <a:spAutoFit/>
          </a:bodyPr>
          <a:lstStyle/>
          <a:p>
            <a:pPr algn="l">
              <a:lnSpc>
                <a:spcPts val="2800"/>
              </a:lnSpc>
              <a:spcBef>
                <a:spcPts val="0"/>
              </a:spcBef>
            </a:pPr>
            <a:r>
              <a:rPr lang="zh-CN" altLang="en-US"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若一棵二叉树中每个结点的左、右子树的高度至多相差</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，则称此二叉树为</a:t>
            </a:r>
            <a:r>
              <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平衡二叉树（</a:t>
            </a:r>
            <a:r>
              <a:rPr lang="en-US" altLang="zh-CN" sz="2000" b="1"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843" name="Text Box 2" descr="蓝色面巾纸"/>
          <p:cNvSpPr txBox="1">
            <a:spLocks noChangeArrowheads="1"/>
          </p:cNvSpPr>
          <p:nvPr/>
        </p:nvSpPr>
        <p:spPr bwMode="auto">
          <a:xfrm>
            <a:off x="767408" y="980728"/>
            <a:ext cx="3698678" cy="512445"/>
          </a:xfrm>
          <a:prstGeom prst="rect">
            <a:avLst/>
          </a:prstGeom>
          <a:solidFill>
            <a:srgbClr val="F19903"/>
          </a:solidFill>
          <a:ln w="9525">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tIns="72000" bIns="72000">
            <a:spAutoFit/>
          </a:bodyPr>
          <a:lstStyle/>
          <a:p>
            <a:pPr>
              <a:spcBef>
                <a:spcPct val="50000"/>
              </a:spcBef>
            </a:pP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9.3.2 </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平衡二叉树（</a:t>
            </a:r>
            <a:r>
              <a:rPr lang="en-US" altLang="zh-CN" sz="24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0"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844" name="Text Box 3"/>
          <p:cNvSpPr txBox="1">
            <a:spLocks noChangeArrowheads="1"/>
          </p:cNvSpPr>
          <p:nvPr/>
        </p:nvSpPr>
        <p:spPr bwMode="auto">
          <a:xfrm>
            <a:off x="939055" y="1916833"/>
            <a:ext cx="2935432" cy="429895"/>
          </a:xfrm>
          <a:prstGeom prst="rect">
            <a:avLst/>
          </a:prstGeom>
          <a:solidFill>
            <a:srgbClr val="F19903"/>
          </a:solidFill>
          <a:ln w="28575" algn="ctr">
            <a:noFill/>
            <a:miter lim="800000"/>
          </a:ln>
        </p:spPr>
        <p:txBody>
          <a:bodyPr wrap="square">
            <a:spAutoFit/>
          </a:bodyPr>
          <a:lstStyle/>
          <a:p>
            <a:pPr>
              <a:spcBef>
                <a:spcPct val="50000"/>
              </a:spcBef>
            </a:pPr>
            <a:r>
              <a:rPr kumimoji="0" lang="en-US" altLang="zh-CN" sz="22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22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、什么是平衡二叉树</a:t>
            </a:r>
            <a:endParaRPr kumimoji="0" lang="zh-CN" altLang="en-US" sz="22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Box 4"/>
          <p:cNvSpPr txBox="1"/>
          <p:nvPr/>
        </p:nvSpPr>
        <p:spPr>
          <a:xfrm>
            <a:off x="943469" y="3614644"/>
            <a:ext cx="10193704" cy="398780"/>
          </a:xfrm>
          <a:prstGeom prst="rect">
            <a:avLst/>
          </a:prstGeom>
          <a:noFill/>
        </p:spPr>
        <p:txBody>
          <a:bodyPr wrap="square" rtlCol="0">
            <a:spAutoFit/>
          </a:bodyPr>
          <a:lstStyle/>
          <a:p>
            <a:pPr algn="l"/>
            <a:r>
              <a:rPr lang="zh-CN" altLang="en-US" sz="2000" b="1" dirty="0">
                <a:latin typeface="微软雅黑" panose="020B0503020204020204" pitchFamily="34" charset="-122"/>
                <a:ea typeface="微软雅黑" panose="020B0503020204020204" pitchFamily="34" charset="-122"/>
                <a:cs typeface="Consolas" panose="020B0609020204030204" pitchFamily="49"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平衡因子：</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该结点左子树的高度减去右子树的高度。</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TextBox 5"/>
          <p:cNvSpPr txBox="1"/>
          <p:nvPr/>
        </p:nvSpPr>
        <p:spPr>
          <a:xfrm>
            <a:off x="872031" y="4901098"/>
            <a:ext cx="10379044" cy="398780"/>
          </a:xfrm>
          <a:prstGeom prst="rect">
            <a:avLst/>
          </a:prstGeom>
          <a:noFill/>
        </p:spPr>
        <p:txBody>
          <a:bodyPr wrap="square" rtlCol="0">
            <a:spAutoFit/>
          </a:bodyPr>
          <a:lstStyle/>
          <a:p>
            <a:pPr algn="l"/>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所有结点的平衡因子的绝对值小于或等于</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，该二叉树称为</a:t>
            </a:r>
            <a:r>
              <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平衡二叉树</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下箭头 6"/>
          <p:cNvSpPr/>
          <p:nvPr/>
        </p:nvSpPr>
        <p:spPr>
          <a:xfrm>
            <a:off x="4229617" y="4219185"/>
            <a:ext cx="463350" cy="500066"/>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841565" y="3592566"/>
            <a:ext cx="3375381" cy="33753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2736704" y="1246488"/>
            <a:ext cx="1857388" cy="468000"/>
          </a:xfrm>
          <a:prstGeom prst="roundRect">
            <a:avLst/>
          </a:prstGeom>
          <a:solidFill>
            <a:srgbClr val="F19903"/>
          </a:solidFill>
        </p:spPr>
        <p:style>
          <a:lnRef idx="1">
            <a:schemeClr val="accent3"/>
          </a:lnRef>
          <a:fillRef idx="3">
            <a:schemeClr val="accent3"/>
          </a:fillRef>
          <a:effectRef idx="2">
            <a:schemeClr val="accent3"/>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2000"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rPr>
              <a:t>二叉排序树</a:t>
            </a:r>
            <a:endParaRPr lang="zh-CN" altLang="en-US" sz="2000"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圆角矩形 3"/>
          <p:cNvSpPr/>
          <p:nvPr/>
        </p:nvSpPr>
        <p:spPr>
          <a:xfrm>
            <a:off x="2593828" y="2961000"/>
            <a:ext cx="2214578" cy="468000"/>
          </a:xfrm>
          <a:prstGeom prst="roundRect">
            <a:avLst/>
          </a:prstGeom>
          <a:solidFill>
            <a:srgbClr val="F19903"/>
          </a:solidFill>
        </p:spPr>
        <p:style>
          <a:lnRef idx="1">
            <a:schemeClr val="accent3"/>
          </a:lnRef>
          <a:fillRef idx="3">
            <a:schemeClr val="accent3"/>
          </a:fillRef>
          <a:effectRef idx="2">
            <a:schemeClr val="accent3"/>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2000"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rPr>
              <a:t>平衡二叉树</a:t>
            </a:r>
            <a:endParaRPr lang="zh-CN" altLang="en-US" sz="2000"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下箭头 4"/>
          <p:cNvSpPr/>
          <p:nvPr/>
        </p:nvSpPr>
        <p:spPr>
          <a:xfrm>
            <a:off x="3593960" y="1960868"/>
            <a:ext cx="214314" cy="79200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 name="TextBox 5"/>
          <p:cNvSpPr txBox="1"/>
          <p:nvPr/>
        </p:nvSpPr>
        <p:spPr>
          <a:xfrm>
            <a:off x="3879712" y="2203700"/>
            <a:ext cx="5528656" cy="398780"/>
          </a:xfrm>
          <a:prstGeom prst="rect">
            <a:avLst/>
          </a:prstGeom>
          <a:noFill/>
        </p:spPr>
        <p:txBody>
          <a:bodyPr wrap="square" rtlCol="0">
            <a:spAutoFit/>
          </a:bodyPr>
          <a:lstStyle/>
          <a:p>
            <a:pPr algn="l"/>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所有结点的平衡因子的绝对值≤</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：结构约束</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48128" y="3063764"/>
            <a:ext cx="5184576" cy="400506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2575686" y="1882437"/>
            <a:ext cx="2743200" cy="1981200"/>
            <a:chOff x="432" y="2400"/>
            <a:chExt cx="1728" cy="1248"/>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grpSpPr>
        <p:sp>
          <p:nvSpPr>
            <p:cNvPr id="36888" name="Oval 3"/>
            <p:cNvSpPr>
              <a:spLocks noChangeArrowheads="1"/>
            </p:cNvSpPr>
            <p:nvPr/>
          </p:nvSpPr>
          <p:spPr bwMode="auto">
            <a:xfrm>
              <a:off x="1392" y="2400"/>
              <a:ext cx="288" cy="288"/>
            </a:xfrm>
            <a:prstGeom prst="ellipse">
              <a:avLst/>
            </a:prstGeom>
            <a:grpFill/>
            <a:ln>
              <a:solidFill>
                <a:srgbClr val="F19903"/>
              </a:solidFill>
            </a:ln>
          </p:spPr>
          <p:style>
            <a:lnRef idx="1">
              <a:schemeClr val="accent4"/>
            </a:lnRef>
            <a:fillRef idx="2">
              <a:schemeClr val="accent4"/>
            </a:fillRef>
            <a:effectRef idx="1">
              <a:schemeClr val="accent4"/>
            </a:effectRef>
            <a:fontRef idx="minor">
              <a:schemeClr val="dk1"/>
            </a:fontRef>
          </p:style>
          <p:txBody>
            <a:bodyPr wrap="none" anchor="ctr"/>
            <a:lstStyle/>
            <a:p>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6889" name="Oval 4"/>
            <p:cNvSpPr>
              <a:spLocks noChangeArrowheads="1"/>
            </p:cNvSpPr>
            <p:nvPr/>
          </p:nvSpPr>
          <p:spPr bwMode="auto">
            <a:xfrm>
              <a:off x="912" y="2880"/>
              <a:ext cx="288" cy="288"/>
            </a:xfrm>
            <a:prstGeom prst="ellipse">
              <a:avLst/>
            </a:prstGeom>
            <a:grpFill/>
            <a:ln>
              <a:solidFill>
                <a:srgbClr val="F19903"/>
              </a:solidFill>
            </a:ln>
          </p:spPr>
          <p:style>
            <a:lnRef idx="1">
              <a:schemeClr val="accent4"/>
            </a:lnRef>
            <a:fillRef idx="2">
              <a:schemeClr val="accent4"/>
            </a:fillRef>
            <a:effectRef idx="1">
              <a:schemeClr val="accent4"/>
            </a:effectRef>
            <a:fontRef idx="minor">
              <a:schemeClr val="dk1"/>
            </a:fontRef>
          </p:style>
          <p:txBody>
            <a:bodyPr wrap="none" anchor="ctr"/>
            <a:lstStyle/>
            <a:p>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6890" name="Oval 5"/>
            <p:cNvSpPr>
              <a:spLocks noChangeArrowheads="1"/>
            </p:cNvSpPr>
            <p:nvPr/>
          </p:nvSpPr>
          <p:spPr bwMode="auto">
            <a:xfrm>
              <a:off x="1872" y="2880"/>
              <a:ext cx="288" cy="288"/>
            </a:xfrm>
            <a:prstGeom prst="ellipse">
              <a:avLst/>
            </a:prstGeom>
            <a:grpFill/>
            <a:ln>
              <a:solidFill>
                <a:srgbClr val="F19903"/>
              </a:solidFill>
            </a:ln>
          </p:spPr>
          <p:style>
            <a:lnRef idx="1">
              <a:schemeClr val="accent4"/>
            </a:lnRef>
            <a:fillRef idx="2">
              <a:schemeClr val="accent4"/>
            </a:fillRef>
            <a:effectRef idx="1">
              <a:schemeClr val="accent4"/>
            </a:effectRef>
            <a:fontRef idx="minor">
              <a:schemeClr val="dk1"/>
            </a:fontRef>
          </p:style>
          <p:txBody>
            <a:bodyPr wrap="none" anchor="ctr"/>
            <a:lstStyle/>
            <a:p>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6891" name="Oval 6"/>
            <p:cNvSpPr>
              <a:spLocks noChangeArrowheads="1"/>
            </p:cNvSpPr>
            <p:nvPr/>
          </p:nvSpPr>
          <p:spPr bwMode="auto">
            <a:xfrm>
              <a:off x="432" y="3360"/>
              <a:ext cx="288" cy="288"/>
            </a:xfrm>
            <a:prstGeom prst="ellipse">
              <a:avLst/>
            </a:prstGeom>
            <a:grpFill/>
            <a:ln>
              <a:solidFill>
                <a:srgbClr val="F19903"/>
              </a:solidFill>
            </a:ln>
          </p:spPr>
          <p:style>
            <a:lnRef idx="1">
              <a:schemeClr val="accent4"/>
            </a:lnRef>
            <a:fillRef idx="2">
              <a:schemeClr val="accent4"/>
            </a:fillRef>
            <a:effectRef idx="1">
              <a:schemeClr val="accent4"/>
            </a:effectRef>
            <a:fontRef idx="minor">
              <a:schemeClr val="dk1"/>
            </a:fontRef>
          </p:style>
          <p:txBody>
            <a:bodyPr wrap="none" anchor="ctr"/>
            <a:lstStyle/>
            <a:p>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6892" name="Line 7"/>
            <p:cNvSpPr>
              <a:spLocks noChangeShapeType="1"/>
            </p:cNvSpPr>
            <p:nvPr/>
          </p:nvSpPr>
          <p:spPr bwMode="auto">
            <a:xfrm flipH="1">
              <a:off x="1152" y="2640"/>
              <a:ext cx="288" cy="288"/>
            </a:xfrm>
            <a:prstGeom prst="line">
              <a:avLst/>
            </a:prstGeom>
            <a:grpFill/>
            <a:ln w="28575">
              <a:solidFill>
                <a:srgbClr val="F19903"/>
              </a:solidFill>
              <a:roun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36893" name="Line 8"/>
            <p:cNvSpPr>
              <a:spLocks noChangeShapeType="1"/>
            </p:cNvSpPr>
            <p:nvPr/>
          </p:nvSpPr>
          <p:spPr bwMode="auto">
            <a:xfrm flipH="1">
              <a:off x="672" y="3120"/>
              <a:ext cx="288" cy="288"/>
            </a:xfrm>
            <a:prstGeom prst="line">
              <a:avLst/>
            </a:prstGeom>
            <a:grpFill/>
            <a:ln w="28575">
              <a:solidFill>
                <a:srgbClr val="F19903"/>
              </a:solidFill>
              <a:roun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36894" name="Line 9"/>
            <p:cNvSpPr>
              <a:spLocks noChangeShapeType="1"/>
            </p:cNvSpPr>
            <p:nvPr/>
          </p:nvSpPr>
          <p:spPr bwMode="auto">
            <a:xfrm>
              <a:off x="1632" y="2640"/>
              <a:ext cx="288" cy="288"/>
            </a:xfrm>
            <a:prstGeom prst="line">
              <a:avLst/>
            </a:prstGeom>
            <a:grpFill/>
            <a:ln w="28575">
              <a:solidFill>
                <a:srgbClr val="F19903"/>
              </a:solidFill>
              <a:round/>
            </a:ln>
          </p:spPr>
          <p:txBody>
            <a:bodyPr wrap="none" anchor="ctr"/>
            <a:lstStyle/>
            <a:p>
              <a:endParaRPr lang="zh-CN" altLang="en-US">
                <a:latin typeface="Consolas" panose="020B0609020204030204" pitchFamily="49" charset="0"/>
                <a:cs typeface="Consolas" panose="020B0609020204030204" pitchFamily="49" charset="0"/>
              </a:endParaRPr>
            </a:p>
          </p:txBody>
        </p:sp>
      </p:grpSp>
      <p:sp>
        <p:nvSpPr>
          <p:cNvPr id="36867" name="Text Box 20"/>
          <p:cNvSpPr txBox="1">
            <a:spLocks noChangeArrowheads="1"/>
          </p:cNvSpPr>
          <p:nvPr/>
        </p:nvSpPr>
        <p:spPr bwMode="auto">
          <a:xfrm>
            <a:off x="3431350" y="3879512"/>
            <a:ext cx="1530338" cy="398780"/>
          </a:xfrm>
          <a:prstGeom prst="rect">
            <a:avLst/>
          </a:prstGeom>
          <a:noFill/>
          <a:ln w="9525">
            <a:solidFill>
              <a:schemeClr val="bg1"/>
            </a:solidFill>
            <a:miter lim="800000"/>
          </a:ln>
        </p:spPr>
        <p:txBody>
          <a:bodyPr wrap="square">
            <a:spAutoFit/>
          </a:bodyPr>
          <a:lstStyle/>
          <a:p>
            <a:pPr algn="l"/>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是平衡树</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 name="组合 30"/>
          <p:cNvGrpSpPr/>
          <p:nvPr/>
        </p:nvGrpSpPr>
        <p:grpSpPr>
          <a:xfrm>
            <a:off x="2716976" y="1661774"/>
            <a:ext cx="2816217" cy="1663222"/>
            <a:chOff x="827089" y="1479550"/>
            <a:chExt cx="2816217" cy="1663222"/>
          </a:xfrm>
        </p:grpSpPr>
        <p:sp>
          <p:nvSpPr>
            <p:cNvPr id="36868" name="Text Box 22"/>
            <p:cNvSpPr txBox="1">
              <a:spLocks noChangeArrowheads="1"/>
            </p:cNvSpPr>
            <p:nvPr/>
          </p:nvSpPr>
          <p:spPr bwMode="auto">
            <a:xfrm>
              <a:off x="827089" y="2897027"/>
              <a:ext cx="173011" cy="245745"/>
            </a:xfrm>
            <a:prstGeom prst="rect">
              <a:avLst/>
            </a:prstGeom>
            <a:noFill/>
            <a:ln w="9525">
              <a:noFill/>
              <a:miter lim="800000"/>
            </a:ln>
          </p:spPr>
          <p:txBody>
            <a:bodyPr wrap="square" lIns="0" tIns="0" rIns="0" bIns="0">
              <a:spAutoFit/>
            </a:bodyPr>
            <a:lstStyle/>
            <a:p>
              <a:pPr algn="l">
                <a:spcBef>
                  <a:spcPct val="50000"/>
                </a:spcBef>
              </a:pPr>
              <a:r>
                <a:rPr kumimoji="0" lang="en-US" altLang="zh-CN" sz="16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6869" name="Text Box 23"/>
            <p:cNvSpPr txBox="1">
              <a:spLocks noChangeArrowheads="1"/>
            </p:cNvSpPr>
            <p:nvPr/>
          </p:nvSpPr>
          <p:spPr bwMode="auto">
            <a:xfrm>
              <a:off x="1401764" y="2320765"/>
              <a:ext cx="169840" cy="245745"/>
            </a:xfrm>
            <a:prstGeom prst="rect">
              <a:avLst/>
            </a:prstGeom>
            <a:noFill/>
            <a:ln w="9525">
              <a:noFill/>
              <a:miter lim="800000"/>
            </a:ln>
          </p:spPr>
          <p:txBody>
            <a:bodyPr wrap="square" lIns="0" tIns="0" rIns="0" bIns="0">
              <a:spAutoFit/>
            </a:bodyPr>
            <a:lstStyle/>
            <a:p>
              <a:pPr algn="l">
                <a:spcBef>
                  <a:spcPct val="50000"/>
                </a:spcBef>
              </a:pPr>
              <a:r>
                <a:rPr kumimoji="0" lang="en-US" altLang="zh-CN" sz="16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6870" name="Text Box 24"/>
            <p:cNvSpPr txBox="1">
              <a:spLocks noChangeArrowheads="1"/>
            </p:cNvSpPr>
            <p:nvPr/>
          </p:nvSpPr>
          <p:spPr bwMode="auto">
            <a:xfrm>
              <a:off x="3492500" y="2276475"/>
              <a:ext cx="150806" cy="245745"/>
            </a:xfrm>
            <a:prstGeom prst="rect">
              <a:avLst/>
            </a:prstGeom>
            <a:noFill/>
            <a:ln w="9525">
              <a:noFill/>
              <a:miter lim="800000"/>
            </a:ln>
          </p:spPr>
          <p:txBody>
            <a:bodyPr wrap="square" lIns="0" tIns="0" rIns="0" bIns="0">
              <a:spAutoFit/>
            </a:bodyPr>
            <a:lstStyle/>
            <a:p>
              <a:pPr algn="l">
                <a:spcBef>
                  <a:spcPct val="50000"/>
                </a:spcBef>
              </a:pPr>
              <a:r>
                <a:rPr kumimoji="0" lang="en-US" altLang="zh-CN" sz="16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6871" name="Text Box 25"/>
            <p:cNvSpPr txBox="1">
              <a:spLocks noChangeArrowheads="1"/>
            </p:cNvSpPr>
            <p:nvPr/>
          </p:nvSpPr>
          <p:spPr bwMode="auto">
            <a:xfrm>
              <a:off x="2700338" y="1479550"/>
              <a:ext cx="157150" cy="245745"/>
            </a:xfrm>
            <a:prstGeom prst="rect">
              <a:avLst/>
            </a:prstGeom>
            <a:noFill/>
            <a:ln w="9525">
              <a:noFill/>
              <a:miter lim="800000"/>
            </a:ln>
          </p:spPr>
          <p:txBody>
            <a:bodyPr wrap="square" lIns="0" tIns="0" rIns="0" bIns="0">
              <a:spAutoFit/>
            </a:bodyPr>
            <a:lstStyle/>
            <a:p>
              <a:pPr algn="l">
                <a:spcBef>
                  <a:spcPct val="50000"/>
                </a:spcBef>
              </a:pPr>
              <a:r>
                <a:rPr kumimoji="0" lang="en-US" altLang="zh-CN" sz="16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4" name="组合 31"/>
          <p:cNvGrpSpPr/>
          <p:nvPr/>
        </p:nvGrpSpPr>
        <p:grpSpPr>
          <a:xfrm>
            <a:off x="6004686" y="1882437"/>
            <a:ext cx="3505200" cy="2743200"/>
            <a:chOff x="4114800" y="1700213"/>
            <a:chExt cx="3505200" cy="2743200"/>
          </a:xfrm>
        </p:grpSpPr>
        <p:sp>
          <p:nvSpPr>
            <p:cNvPr id="36873" name="Oval 11"/>
            <p:cNvSpPr>
              <a:spLocks noChangeArrowheads="1"/>
            </p:cNvSpPr>
            <p:nvPr/>
          </p:nvSpPr>
          <p:spPr bwMode="auto">
            <a:xfrm>
              <a:off x="6400800" y="1700213"/>
              <a:ext cx="457200" cy="457200"/>
            </a:xfrm>
            <a:prstGeom prst="ellipse">
              <a:avLst/>
            </a:prstGeom>
            <a:gradFill flip="none" rotWithShape="1">
              <a:gsLst>
                <a:gs pos="0">
                  <a:srgbClr val="C00000"/>
                </a:gs>
                <a:gs pos="35000">
                  <a:schemeClr val="accent2">
                    <a:lumMod val="0"/>
                    <a:lumOff val="100000"/>
                  </a:schemeClr>
                </a:gs>
                <a:gs pos="100000">
                  <a:schemeClr val="accent2">
                    <a:lumMod val="100000"/>
                  </a:schemeClr>
                </a:gs>
              </a:gsLst>
              <a:path path="circle">
                <a:fillToRect l="50000" t="-80000" r="50000" b="180000"/>
              </a:path>
              <a:tileRect/>
            </a:gradFill>
            <a:ln>
              <a:solidFill>
                <a:srgbClr val="C00000"/>
              </a:solidFill>
            </a:ln>
          </p:spPr>
          <p:style>
            <a:lnRef idx="1">
              <a:schemeClr val="accent5"/>
            </a:lnRef>
            <a:fillRef idx="3">
              <a:schemeClr val="accent5"/>
            </a:fillRef>
            <a:effectRef idx="2">
              <a:schemeClr val="accent5"/>
            </a:effectRef>
            <a:fontRef idx="minor">
              <a:schemeClr val="lt1"/>
            </a:fontRef>
          </p:style>
          <p:txBody>
            <a:bodyPr wrap="none" anchor="ctr"/>
            <a:lstStyle/>
            <a:p>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6874" name="Oval 12"/>
            <p:cNvSpPr>
              <a:spLocks noChangeArrowheads="1"/>
            </p:cNvSpPr>
            <p:nvPr/>
          </p:nvSpPr>
          <p:spPr bwMode="auto">
            <a:xfrm>
              <a:off x="5638800" y="2462213"/>
              <a:ext cx="457200" cy="457200"/>
            </a:xfrm>
            <a:prstGeom prst="ellipse">
              <a:avLst/>
            </a:prstGeom>
            <a:gradFill flip="none" rotWithShape="1">
              <a:gsLst>
                <a:gs pos="0">
                  <a:srgbClr val="C00000"/>
                </a:gs>
                <a:gs pos="35000">
                  <a:schemeClr val="accent2">
                    <a:lumMod val="0"/>
                    <a:lumOff val="100000"/>
                  </a:schemeClr>
                </a:gs>
                <a:gs pos="100000">
                  <a:schemeClr val="accent2">
                    <a:lumMod val="100000"/>
                  </a:schemeClr>
                </a:gs>
              </a:gsLst>
              <a:path path="circle">
                <a:fillToRect l="50000" t="-80000" r="50000" b="180000"/>
              </a:path>
              <a:tileRect/>
            </a:gradFill>
            <a:ln>
              <a:solidFill>
                <a:srgbClr val="C00000"/>
              </a:solidFill>
            </a:ln>
          </p:spPr>
          <p:style>
            <a:lnRef idx="1">
              <a:schemeClr val="accent5"/>
            </a:lnRef>
            <a:fillRef idx="3">
              <a:schemeClr val="accent5"/>
            </a:fillRef>
            <a:effectRef idx="2">
              <a:schemeClr val="accent5"/>
            </a:effectRef>
            <a:fontRef idx="minor">
              <a:schemeClr val="lt1"/>
            </a:fontRef>
          </p:style>
          <p:txBody>
            <a:bodyPr wrap="none" anchor="ctr"/>
            <a:lstStyle/>
            <a:p>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6875" name="Oval 13"/>
            <p:cNvSpPr>
              <a:spLocks noChangeArrowheads="1"/>
            </p:cNvSpPr>
            <p:nvPr/>
          </p:nvSpPr>
          <p:spPr bwMode="auto">
            <a:xfrm>
              <a:off x="7162800" y="2462213"/>
              <a:ext cx="457200" cy="457200"/>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6876" name="Oval 14"/>
            <p:cNvSpPr>
              <a:spLocks noChangeArrowheads="1"/>
            </p:cNvSpPr>
            <p:nvPr/>
          </p:nvSpPr>
          <p:spPr bwMode="auto">
            <a:xfrm>
              <a:off x="4876800" y="3224213"/>
              <a:ext cx="457200" cy="457200"/>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6877" name="Oval 15"/>
            <p:cNvSpPr>
              <a:spLocks noChangeArrowheads="1"/>
            </p:cNvSpPr>
            <p:nvPr/>
          </p:nvSpPr>
          <p:spPr bwMode="auto">
            <a:xfrm>
              <a:off x="4114800" y="3986213"/>
              <a:ext cx="457200" cy="457200"/>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6878" name="Line 16"/>
            <p:cNvSpPr>
              <a:spLocks noChangeShapeType="1"/>
            </p:cNvSpPr>
            <p:nvPr/>
          </p:nvSpPr>
          <p:spPr bwMode="auto">
            <a:xfrm flipH="1">
              <a:off x="6019800" y="2081213"/>
              <a:ext cx="457200" cy="457200"/>
            </a:xfrm>
            <a:prstGeom prst="line">
              <a:avLst/>
            </a:prstGeom>
            <a:gradFill flip="none" rotWithShape="1">
              <a:gsLst>
                <a:gs pos="0">
                  <a:srgbClr val="C00000"/>
                </a:gs>
                <a:gs pos="35000">
                  <a:schemeClr val="accent2">
                    <a:lumMod val="0"/>
                    <a:lumOff val="100000"/>
                  </a:schemeClr>
                </a:gs>
                <a:gs pos="100000">
                  <a:schemeClr val="accent2">
                    <a:lumMod val="100000"/>
                  </a:schemeClr>
                </a:gs>
              </a:gsLst>
              <a:path path="circle">
                <a:fillToRect l="50000" t="-80000" r="50000" b="180000"/>
              </a:path>
              <a:tileRect/>
            </a:gradFill>
            <a:ln w="28575">
              <a:solidFill>
                <a:srgbClr val="C00000"/>
              </a:solidFill>
              <a:roun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36879" name="Line 17"/>
            <p:cNvSpPr>
              <a:spLocks noChangeShapeType="1"/>
            </p:cNvSpPr>
            <p:nvPr/>
          </p:nvSpPr>
          <p:spPr bwMode="auto">
            <a:xfrm flipH="1">
              <a:off x="5257800" y="2843213"/>
              <a:ext cx="457200" cy="457200"/>
            </a:xfrm>
            <a:prstGeom prst="line">
              <a:avLst/>
            </a:prstGeom>
            <a:gradFill flip="none" rotWithShape="1">
              <a:gsLst>
                <a:gs pos="0">
                  <a:srgbClr val="C00000"/>
                </a:gs>
                <a:gs pos="35000">
                  <a:schemeClr val="accent2">
                    <a:lumMod val="0"/>
                    <a:lumOff val="100000"/>
                  </a:schemeClr>
                </a:gs>
                <a:gs pos="100000">
                  <a:schemeClr val="accent2">
                    <a:lumMod val="100000"/>
                  </a:schemeClr>
                </a:gs>
              </a:gsLst>
              <a:path path="circle">
                <a:fillToRect l="50000" t="-80000" r="50000" b="180000"/>
              </a:path>
              <a:tileRect/>
            </a:gradFill>
            <a:ln w="28575">
              <a:solidFill>
                <a:srgbClr val="C00000"/>
              </a:solidFill>
              <a:roun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36880" name="Line 18"/>
            <p:cNvSpPr>
              <a:spLocks noChangeShapeType="1"/>
            </p:cNvSpPr>
            <p:nvPr/>
          </p:nvSpPr>
          <p:spPr bwMode="auto">
            <a:xfrm flipH="1">
              <a:off x="4495800" y="3605213"/>
              <a:ext cx="457200" cy="457200"/>
            </a:xfrm>
            <a:prstGeom prst="line">
              <a:avLst/>
            </a:prstGeom>
            <a:gradFill flip="none" rotWithShape="1">
              <a:gsLst>
                <a:gs pos="0">
                  <a:srgbClr val="C00000"/>
                </a:gs>
                <a:gs pos="35000">
                  <a:schemeClr val="accent2">
                    <a:lumMod val="0"/>
                    <a:lumOff val="100000"/>
                  </a:schemeClr>
                </a:gs>
                <a:gs pos="100000">
                  <a:schemeClr val="accent2">
                    <a:lumMod val="100000"/>
                  </a:schemeClr>
                </a:gs>
              </a:gsLst>
              <a:path path="circle">
                <a:fillToRect l="50000" t="-80000" r="50000" b="180000"/>
              </a:path>
              <a:tileRect/>
            </a:gradFill>
            <a:ln w="28575">
              <a:solidFill>
                <a:srgbClr val="C00000"/>
              </a:solidFill>
              <a:roun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36881" name="Line 19"/>
            <p:cNvSpPr>
              <a:spLocks noChangeShapeType="1"/>
            </p:cNvSpPr>
            <p:nvPr/>
          </p:nvSpPr>
          <p:spPr bwMode="auto">
            <a:xfrm>
              <a:off x="6781800" y="2081213"/>
              <a:ext cx="457200" cy="457200"/>
            </a:xfrm>
            <a:prstGeom prst="line">
              <a:avLst/>
            </a:prstGeom>
            <a:gradFill flip="none" rotWithShape="1">
              <a:gsLst>
                <a:gs pos="0">
                  <a:srgbClr val="C00000"/>
                </a:gs>
                <a:gs pos="35000">
                  <a:schemeClr val="accent2">
                    <a:lumMod val="0"/>
                    <a:lumOff val="100000"/>
                  </a:schemeClr>
                </a:gs>
                <a:gs pos="100000">
                  <a:schemeClr val="accent2">
                    <a:lumMod val="100000"/>
                  </a:schemeClr>
                </a:gs>
              </a:gsLst>
              <a:path path="circle">
                <a:fillToRect l="50000" t="-80000" r="50000" b="180000"/>
              </a:path>
              <a:tileRect/>
            </a:gradFill>
            <a:ln w="28575">
              <a:solidFill>
                <a:srgbClr val="C00000"/>
              </a:solidFill>
              <a:round/>
            </a:ln>
          </p:spPr>
          <p:txBody>
            <a:bodyPr wrap="none" anchor="ctr"/>
            <a:lstStyle/>
            <a:p>
              <a:endParaRPr lang="zh-CN" altLang="en-US">
                <a:latin typeface="Consolas" panose="020B0609020204030204" pitchFamily="49" charset="0"/>
                <a:cs typeface="Consolas" panose="020B0609020204030204" pitchFamily="49" charset="0"/>
              </a:endParaRPr>
            </a:p>
          </p:txBody>
        </p:sp>
      </p:grpSp>
      <p:sp>
        <p:nvSpPr>
          <p:cNvPr id="36882" name="Text Box 21"/>
          <p:cNvSpPr txBox="1">
            <a:spLocks noChangeArrowheads="1"/>
          </p:cNvSpPr>
          <p:nvPr/>
        </p:nvSpPr>
        <p:spPr bwMode="auto">
          <a:xfrm>
            <a:off x="7533456" y="4397042"/>
            <a:ext cx="2667000" cy="398780"/>
          </a:xfrm>
          <a:prstGeom prst="rect">
            <a:avLst/>
          </a:prstGeom>
          <a:noFill/>
          <a:ln w="9525">
            <a:solidFill>
              <a:schemeClr val="bg1"/>
            </a:solidFill>
            <a:miter lim="800000"/>
          </a:ln>
        </p:spPr>
        <p:txBody>
          <a:bodyPr>
            <a:spAutoFit/>
          </a:bodyPr>
          <a:lstStyle/>
          <a:p>
            <a:pPr algn="l"/>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不是平衡树</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5" name="组合 32"/>
          <p:cNvGrpSpPr/>
          <p:nvPr/>
        </p:nvGrpSpPr>
        <p:grpSpPr>
          <a:xfrm>
            <a:off x="6104696" y="1539522"/>
            <a:ext cx="3546522" cy="2571292"/>
            <a:chOff x="4214810" y="1357298"/>
            <a:chExt cx="3546522" cy="2571292"/>
          </a:xfrm>
        </p:grpSpPr>
        <p:sp>
          <p:nvSpPr>
            <p:cNvPr id="36883" name="Text Box 26"/>
            <p:cNvSpPr txBox="1">
              <a:spLocks noChangeArrowheads="1"/>
            </p:cNvSpPr>
            <p:nvPr/>
          </p:nvSpPr>
          <p:spPr bwMode="auto">
            <a:xfrm>
              <a:off x="4214810" y="3682845"/>
              <a:ext cx="147634" cy="245745"/>
            </a:xfrm>
            <a:prstGeom prst="rect">
              <a:avLst/>
            </a:prstGeom>
            <a:noFill/>
            <a:ln w="9525">
              <a:noFill/>
              <a:miter lim="800000"/>
            </a:ln>
          </p:spPr>
          <p:txBody>
            <a:bodyPr wrap="square" lIns="0" tIns="0" rIns="0" bIns="0">
              <a:spAutoFit/>
            </a:bodyPr>
            <a:lstStyle/>
            <a:p>
              <a:pPr algn="l">
                <a:spcBef>
                  <a:spcPct val="50000"/>
                </a:spcBef>
              </a:pPr>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6884" name="Text Box 27"/>
            <p:cNvSpPr txBox="1">
              <a:spLocks noChangeArrowheads="1"/>
            </p:cNvSpPr>
            <p:nvPr/>
          </p:nvSpPr>
          <p:spPr bwMode="auto">
            <a:xfrm>
              <a:off x="4787901" y="2968465"/>
              <a:ext cx="212727" cy="245745"/>
            </a:xfrm>
            <a:prstGeom prst="rect">
              <a:avLst/>
            </a:prstGeom>
            <a:noFill/>
            <a:ln w="9525">
              <a:noFill/>
              <a:miter lim="800000"/>
            </a:ln>
          </p:spPr>
          <p:txBody>
            <a:bodyPr wrap="square" lIns="0" tIns="0" rIns="0" bIns="0">
              <a:spAutoFit/>
            </a:bodyPr>
            <a:lstStyle/>
            <a:p>
              <a:pPr algn="l">
                <a:spcBef>
                  <a:spcPct val="50000"/>
                </a:spcBef>
              </a:pPr>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6885" name="Text Box 28"/>
            <p:cNvSpPr txBox="1">
              <a:spLocks noChangeArrowheads="1"/>
            </p:cNvSpPr>
            <p:nvPr/>
          </p:nvSpPr>
          <p:spPr bwMode="auto">
            <a:xfrm>
              <a:off x="5649914" y="2214554"/>
              <a:ext cx="207970" cy="245745"/>
            </a:xfrm>
            <a:prstGeom prst="rect">
              <a:avLst/>
            </a:prstGeom>
            <a:noFill/>
            <a:ln w="9525">
              <a:noFill/>
              <a:miter lim="800000"/>
            </a:ln>
          </p:spPr>
          <p:txBody>
            <a:bodyPr wrap="square" lIns="0" tIns="0" rIns="0" bIns="0">
              <a:spAutoFit/>
            </a:bodyPr>
            <a:lstStyle/>
            <a:p>
              <a:pPr algn="l">
                <a:spcBef>
                  <a:spcPct val="50000"/>
                </a:spcBef>
              </a:pPr>
              <a:r>
                <a:rPr kumimoji="0" lang="en-US" altLang="zh-CN" sz="16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6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6886" name="Text Box 29"/>
            <p:cNvSpPr txBox="1">
              <a:spLocks noChangeArrowheads="1"/>
            </p:cNvSpPr>
            <p:nvPr/>
          </p:nvSpPr>
          <p:spPr bwMode="auto">
            <a:xfrm>
              <a:off x="7572396" y="2357430"/>
              <a:ext cx="188936" cy="245745"/>
            </a:xfrm>
            <a:prstGeom prst="rect">
              <a:avLst/>
            </a:prstGeom>
            <a:noFill/>
            <a:ln w="9525">
              <a:noFill/>
              <a:miter lim="800000"/>
            </a:ln>
          </p:spPr>
          <p:txBody>
            <a:bodyPr wrap="square" lIns="0" tIns="0" rIns="0" bIns="0">
              <a:spAutoFit/>
            </a:bodyPr>
            <a:lstStyle/>
            <a:p>
              <a:pPr algn="l">
                <a:spcBef>
                  <a:spcPct val="50000"/>
                </a:spcBef>
              </a:pPr>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6887" name="Text Box 30"/>
            <p:cNvSpPr txBox="1">
              <a:spLocks noChangeArrowheads="1"/>
            </p:cNvSpPr>
            <p:nvPr/>
          </p:nvSpPr>
          <p:spPr bwMode="auto">
            <a:xfrm>
              <a:off x="6516688" y="1357298"/>
              <a:ext cx="198452" cy="245745"/>
            </a:xfrm>
            <a:prstGeom prst="rect">
              <a:avLst/>
            </a:prstGeom>
            <a:noFill/>
            <a:ln w="9525">
              <a:noFill/>
              <a:miter lim="800000"/>
            </a:ln>
          </p:spPr>
          <p:txBody>
            <a:bodyPr wrap="square" lIns="0" tIns="0" rIns="0" bIns="0">
              <a:spAutoFit/>
            </a:bodyPr>
            <a:lstStyle/>
            <a:p>
              <a:pPr algn="l">
                <a:spcBef>
                  <a:spcPct val="50000"/>
                </a:spcBef>
              </a:pPr>
              <a:r>
                <a:rPr kumimoji="0" lang="en-US" altLang="zh-CN" sz="16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6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8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ldLvl="0" animBg="1"/>
      <p:bldP spid="36882"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2646814" y="2276872"/>
            <a:ext cx="8849786" cy="2800985"/>
          </a:xfrm>
          <a:prstGeom prst="rect">
            <a:avLst/>
          </a:prstGeom>
          <a:ln>
            <a:solidFill>
              <a:srgbClr val="F19903"/>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a:spAutoFit/>
          </a:bodyPr>
          <a:lstStyle/>
          <a:p>
            <a:pPr marL="457200" indent="-457200" algn="just">
              <a:lnSpc>
                <a:spcPct val="150000"/>
              </a:lnSpc>
              <a:spcBef>
                <a:spcPts val="0"/>
              </a:spcBef>
              <a:buBlip>
                <a:blip r:embed="rId1"/>
              </a:buBlip>
            </a:pP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平衡二叉树中插入关键字为</a:t>
            </a:r>
            <a:r>
              <a:rPr lang="en-US" altLang="zh-CN" sz="28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的新结点方式与二叉排序树相似。</a:t>
            </a:r>
            <a:endPar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just">
              <a:lnSpc>
                <a:spcPct val="150000"/>
              </a:lnSpc>
              <a:spcBef>
                <a:spcPts val="0"/>
              </a:spcBef>
              <a:buBlip>
                <a:blip r:embed="rId1"/>
              </a:buBlip>
            </a:pP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但插入后可能破坏平衡二叉树的平衡性，解决方法是</a:t>
            </a:r>
            <a:r>
              <a:rPr lang="zh-CN" altLang="en-US" sz="2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调整</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8915" name="Text Box 5"/>
          <p:cNvSpPr txBox="1">
            <a:spLocks noChangeArrowheads="1"/>
          </p:cNvSpPr>
          <p:nvPr/>
        </p:nvSpPr>
        <p:spPr bwMode="auto">
          <a:xfrm>
            <a:off x="479376" y="1197913"/>
            <a:ext cx="4392488" cy="521970"/>
          </a:xfrm>
          <a:prstGeom prst="rect">
            <a:avLst/>
          </a:prstGeom>
          <a:solidFill>
            <a:srgbClr val="F19903"/>
          </a:solidFill>
          <a:ln w="28575" algn="ctr">
            <a:noFill/>
            <a:miter lim="800000"/>
          </a:ln>
        </p:spPr>
        <p:txBody>
          <a:bodyPr wrap="square">
            <a:spAutoFit/>
          </a:bodyPr>
          <a:lstStyle/>
          <a:p>
            <a:pPr>
              <a:spcBef>
                <a:spcPct val="50000"/>
              </a:spcBef>
            </a:pPr>
            <a:r>
              <a:rPr kumimoji="0"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kumimoji="0"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、平衡二叉树的插入过程</a:t>
            </a:r>
            <a:endParaRPr kumimoji="0"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5" name="Picture 2"/>
          <p:cNvPicPr>
            <a:picLocks noChangeAspect="1" noChangeArrowheads="1"/>
          </p:cNvPicPr>
          <p:nvPr/>
        </p:nvPicPr>
        <p:blipFill>
          <a:blip r:embed="rId2" cstate="print"/>
          <a:srcRect/>
          <a:stretch>
            <a:fillRect/>
          </a:stretch>
        </p:blipFill>
        <p:spPr bwMode="auto">
          <a:xfrm>
            <a:off x="504056" y="3645024"/>
            <a:ext cx="1919536" cy="3024336"/>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5238" y="1415983"/>
            <a:ext cx="10049354" cy="244729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algn="l">
              <a:lnSpc>
                <a:spcPts val="3000"/>
              </a:lnSpc>
              <a:spcBef>
                <a:spcPts val="600"/>
              </a:spcBef>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插入一个新结点（总是作为叶子结点插入的）</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3000"/>
              </a:lnSpc>
              <a:spcBef>
                <a:spcPts val="600"/>
              </a:spcBef>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从该结点到根结点方向求结点的</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平衡</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因子。</a:t>
            </a:r>
            <a:endPar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3000"/>
              </a:lnSpc>
              <a:spcBef>
                <a:spcPts val="600"/>
              </a:spcBef>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若均为平衡的（</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平衡</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因子</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），不需要调整。</a:t>
            </a:r>
            <a:endPar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3000"/>
              </a:lnSpc>
              <a:spcBef>
                <a:spcPts val="600"/>
              </a:spcBef>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若找到一个</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失去平衡的结点</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，选择</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和路径上另外两个结点进行调整。 </a:t>
            </a:r>
            <a:endPar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3000"/>
              </a:lnSpc>
              <a:spcBef>
                <a:spcPts val="600"/>
              </a:spcBef>
            </a:pP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构成</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种调整操作。</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16"/>
          <p:cNvGrpSpPr/>
          <p:nvPr/>
        </p:nvGrpSpPr>
        <p:grpSpPr>
          <a:xfrm>
            <a:off x="6525198" y="3526658"/>
            <a:ext cx="1000132" cy="3286718"/>
            <a:chOff x="1357290" y="2490576"/>
            <a:chExt cx="1171580" cy="3704794"/>
          </a:xfrm>
        </p:grpSpPr>
        <p:sp>
          <p:nvSpPr>
            <p:cNvPr id="4" name="Oval 3"/>
            <p:cNvSpPr>
              <a:spLocks noChangeArrowheads="1"/>
            </p:cNvSpPr>
            <p:nvPr/>
          </p:nvSpPr>
          <p:spPr bwMode="auto">
            <a:xfrm>
              <a:off x="1957366" y="3094964"/>
              <a:ext cx="457200" cy="457200"/>
            </a:xfrm>
            <a:prstGeom prst="ellipse">
              <a:avLst/>
            </a:prstGeom>
          </p:spPr>
          <p:style>
            <a:lnRef idx="1">
              <a:schemeClr val="accent5"/>
            </a:lnRef>
            <a:fillRef idx="2">
              <a:schemeClr val="accent5"/>
            </a:fillRef>
            <a:effectRef idx="1">
              <a:schemeClr val="accent5"/>
            </a:effectRef>
            <a:fontRef idx="minor">
              <a:schemeClr val="dk1"/>
            </a:fontRef>
          </p:style>
          <p:txBody>
            <a:bodyPr wrap="none" anchor="ctr"/>
            <a:lstStyle/>
            <a:p>
              <a:endParaRPr lang="en-US" altLang="zh-CN" sz="1800">
                <a:solidFill>
                  <a:srgbClr val="3333FF"/>
                </a:solidFill>
                <a:latin typeface="Consolas" panose="020B0609020204030204" pitchFamily="49" charset="0"/>
                <a:cs typeface="Consolas" panose="020B0609020204030204" pitchFamily="49" charset="0"/>
              </a:endParaRPr>
            </a:p>
          </p:txBody>
        </p:sp>
        <p:sp>
          <p:nvSpPr>
            <p:cNvPr id="6" name="Oval 3"/>
            <p:cNvSpPr>
              <a:spLocks noChangeArrowheads="1"/>
            </p:cNvSpPr>
            <p:nvPr/>
          </p:nvSpPr>
          <p:spPr bwMode="auto">
            <a:xfrm>
              <a:off x="1357290" y="3923648"/>
              <a:ext cx="457200" cy="457200"/>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endParaRPr lang="en-US" altLang="zh-CN" sz="1800">
                <a:solidFill>
                  <a:srgbClr val="3333FF"/>
                </a:solidFill>
                <a:latin typeface="Consolas" panose="020B0609020204030204" pitchFamily="49" charset="0"/>
                <a:cs typeface="Consolas" panose="020B0609020204030204" pitchFamily="49" charset="0"/>
              </a:endParaRPr>
            </a:p>
          </p:txBody>
        </p:sp>
        <p:sp>
          <p:nvSpPr>
            <p:cNvPr id="7" name="Oval 3"/>
            <p:cNvSpPr>
              <a:spLocks noChangeArrowheads="1"/>
            </p:cNvSpPr>
            <p:nvPr/>
          </p:nvSpPr>
          <p:spPr bwMode="auto">
            <a:xfrm>
              <a:off x="1957366" y="4595162"/>
              <a:ext cx="457200" cy="457200"/>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endParaRPr lang="en-US" altLang="zh-CN" sz="1800">
                <a:solidFill>
                  <a:srgbClr val="3333FF"/>
                </a:solidFill>
                <a:latin typeface="Consolas" panose="020B0609020204030204" pitchFamily="49" charset="0"/>
                <a:cs typeface="Consolas" panose="020B0609020204030204" pitchFamily="49" charset="0"/>
              </a:endParaRPr>
            </a:p>
          </p:txBody>
        </p:sp>
        <p:cxnSp>
          <p:nvCxnSpPr>
            <p:cNvPr id="9" name="直接连接符 8"/>
            <p:cNvCxnSpPr>
              <a:stCxn id="4" idx="3"/>
              <a:endCxn id="6" idx="7"/>
            </p:cNvCxnSpPr>
            <p:nvPr/>
          </p:nvCxnSpPr>
          <p:spPr>
            <a:xfrm rot="5400000">
              <a:off x="1633231" y="3599513"/>
              <a:ext cx="505394" cy="2767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6" idx="5"/>
              <a:endCxn id="7" idx="1"/>
            </p:cNvCxnSpPr>
            <p:nvPr/>
          </p:nvCxnSpPr>
          <p:spPr>
            <a:xfrm rot="16200000" flipH="1">
              <a:off x="1711816" y="4349612"/>
              <a:ext cx="348224" cy="2767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3"/>
            <p:cNvSpPr>
              <a:spLocks noChangeArrowheads="1"/>
            </p:cNvSpPr>
            <p:nvPr/>
          </p:nvSpPr>
          <p:spPr bwMode="auto">
            <a:xfrm>
              <a:off x="2000232" y="5738170"/>
              <a:ext cx="457200" cy="457200"/>
            </a:xfrm>
            <a:prstGeom prst="ellipse">
              <a:avLst/>
            </a:prstGeom>
          </p:spPr>
          <p:style>
            <a:lnRef idx="1">
              <a:schemeClr val="accent2"/>
            </a:lnRef>
            <a:fillRef idx="2">
              <a:schemeClr val="accent2"/>
            </a:fillRef>
            <a:effectRef idx="1">
              <a:schemeClr val="accent2"/>
            </a:effectRef>
            <a:fontRef idx="minor">
              <a:schemeClr val="dk1"/>
            </a:fontRef>
          </p:style>
          <p:txBody>
            <a:bodyPr wrap="none" anchor="ctr"/>
            <a:lstStyle/>
            <a:p>
              <a:endParaRPr lang="en-US" altLang="zh-CN" sz="1800">
                <a:solidFill>
                  <a:srgbClr val="3333FF"/>
                </a:solidFill>
                <a:latin typeface="Consolas" panose="020B0609020204030204" pitchFamily="49" charset="0"/>
                <a:cs typeface="Consolas" panose="020B0609020204030204" pitchFamily="49" charset="0"/>
              </a:endParaRPr>
            </a:p>
          </p:txBody>
        </p:sp>
        <p:sp>
          <p:nvSpPr>
            <p:cNvPr id="13" name="TextBox 12"/>
            <p:cNvSpPr txBox="1"/>
            <p:nvPr/>
          </p:nvSpPr>
          <p:spPr>
            <a:xfrm>
              <a:off x="1814490" y="2490576"/>
              <a:ext cx="642942" cy="415148"/>
            </a:xfrm>
            <a:prstGeom prst="rect">
              <a:avLst/>
            </a:prstGeom>
            <a:noFill/>
          </p:spPr>
          <p:txBody>
            <a:bodyPr wrap="square" rtlCol="0">
              <a:spAutoFit/>
            </a:bodyPr>
            <a:lstStyle/>
            <a:p>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TextBox 13"/>
            <p:cNvSpPr txBox="1"/>
            <p:nvPr/>
          </p:nvSpPr>
          <p:spPr>
            <a:xfrm>
              <a:off x="1885928" y="5143512"/>
              <a:ext cx="642942" cy="415148"/>
            </a:xfrm>
            <a:prstGeom prst="rect">
              <a:avLst/>
            </a:prstGeom>
            <a:noFill/>
          </p:spPr>
          <p:txBody>
            <a:bodyPr wrap="square" rtlCol="0">
              <a:spAutoFit/>
            </a:bodyPr>
            <a:lstStyle/>
            <a:p>
              <a:r>
                <a:rPr lang="en-US" altLang="zh-CN"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TextBox 14"/>
            <p:cNvSpPr txBox="1"/>
            <p:nvPr/>
          </p:nvSpPr>
          <p:spPr>
            <a:xfrm>
              <a:off x="1600176" y="3011384"/>
              <a:ext cx="428628" cy="415148"/>
            </a:xfrm>
            <a:prstGeom prst="rect">
              <a:avLst/>
            </a:prstGeom>
            <a:noFill/>
          </p:spPr>
          <p:txBody>
            <a:bodyPr wrap="square" rtlCol="0">
              <a:spAutoFit/>
            </a:bodyPr>
            <a:lstStyle/>
            <a:p>
              <a:r>
                <a:rPr lang="en-US" altLang="zh-CN" sz="18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endParaRPr lang="en-US" altLang="zh-CN" sz="18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16" name="TextBox 15"/>
          <p:cNvSpPr txBox="1"/>
          <p:nvPr/>
        </p:nvSpPr>
        <p:spPr>
          <a:xfrm>
            <a:off x="479376" y="889556"/>
            <a:ext cx="1857388" cy="521970"/>
          </a:xfrm>
          <a:prstGeom prst="rect">
            <a:avLst/>
          </a:prstGeom>
          <a:noFill/>
        </p:spPr>
        <p:txBody>
          <a:bodyPr wrap="square" rtlCol="0">
            <a:spAutoFit/>
          </a:bodyPr>
          <a:lstStyle/>
          <a:p>
            <a:pPr algn="l"/>
            <a:r>
              <a:rPr lang="zh-CN" altLang="en-US"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插入过程：</a:t>
            </a:r>
            <a:endParaRPr lang="zh-CN" altLang="en-US"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任意多边形 17"/>
          <p:cNvSpPr/>
          <p:nvPr/>
        </p:nvSpPr>
        <p:spPr>
          <a:xfrm>
            <a:off x="6737430" y="4165556"/>
            <a:ext cx="609600" cy="2351314"/>
          </a:xfrm>
          <a:custGeom>
            <a:avLst/>
            <a:gdLst>
              <a:gd name="connsiteX0" fmla="*/ 540937 w 609600"/>
              <a:gd name="connsiteY0" fmla="*/ 2351314 h 2351314"/>
              <a:gd name="connsiteX1" fmla="*/ 520840 w 609600"/>
              <a:gd name="connsiteY1" fmla="*/ 1396721 h 2351314"/>
              <a:gd name="connsiteX2" fmla="*/ 8374 w 609600"/>
              <a:gd name="connsiteY2" fmla="*/ 813916 h 2351314"/>
              <a:gd name="connsiteX3" fmla="*/ 470598 w 609600"/>
              <a:gd name="connsiteY3" fmla="*/ 0 h 2351314"/>
            </a:gdLst>
            <a:ahLst/>
            <a:cxnLst>
              <a:cxn ang="0">
                <a:pos x="connsiteX0" y="connsiteY0"/>
              </a:cxn>
              <a:cxn ang="0">
                <a:pos x="connsiteX1" y="connsiteY1"/>
              </a:cxn>
              <a:cxn ang="0">
                <a:pos x="connsiteX2" y="connsiteY2"/>
              </a:cxn>
              <a:cxn ang="0">
                <a:pos x="connsiteX3" y="connsiteY3"/>
              </a:cxn>
            </a:cxnLst>
            <a:rect l="l" t="t" r="r" b="b"/>
            <a:pathLst>
              <a:path w="609600" h="2351314">
                <a:moveTo>
                  <a:pt x="540937" y="2351314"/>
                </a:moveTo>
                <a:cubicBezTo>
                  <a:pt x="575268" y="2002134"/>
                  <a:pt x="609600" y="1652954"/>
                  <a:pt x="520840" y="1396721"/>
                </a:cubicBezTo>
                <a:cubicBezTo>
                  <a:pt x="432080" y="1140488"/>
                  <a:pt x="16748" y="1046703"/>
                  <a:pt x="8374" y="813916"/>
                </a:cubicBezTo>
                <a:cubicBezTo>
                  <a:pt x="0" y="581129"/>
                  <a:pt x="235299" y="290564"/>
                  <a:pt x="470598" y="0"/>
                </a:cubicBezTo>
              </a:path>
            </a:pathLst>
          </a:cu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 name="组合 20"/>
          <p:cNvGrpSpPr/>
          <p:nvPr/>
        </p:nvGrpSpPr>
        <p:grpSpPr>
          <a:xfrm>
            <a:off x="6168008" y="3884419"/>
            <a:ext cx="4214842" cy="1928826"/>
            <a:chOff x="2285984" y="3571876"/>
            <a:chExt cx="4214842" cy="1928826"/>
          </a:xfrm>
        </p:grpSpPr>
        <p:sp>
          <p:nvSpPr>
            <p:cNvPr id="19" name="矩形 18"/>
            <p:cNvSpPr/>
            <p:nvPr/>
          </p:nvSpPr>
          <p:spPr>
            <a:xfrm>
              <a:off x="2285984" y="3571876"/>
              <a:ext cx="1785950" cy="1928826"/>
            </a:xfrm>
            <a:prstGeom prst="rect">
              <a:avLst/>
            </a:prstGeom>
            <a:noFill/>
            <a:ln>
              <a:solidFill>
                <a:srgbClr val="F19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TextBox 19"/>
            <p:cNvSpPr txBox="1"/>
            <p:nvPr/>
          </p:nvSpPr>
          <p:spPr>
            <a:xfrm>
              <a:off x="4214810" y="4071942"/>
              <a:ext cx="2286016" cy="706755"/>
            </a:xfrm>
            <a:prstGeom prst="rect">
              <a:avLst/>
            </a:prstGeom>
            <a:noFill/>
          </p:spPr>
          <p:txBody>
            <a:bodyPr wrap="square" rtlCol="0">
              <a:spAutoFit/>
            </a:bodyP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层结点构成</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LL</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RR</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LR</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RL</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关系</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8" presetClass="entr" presetSubtype="3"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strips(upRight)">
                                      <p:cBhvr>
                                        <p:cTn id="27" dur="20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911424" y="1052736"/>
            <a:ext cx="3470065" cy="521970"/>
          </a:xfrm>
          <a:prstGeom prst="rect">
            <a:avLst/>
          </a:prstGeom>
          <a:noFill/>
          <a:ln w="9525">
            <a:noFill/>
            <a:miter lim="800000"/>
          </a:ln>
        </p:spPr>
        <p:txBody>
          <a:bodyPr wrap="square">
            <a:spAutoFit/>
          </a:bodyPr>
          <a:lstStyle/>
          <a:p>
            <a:pPr algn="l">
              <a:spcBef>
                <a:spcPct val="50000"/>
              </a:spcBef>
            </a:pP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LL</a:t>
            </a:r>
            <a:r>
              <a:rPr lang="zh-CN" altLang="en-US" sz="2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型调整</a:t>
            </a:r>
            <a:endParaRPr lang="zh-CN" altLang="en-US" sz="2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49"/>
          <p:cNvGrpSpPr/>
          <p:nvPr/>
        </p:nvGrpSpPr>
        <p:grpSpPr>
          <a:xfrm>
            <a:off x="2298636" y="1914512"/>
            <a:ext cx="3011546" cy="2928958"/>
            <a:chOff x="203132" y="2571744"/>
            <a:chExt cx="3011546" cy="2928958"/>
          </a:xfrm>
        </p:grpSpPr>
        <p:sp>
          <p:nvSpPr>
            <p:cNvPr id="6" name="矩形 5"/>
            <p:cNvSpPr/>
            <p:nvPr/>
          </p:nvSpPr>
          <p:spPr>
            <a:xfrm>
              <a:off x="714348" y="4357694"/>
              <a:ext cx="357190"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α</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左大括号 6"/>
            <p:cNvSpPr/>
            <p:nvPr/>
          </p:nvSpPr>
          <p:spPr>
            <a:xfrm>
              <a:off x="525434" y="4403732"/>
              <a:ext cx="108000" cy="107157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8" name="TextBox 7"/>
            <p:cNvSpPr txBox="1"/>
            <p:nvPr/>
          </p:nvSpPr>
          <p:spPr>
            <a:xfrm>
              <a:off x="203132" y="4835735"/>
              <a:ext cx="357190" cy="245745"/>
            </a:xfrm>
            <a:prstGeom prst="rect">
              <a:avLst/>
            </a:prstGeom>
            <a:noFill/>
          </p:spPr>
          <p:txBody>
            <a:bodyPr wrap="square" lIns="0" tIns="0" rIns="0" bIns="0" rtlCol="0">
              <a:spAutoFit/>
            </a:bodyPr>
            <a:lstStyle/>
            <a:p>
              <a:r>
                <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endPar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矩形 8"/>
            <p:cNvSpPr/>
            <p:nvPr/>
          </p:nvSpPr>
          <p:spPr>
            <a:xfrm>
              <a:off x="1928794" y="4357694"/>
              <a:ext cx="357190"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β</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左大括号 9"/>
            <p:cNvSpPr/>
            <p:nvPr/>
          </p:nvSpPr>
          <p:spPr>
            <a:xfrm>
              <a:off x="1739880" y="4403732"/>
              <a:ext cx="108000" cy="107157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11" name="TextBox 10"/>
            <p:cNvSpPr txBox="1"/>
            <p:nvPr/>
          </p:nvSpPr>
          <p:spPr>
            <a:xfrm>
              <a:off x="1417578" y="4835735"/>
              <a:ext cx="357190" cy="245745"/>
            </a:xfrm>
            <a:prstGeom prst="rect">
              <a:avLst/>
            </a:prstGeom>
            <a:noFill/>
          </p:spPr>
          <p:txBody>
            <a:bodyPr wrap="square" lIns="0" tIns="0" rIns="0" bIns="0" rtlCol="0">
              <a:spAutoFit/>
            </a:bodyPr>
            <a:lstStyle/>
            <a:p>
              <a:r>
                <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endPar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 name="椭圆 11"/>
            <p:cNvSpPr/>
            <p:nvPr/>
          </p:nvSpPr>
          <p:spPr>
            <a:xfrm>
              <a:off x="1142976" y="3357562"/>
              <a:ext cx="571504" cy="571504"/>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endPar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椭圆 12"/>
            <p:cNvSpPr/>
            <p:nvPr/>
          </p:nvSpPr>
          <p:spPr>
            <a:xfrm>
              <a:off x="1928794" y="2643182"/>
              <a:ext cx="571504" cy="571504"/>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endPar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矩形 13"/>
            <p:cNvSpPr/>
            <p:nvPr/>
          </p:nvSpPr>
          <p:spPr>
            <a:xfrm>
              <a:off x="2857488" y="3500438"/>
              <a:ext cx="357190"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γ</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15" name="左大括号 14"/>
            <p:cNvSpPr/>
            <p:nvPr/>
          </p:nvSpPr>
          <p:spPr>
            <a:xfrm>
              <a:off x="2668574" y="3546476"/>
              <a:ext cx="108000" cy="107157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16" name="TextBox 15"/>
            <p:cNvSpPr txBox="1"/>
            <p:nvPr/>
          </p:nvSpPr>
          <p:spPr>
            <a:xfrm>
              <a:off x="2346272" y="3978479"/>
              <a:ext cx="357190" cy="245745"/>
            </a:xfrm>
            <a:prstGeom prst="rect">
              <a:avLst/>
            </a:prstGeom>
            <a:noFill/>
          </p:spPr>
          <p:txBody>
            <a:bodyPr wrap="square" lIns="0" tIns="0" rIns="0" bIns="0" rtlCol="0">
              <a:spAutoFit/>
            </a:bodyPr>
            <a:lstStyle/>
            <a:p>
              <a:r>
                <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endPar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8" name="直接连接符 17"/>
            <p:cNvCxnSpPr>
              <a:stCxn id="12" idx="3"/>
              <a:endCxn id="6" idx="0"/>
            </p:cNvCxnSpPr>
            <p:nvPr/>
          </p:nvCxnSpPr>
          <p:spPr>
            <a:xfrm rot="5400000">
              <a:off x="803646" y="3934668"/>
              <a:ext cx="512323" cy="3337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2" idx="5"/>
              <a:endCxn id="9" idx="0"/>
            </p:cNvCxnSpPr>
            <p:nvPr/>
          </p:nvCxnSpPr>
          <p:spPr>
            <a:xfrm rot="16200000" flipH="1">
              <a:off x="1612926" y="3863230"/>
              <a:ext cx="512323" cy="4766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4" idx="0"/>
            </p:cNvCxnSpPr>
            <p:nvPr/>
          </p:nvCxnSpPr>
          <p:spPr>
            <a:xfrm>
              <a:off x="2464579" y="3071810"/>
              <a:ext cx="571504" cy="4286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12" idx="7"/>
            </p:cNvCxnSpPr>
            <p:nvPr/>
          </p:nvCxnSpPr>
          <p:spPr>
            <a:xfrm rot="5400000">
              <a:off x="1607767" y="3082130"/>
              <a:ext cx="382146" cy="336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643042" y="2571744"/>
              <a:ext cx="357190" cy="246221"/>
            </a:xfrm>
            <a:prstGeom prst="rect">
              <a:avLst/>
            </a:prstGeom>
            <a:noFill/>
          </p:spPr>
          <p:txBody>
            <a:bodyPr wrap="square" lIns="0" tIns="0" rIns="0" bIns="0" rtlCol="0">
              <a:spAutoFit/>
            </a:bodyPr>
            <a:lstStyle/>
            <a:p>
              <a:r>
                <a:rPr lang="en-US" altLang="zh-CN" sz="1600" b="1" dirty="0">
                  <a:solidFill>
                    <a:srgbClr val="F19903"/>
                  </a:solidFill>
                  <a:latin typeface="Consolas" panose="020B0609020204030204" pitchFamily="49" charset="0"/>
                  <a:ea typeface="楷体" panose="02010609060101010101" pitchFamily="49" charset="-122"/>
                  <a:cs typeface="Consolas" panose="020B0609020204030204" pitchFamily="49" charset="0"/>
                </a:rPr>
                <a:t>1</a:t>
              </a:r>
              <a:endParaRPr lang="zh-CN" altLang="en-US" sz="1600" b="1" dirty="0">
                <a:solidFill>
                  <a:srgbClr val="F19903"/>
                </a:solidFill>
                <a:latin typeface="Consolas" panose="020B0609020204030204" pitchFamily="49" charset="0"/>
                <a:ea typeface="楷体" panose="02010609060101010101" pitchFamily="49" charset="-122"/>
                <a:cs typeface="Consolas" panose="020B0609020204030204" pitchFamily="49" charset="0"/>
              </a:endParaRPr>
            </a:p>
          </p:txBody>
        </p:sp>
        <p:sp>
          <p:nvSpPr>
            <p:cNvPr id="31" name="TextBox 30"/>
            <p:cNvSpPr txBox="1"/>
            <p:nvPr/>
          </p:nvSpPr>
          <p:spPr>
            <a:xfrm>
              <a:off x="857224" y="3264099"/>
              <a:ext cx="357190" cy="246221"/>
            </a:xfrm>
            <a:prstGeom prst="rect">
              <a:avLst/>
            </a:prstGeom>
            <a:noFill/>
          </p:spPr>
          <p:txBody>
            <a:bodyPr wrap="square" lIns="0" tIns="0" rIns="0" bIns="0" rtlCol="0">
              <a:spAutoFit/>
            </a:bodyPr>
            <a:lstStyle/>
            <a:p>
              <a:r>
                <a:rPr lang="en-US" altLang="zh-CN" sz="1600" b="1" dirty="0">
                  <a:solidFill>
                    <a:srgbClr val="F19903"/>
                  </a:solidFill>
                  <a:latin typeface="Consolas" panose="020B0609020204030204" pitchFamily="49" charset="0"/>
                  <a:ea typeface="楷体" panose="02010609060101010101" pitchFamily="49" charset="-122"/>
                  <a:cs typeface="Consolas" panose="020B0609020204030204" pitchFamily="49" charset="0"/>
                </a:rPr>
                <a:t>0</a:t>
              </a:r>
              <a:endParaRPr lang="zh-CN" altLang="en-US" sz="1600" b="1" dirty="0">
                <a:solidFill>
                  <a:srgbClr val="F19903"/>
                </a:solidFill>
                <a:latin typeface="Consolas" panose="020B0609020204030204" pitchFamily="49" charset="0"/>
                <a:ea typeface="楷体" panose="02010609060101010101" pitchFamily="49" charset="-122"/>
                <a:cs typeface="Consolas" panose="020B0609020204030204" pitchFamily="49" charset="0"/>
              </a:endParaRPr>
            </a:p>
          </p:txBody>
        </p:sp>
      </p:grpSp>
      <p:grpSp>
        <p:nvGrpSpPr>
          <p:cNvPr id="3" name="组合 50"/>
          <p:cNvGrpSpPr/>
          <p:nvPr/>
        </p:nvGrpSpPr>
        <p:grpSpPr>
          <a:xfrm>
            <a:off x="6615628" y="1625950"/>
            <a:ext cx="2971354" cy="2857520"/>
            <a:chOff x="4386728" y="2571744"/>
            <a:chExt cx="2971354" cy="2857520"/>
          </a:xfrm>
        </p:grpSpPr>
        <p:sp>
          <p:nvSpPr>
            <p:cNvPr id="32" name="矩形 31"/>
            <p:cNvSpPr/>
            <p:nvPr/>
          </p:nvSpPr>
          <p:spPr>
            <a:xfrm>
              <a:off x="4857752" y="4286256"/>
              <a:ext cx="357190"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α</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33" name="左大括号 32"/>
            <p:cNvSpPr/>
            <p:nvPr/>
          </p:nvSpPr>
          <p:spPr>
            <a:xfrm>
              <a:off x="4668838" y="4332294"/>
              <a:ext cx="108000" cy="107157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34" name="TextBox 33"/>
            <p:cNvSpPr txBox="1"/>
            <p:nvPr/>
          </p:nvSpPr>
          <p:spPr>
            <a:xfrm>
              <a:off x="4386728" y="4764297"/>
              <a:ext cx="357190" cy="245745"/>
            </a:xfrm>
            <a:prstGeom prst="rect">
              <a:avLst/>
            </a:prstGeom>
            <a:noFill/>
          </p:spPr>
          <p:txBody>
            <a:bodyPr wrap="square" lIns="0" tIns="0" rIns="0" bIns="0" rtlCol="0">
              <a:spAutoFit/>
            </a:bodyPr>
            <a:lstStyle/>
            <a:p>
              <a:r>
                <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endPar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 name="矩形 34"/>
            <p:cNvSpPr/>
            <p:nvPr/>
          </p:nvSpPr>
          <p:spPr>
            <a:xfrm>
              <a:off x="6072198" y="4286256"/>
              <a:ext cx="357190"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β</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36" name="左大括号 35"/>
            <p:cNvSpPr/>
            <p:nvPr/>
          </p:nvSpPr>
          <p:spPr>
            <a:xfrm>
              <a:off x="5883284" y="4332294"/>
              <a:ext cx="108000" cy="107157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37" name="TextBox 36"/>
            <p:cNvSpPr txBox="1"/>
            <p:nvPr/>
          </p:nvSpPr>
          <p:spPr>
            <a:xfrm>
              <a:off x="5601174" y="4764297"/>
              <a:ext cx="357190" cy="245745"/>
            </a:xfrm>
            <a:prstGeom prst="rect">
              <a:avLst/>
            </a:prstGeom>
            <a:noFill/>
          </p:spPr>
          <p:txBody>
            <a:bodyPr wrap="square" lIns="0" tIns="0" rIns="0" bIns="0" rtlCol="0">
              <a:spAutoFit/>
            </a:bodyPr>
            <a:lstStyle/>
            <a:p>
              <a:r>
                <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endPar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8" name="椭圆 37"/>
            <p:cNvSpPr/>
            <p:nvPr/>
          </p:nvSpPr>
          <p:spPr>
            <a:xfrm>
              <a:off x="5286380" y="3286124"/>
              <a:ext cx="571504" cy="571504"/>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endPar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9" name="椭圆 38"/>
            <p:cNvSpPr/>
            <p:nvPr/>
          </p:nvSpPr>
          <p:spPr>
            <a:xfrm>
              <a:off x="6072198" y="2571744"/>
              <a:ext cx="571504" cy="571504"/>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endPar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0" name="矩形 39"/>
            <p:cNvSpPr/>
            <p:nvPr/>
          </p:nvSpPr>
          <p:spPr>
            <a:xfrm>
              <a:off x="7000892" y="3429000"/>
              <a:ext cx="357190"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γ</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41" name="左大括号 40"/>
            <p:cNvSpPr/>
            <p:nvPr/>
          </p:nvSpPr>
          <p:spPr>
            <a:xfrm>
              <a:off x="6811978" y="3475038"/>
              <a:ext cx="108000" cy="107157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42" name="TextBox 41"/>
            <p:cNvSpPr txBox="1"/>
            <p:nvPr/>
          </p:nvSpPr>
          <p:spPr>
            <a:xfrm>
              <a:off x="6529868" y="3907041"/>
              <a:ext cx="357190" cy="245745"/>
            </a:xfrm>
            <a:prstGeom prst="rect">
              <a:avLst/>
            </a:prstGeom>
            <a:noFill/>
          </p:spPr>
          <p:txBody>
            <a:bodyPr wrap="square" lIns="0" tIns="0" rIns="0" bIns="0" rtlCol="0">
              <a:spAutoFit/>
            </a:bodyPr>
            <a:lstStyle/>
            <a:p>
              <a:r>
                <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endPar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3" name="直接连接符 42"/>
            <p:cNvCxnSpPr>
              <a:stCxn id="38" idx="3"/>
              <a:endCxn id="32" idx="0"/>
            </p:cNvCxnSpPr>
            <p:nvPr/>
          </p:nvCxnSpPr>
          <p:spPr>
            <a:xfrm rot="5400000">
              <a:off x="4947050" y="3863230"/>
              <a:ext cx="512323" cy="3337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38" idx="5"/>
              <a:endCxn id="35" idx="0"/>
            </p:cNvCxnSpPr>
            <p:nvPr/>
          </p:nvCxnSpPr>
          <p:spPr>
            <a:xfrm rot="16200000" flipH="1">
              <a:off x="5756330" y="3791792"/>
              <a:ext cx="512323" cy="4766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endCxn id="40" idx="0"/>
            </p:cNvCxnSpPr>
            <p:nvPr/>
          </p:nvCxnSpPr>
          <p:spPr>
            <a:xfrm>
              <a:off x="6607983" y="3000372"/>
              <a:ext cx="571504" cy="4286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38" idx="7"/>
            </p:cNvCxnSpPr>
            <p:nvPr/>
          </p:nvCxnSpPr>
          <p:spPr>
            <a:xfrm rot="5400000">
              <a:off x="5751171" y="3010692"/>
              <a:ext cx="382146" cy="336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 name="组合 54"/>
          <p:cNvGrpSpPr/>
          <p:nvPr/>
        </p:nvGrpSpPr>
        <p:grpSpPr>
          <a:xfrm>
            <a:off x="7300966" y="1411636"/>
            <a:ext cx="1143008" cy="938576"/>
            <a:chOff x="5776966" y="1140174"/>
            <a:chExt cx="1143008" cy="938576"/>
          </a:xfrm>
        </p:grpSpPr>
        <p:sp>
          <p:nvSpPr>
            <p:cNvPr id="47" name="TextBox 46"/>
            <p:cNvSpPr txBox="1"/>
            <p:nvPr/>
          </p:nvSpPr>
          <p:spPr>
            <a:xfrm>
              <a:off x="6562784" y="1140174"/>
              <a:ext cx="357190" cy="246221"/>
            </a:xfrm>
            <a:prstGeom prst="rect">
              <a:avLst/>
            </a:prstGeom>
            <a:noFill/>
          </p:spPr>
          <p:txBody>
            <a:bodyPr wrap="square" lIns="0" tIns="0" rIns="0" bIns="0" rtlCol="0">
              <a:spAutoFit/>
            </a:bodyPr>
            <a:lstStyle/>
            <a:p>
              <a:r>
                <a:rPr lang="en-US" altLang="zh-CN" sz="1600" b="1" dirty="0">
                  <a:latin typeface="Consolas" panose="020B0609020204030204" pitchFamily="49" charset="0"/>
                  <a:ea typeface="楷体" panose="02010609060101010101" pitchFamily="49" charset="-122"/>
                  <a:cs typeface="Consolas" panose="020B0609020204030204" pitchFamily="49" charset="0"/>
                </a:rPr>
                <a:t>2</a:t>
              </a:r>
              <a:endParaRPr lang="zh-CN" altLang="en-US" sz="1600" b="1" dirty="0">
                <a:latin typeface="Consolas" panose="020B0609020204030204" pitchFamily="49" charset="0"/>
                <a:ea typeface="楷体" panose="02010609060101010101" pitchFamily="49" charset="-122"/>
                <a:cs typeface="Consolas" panose="020B0609020204030204" pitchFamily="49" charset="0"/>
              </a:endParaRPr>
            </a:p>
          </p:txBody>
        </p:sp>
        <p:sp>
          <p:nvSpPr>
            <p:cNvPr id="48" name="TextBox 47"/>
            <p:cNvSpPr txBox="1"/>
            <p:nvPr/>
          </p:nvSpPr>
          <p:spPr>
            <a:xfrm>
              <a:off x="5776966" y="1832529"/>
              <a:ext cx="357190" cy="246221"/>
            </a:xfrm>
            <a:prstGeom prst="rect">
              <a:avLst/>
            </a:prstGeom>
            <a:noFill/>
          </p:spPr>
          <p:txBody>
            <a:bodyPr wrap="square" lIns="0" tIns="0" rIns="0" bIns="0" rtlCol="0">
              <a:spAutoFit/>
            </a:bodyPr>
            <a:lstStyle/>
            <a:p>
              <a:r>
                <a:rPr lang="en-US" altLang="zh-CN" sz="1600" b="1" dirty="0">
                  <a:solidFill>
                    <a:srgbClr val="F19903"/>
                  </a:solidFill>
                  <a:latin typeface="Consolas" panose="020B0609020204030204" pitchFamily="49" charset="0"/>
                  <a:ea typeface="楷体" panose="02010609060101010101" pitchFamily="49" charset="-122"/>
                  <a:cs typeface="Consolas" panose="020B0609020204030204" pitchFamily="49" charset="0"/>
                </a:rPr>
                <a:t>1</a:t>
              </a:r>
              <a:endParaRPr lang="zh-CN" altLang="en-US" sz="1600" b="1" dirty="0">
                <a:solidFill>
                  <a:srgbClr val="F19903"/>
                </a:solidFill>
                <a:latin typeface="Consolas" panose="020B0609020204030204" pitchFamily="49" charset="0"/>
                <a:ea typeface="楷体" panose="02010609060101010101" pitchFamily="49" charset="-122"/>
                <a:cs typeface="Consolas" panose="020B0609020204030204" pitchFamily="49" charset="0"/>
              </a:endParaRPr>
            </a:p>
          </p:txBody>
        </p:sp>
      </p:grpSp>
      <p:sp>
        <p:nvSpPr>
          <p:cNvPr id="49" name="椭圆 48"/>
          <p:cNvSpPr/>
          <p:nvPr/>
        </p:nvSpPr>
        <p:spPr>
          <a:xfrm>
            <a:off x="7078714" y="4509160"/>
            <a:ext cx="360000" cy="360000"/>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000" b="1" i="1" dirty="0">
              <a:solidFill>
                <a:srgbClr val="3333FF"/>
              </a:solidFill>
              <a:latin typeface="Consolas" panose="020B0609020204030204" pitchFamily="49" charset="0"/>
              <a:cs typeface="Consolas" panose="020B0609020204030204" pitchFamily="49" charset="0"/>
            </a:endParaRPr>
          </a:p>
        </p:txBody>
      </p:sp>
      <p:grpSp>
        <p:nvGrpSpPr>
          <p:cNvPr id="5" name="组合 53"/>
          <p:cNvGrpSpPr/>
          <p:nvPr/>
        </p:nvGrpSpPr>
        <p:grpSpPr>
          <a:xfrm>
            <a:off x="5729330" y="2200826"/>
            <a:ext cx="642942" cy="1428760"/>
            <a:chOff x="3857620" y="1000108"/>
            <a:chExt cx="642942" cy="1428760"/>
          </a:xfrm>
        </p:grpSpPr>
        <p:sp>
          <p:nvSpPr>
            <p:cNvPr id="52" name="右箭头 51"/>
            <p:cNvSpPr/>
            <p:nvPr/>
          </p:nvSpPr>
          <p:spPr>
            <a:xfrm>
              <a:off x="3857620" y="2214554"/>
              <a:ext cx="642942" cy="21431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53" name="TextBox 52"/>
            <p:cNvSpPr txBox="1"/>
            <p:nvPr/>
          </p:nvSpPr>
          <p:spPr>
            <a:xfrm>
              <a:off x="3969386" y="1000108"/>
              <a:ext cx="459740" cy="1143008"/>
            </a:xfrm>
            <a:prstGeom prst="rect">
              <a:avLst/>
            </a:prstGeom>
            <a:noFill/>
          </p:spPr>
          <p:txBody>
            <a:bodyPr vert="eaVert" wrap="square" rtlCol="0">
              <a:spAutoFit/>
            </a:bodyPr>
            <a:lstStyle/>
            <a:p>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插入结点</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17" name="组合 57"/>
          <p:cNvGrpSpPr/>
          <p:nvPr/>
        </p:nvGrpSpPr>
        <p:grpSpPr>
          <a:xfrm>
            <a:off x="7129470" y="1922450"/>
            <a:ext cx="1071570" cy="1134633"/>
            <a:chOff x="5605470" y="1650988"/>
            <a:chExt cx="1071570" cy="1134633"/>
          </a:xfrm>
        </p:grpSpPr>
        <p:sp>
          <p:nvSpPr>
            <p:cNvPr id="56" name="TextBox 55"/>
            <p:cNvSpPr txBox="1"/>
            <p:nvPr/>
          </p:nvSpPr>
          <p:spPr>
            <a:xfrm>
              <a:off x="5605470" y="2478281"/>
              <a:ext cx="357190" cy="307340"/>
            </a:xfrm>
            <a:prstGeom prst="rect">
              <a:avLst/>
            </a:prstGeom>
            <a:noFill/>
          </p:spPr>
          <p:txBody>
            <a:bodyPr wrap="square" lIns="0" tIns="0" rIns="0" bIns="0" rtlCol="0">
              <a:spAutoFit/>
            </a:bodyPr>
            <a:lstStyle/>
            <a:p>
              <a:r>
                <a:rPr lang="en-US" altLang="zh-CN" sz="2000" b="1" dirty="0">
                  <a:latin typeface="微软雅黑" panose="020B0503020204020204" pitchFamily="34" charset="-122"/>
                  <a:ea typeface="微软雅黑" panose="020B0503020204020204" pitchFamily="34" charset="-122"/>
                  <a:cs typeface="Consolas" panose="020B0609020204030204" pitchFamily="49" charset="0"/>
                </a:rPr>
                <a:t>L</a:t>
              </a:r>
              <a:endParaRPr lang="en-US" altLang="zh-CN" sz="2000" b="1"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57" name="TextBox 56"/>
            <p:cNvSpPr txBox="1"/>
            <p:nvPr/>
          </p:nvSpPr>
          <p:spPr>
            <a:xfrm>
              <a:off x="6319850" y="1650988"/>
              <a:ext cx="357190" cy="307340"/>
            </a:xfrm>
            <a:prstGeom prst="rect">
              <a:avLst/>
            </a:prstGeom>
            <a:noFill/>
          </p:spPr>
          <p:txBody>
            <a:bodyPr wrap="square" lIns="0" tIns="0" rIns="0" bIns="0" rtlCol="0">
              <a:spAutoFit/>
            </a:bodyPr>
            <a:lstStyle/>
            <a:p>
              <a:r>
                <a:rPr lang="en-US" altLang="zh-CN" sz="2000" b="1" dirty="0">
                  <a:latin typeface="微软雅黑" panose="020B0503020204020204" pitchFamily="34" charset="-122"/>
                  <a:ea typeface="微软雅黑" panose="020B0503020204020204" pitchFamily="34" charset="-122"/>
                  <a:cs typeface="Consolas" panose="020B0609020204030204" pitchFamily="49" charset="0"/>
                </a:rPr>
                <a:t>L</a:t>
              </a:r>
              <a:endParaRPr lang="en-US" altLang="zh-CN" sz="2000" b="1" dirty="0">
                <a:latin typeface="微软雅黑" panose="020B0503020204020204" pitchFamily="34" charset="-122"/>
                <a:ea typeface="微软雅黑" panose="020B0503020204020204" pitchFamily="34" charset="-122"/>
                <a:cs typeface="Consolas" panose="020B0609020204030204" pitchFamily="49" charset="0"/>
              </a:endParaRPr>
            </a:p>
          </p:txBody>
        </p:sp>
      </p:grpSp>
      <p:pic>
        <p:nvPicPr>
          <p:cNvPr id="21" name="图片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332859" y="4005303"/>
            <a:ext cx="2832255" cy="28322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childTnLst>
                                </p:cTn>
                              </p:par>
                            </p:childTnLst>
                          </p:cTn>
                        </p:par>
                        <p:par>
                          <p:cTn id="14" fill="hold">
                            <p:stCondLst>
                              <p:cond delay="0"/>
                            </p:stCondLst>
                            <p:childTnLst>
                              <p:par>
                                <p:cTn id="15" presetID="26" presetClass="emph" presetSubtype="0" fill="hold" grpId="1" nodeType="afterEffect">
                                  <p:stCondLst>
                                    <p:cond delay="0"/>
                                  </p:stCondLst>
                                  <p:childTnLst>
                                    <p:animEffect transition="out" filter="fade">
                                      <p:cBhvr>
                                        <p:cTn id="16" dur="500" tmFilter="0, 0; .2, .5; .8, .5; 1, 0"/>
                                        <p:tgtEl>
                                          <p:spTgt spid="49"/>
                                        </p:tgtEl>
                                      </p:cBhvr>
                                    </p:animEffect>
                                    <p:animScale>
                                      <p:cBhvr>
                                        <p:cTn id="17" dur="250" autoRev="1" fill="hold"/>
                                        <p:tgtEl>
                                          <p:spTgt spid="49"/>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par>
                          <p:cTn id="26" fill="hold">
                            <p:stCondLst>
                              <p:cond delay="0"/>
                            </p:stCondLst>
                            <p:childTnLst>
                              <p:par>
                                <p:cTn id="27" presetID="26" presetClass="emph" presetSubtype="0" fill="hold" nodeType="afterEffect">
                                  <p:stCondLst>
                                    <p:cond delay="0"/>
                                  </p:stCondLst>
                                  <p:childTnLst>
                                    <p:animEffect transition="out" filter="fade">
                                      <p:cBhvr>
                                        <p:cTn id="28" dur="500" tmFilter="0, 0; .2, .5; .8, .5; 1, 0"/>
                                        <p:tgtEl>
                                          <p:spTgt spid="17"/>
                                        </p:tgtEl>
                                      </p:cBhvr>
                                    </p:animEffect>
                                    <p:animScale>
                                      <p:cBhvr>
                                        <p:cTn id="29"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30"/>
          <p:cNvGrpSpPr/>
          <p:nvPr/>
        </p:nvGrpSpPr>
        <p:grpSpPr>
          <a:xfrm>
            <a:off x="1415480" y="2190002"/>
            <a:ext cx="4124221" cy="2111074"/>
            <a:chOff x="1071537" y="1317926"/>
            <a:chExt cx="4124221" cy="2111074"/>
          </a:xfrm>
          <a:solidFill>
            <a:schemeClr val="accent6">
              <a:lumMod val="40000"/>
              <a:lumOff val="60000"/>
            </a:schemeClr>
          </a:solidFill>
        </p:grpSpPr>
        <p:sp>
          <p:nvSpPr>
            <p:cNvPr id="2" name="圆角矩形 1"/>
            <p:cNvSpPr/>
            <p:nvPr/>
          </p:nvSpPr>
          <p:spPr>
            <a:xfrm>
              <a:off x="1214413" y="1317926"/>
              <a:ext cx="2467703" cy="468000"/>
            </a:xfrm>
            <a:prstGeom prst="roundRect">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r>
                <a:rPr lang="zh-CN" altLang="en-US" sz="3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二叉树结构</a:t>
              </a:r>
              <a:endParaRPr lang="zh-CN" altLang="en-US" sz="3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圆角矩形 2"/>
            <p:cNvSpPr/>
            <p:nvPr/>
          </p:nvSpPr>
          <p:spPr>
            <a:xfrm>
              <a:off x="1071537" y="2961000"/>
              <a:ext cx="2467703" cy="468000"/>
            </a:xfrm>
            <a:prstGeom prst="roundRect">
              <a:avLst/>
            </a:prstGeom>
            <a:grpFill/>
            <a:ln>
              <a:solidFill>
                <a:srgbClr val="F19903"/>
              </a:solidFill>
            </a:ln>
          </p:spPr>
          <p:style>
            <a:lnRef idx="1">
              <a:schemeClr val="accent5"/>
            </a:lnRef>
            <a:fillRef idx="2">
              <a:schemeClr val="accent5"/>
            </a:fillRef>
            <a:effectRef idx="1">
              <a:schemeClr val="accent5"/>
            </a:effectRef>
            <a:fontRef idx="minor">
              <a:schemeClr val="dk1"/>
            </a:fontRef>
          </p:style>
          <p:txBody>
            <a:bodyPr rtlCol="0" anchor="ctr"/>
            <a:lstStyle/>
            <a:p>
              <a:r>
                <a:rPr lang="zh-CN" altLang="en-US" sz="3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二叉排序树</a:t>
              </a:r>
              <a:endParaRPr lang="zh-CN" altLang="en-US" sz="3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下箭头 3"/>
            <p:cNvSpPr/>
            <p:nvPr/>
          </p:nvSpPr>
          <p:spPr>
            <a:xfrm>
              <a:off x="1888894" y="1908852"/>
              <a:ext cx="450858" cy="928694"/>
            </a:xfrm>
            <a:prstGeom prst="downArrow">
              <a:avLst/>
            </a:prstGeom>
            <a:grpFill/>
            <a:ln>
              <a:solidFill>
                <a:srgbClr val="F19903"/>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3600" dirty="0"/>
            </a:p>
          </p:txBody>
        </p:sp>
        <p:sp>
          <p:nvSpPr>
            <p:cNvPr id="5" name="TextBox 4"/>
            <p:cNvSpPr txBox="1"/>
            <p:nvPr/>
          </p:nvSpPr>
          <p:spPr>
            <a:xfrm>
              <a:off x="2357421" y="1964017"/>
              <a:ext cx="2838337" cy="829945"/>
            </a:xfrm>
            <a:prstGeom prst="rect">
              <a:avLst/>
            </a:prstGeom>
            <a:noFill/>
            <a:ln>
              <a:noFill/>
            </a:ln>
          </p:spPr>
          <p:txBody>
            <a:bodyPr wrap="square" rtlCol="0">
              <a:spAutoFit/>
            </a:bodyPr>
            <a:lstStyle/>
            <a:p>
              <a:pPr algn="l"/>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满足</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BST</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性质：  </a:t>
              </a:r>
              <a:endPar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结点值约束</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7" name="组合 20"/>
          <p:cNvGrpSpPr/>
          <p:nvPr/>
        </p:nvGrpSpPr>
        <p:grpSpPr>
          <a:xfrm>
            <a:off x="5909893" y="1086366"/>
            <a:ext cx="1681884" cy="1785950"/>
            <a:chOff x="1175604" y="214290"/>
            <a:chExt cx="1681884" cy="1785950"/>
          </a:xfr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6200000" scaled="1"/>
            <a:tileRect/>
          </a:gradFill>
        </p:grpSpPr>
        <p:sp>
          <p:nvSpPr>
            <p:cNvPr id="8" name="椭圆 7"/>
            <p:cNvSpPr/>
            <p:nvPr/>
          </p:nvSpPr>
          <p:spPr>
            <a:xfrm>
              <a:off x="1714480" y="214290"/>
              <a:ext cx="396000" cy="432000"/>
            </a:xfrm>
            <a:prstGeom prst="ellipse">
              <a:avLst/>
            </a:prstGeom>
            <a:grpFill/>
            <a:ln>
              <a:solidFill>
                <a:srgbClr val="F19903"/>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800" b="1">
                <a:solidFill>
                  <a:srgbClr val="0000FF"/>
                </a:solidFill>
                <a:latin typeface="Consolas" panose="020B0609020204030204" pitchFamily="49" charset="0"/>
                <a:cs typeface="Consolas" panose="020B0609020204030204" pitchFamily="49" charset="0"/>
              </a:endParaRPr>
            </a:p>
          </p:txBody>
        </p:sp>
        <p:sp>
          <p:nvSpPr>
            <p:cNvPr id="9" name="椭圆 8"/>
            <p:cNvSpPr/>
            <p:nvPr/>
          </p:nvSpPr>
          <p:spPr>
            <a:xfrm>
              <a:off x="1175604" y="857232"/>
              <a:ext cx="396000" cy="432000"/>
            </a:xfrm>
            <a:prstGeom prst="ellipse">
              <a:avLst/>
            </a:prstGeom>
            <a:grpFill/>
            <a:ln>
              <a:solidFill>
                <a:srgbClr val="F19903"/>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800" b="1">
                <a:solidFill>
                  <a:srgbClr val="0000FF"/>
                </a:solidFill>
                <a:latin typeface="Consolas" panose="020B0609020204030204" pitchFamily="49" charset="0"/>
                <a:cs typeface="Consolas" panose="020B0609020204030204" pitchFamily="49" charset="0"/>
              </a:endParaRPr>
            </a:p>
          </p:txBody>
        </p:sp>
        <p:sp>
          <p:nvSpPr>
            <p:cNvPr id="10" name="椭圆 9"/>
            <p:cNvSpPr/>
            <p:nvPr/>
          </p:nvSpPr>
          <p:spPr>
            <a:xfrm>
              <a:off x="2461488" y="857232"/>
              <a:ext cx="396000" cy="432000"/>
            </a:xfrm>
            <a:prstGeom prst="ellipse">
              <a:avLst/>
            </a:prstGeom>
            <a:grpFill/>
            <a:ln>
              <a:solidFill>
                <a:srgbClr val="F19903"/>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800" b="1">
                <a:solidFill>
                  <a:srgbClr val="0000FF"/>
                </a:solidFill>
                <a:latin typeface="Consolas" panose="020B0609020204030204" pitchFamily="49" charset="0"/>
                <a:cs typeface="Consolas" panose="020B0609020204030204" pitchFamily="49" charset="0"/>
              </a:endParaRPr>
            </a:p>
          </p:txBody>
        </p:sp>
        <p:sp>
          <p:nvSpPr>
            <p:cNvPr id="11" name="椭圆 10"/>
            <p:cNvSpPr/>
            <p:nvPr/>
          </p:nvSpPr>
          <p:spPr>
            <a:xfrm>
              <a:off x="1857356" y="1568240"/>
              <a:ext cx="396000" cy="432000"/>
            </a:xfrm>
            <a:prstGeom prst="ellipse">
              <a:avLst/>
            </a:prstGeom>
            <a:grpFill/>
            <a:ln>
              <a:solidFill>
                <a:srgbClr val="F19903"/>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800" b="1">
                <a:solidFill>
                  <a:srgbClr val="0000FF"/>
                </a:solidFill>
                <a:latin typeface="Consolas" panose="020B0609020204030204" pitchFamily="49" charset="0"/>
                <a:cs typeface="Consolas" panose="020B0609020204030204" pitchFamily="49" charset="0"/>
              </a:endParaRPr>
            </a:p>
          </p:txBody>
        </p:sp>
        <p:cxnSp>
          <p:nvCxnSpPr>
            <p:cNvPr id="13" name="直接连接符 12"/>
            <p:cNvCxnSpPr>
              <a:stCxn id="8" idx="3"/>
              <a:endCxn id="9" idx="7"/>
            </p:cNvCxnSpPr>
            <p:nvPr/>
          </p:nvCxnSpPr>
          <p:spPr>
            <a:xfrm rot="5400000">
              <a:off x="1474306" y="622330"/>
              <a:ext cx="337472" cy="258862"/>
            </a:xfrm>
            <a:prstGeom prst="line">
              <a:avLst/>
            </a:prstGeom>
            <a:grpFill/>
            <a:ln>
              <a:solidFill>
                <a:srgbClr val="F19903"/>
              </a:solidFill>
              <a:tailEnd type="none"/>
            </a:ln>
          </p:spPr>
          <p:style>
            <a:lnRef idx="2">
              <a:schemeClr val="accent5"/>
            </a:lnRef>
            <a:fillRef idx="0">
              <a:schemeClr val="accent5"/>
            </a:fillRef>
            <a:effectRef idx="1">
              <a:schemeClr val="accent5"/>
            </a:effectRef>
            <a:fontRef idx="minor">
              <a:schemeClr val="tx1"/>
            </a:fontRef>
          </p:style>
        </p:cxnSp>
        <p:cxnSp>
          <p:nvCxnSpPr>
            <p:cNvPr id="15" name="直接连接符 14"/>
            <p:cNvCxnSpPr>
              <a:stCxn id="8" idx="5"/>
              <a:endCxn id="10" idx="1"/>
            </p:cNvCxnSpPr>
            <p:nvPr/>
          </p:nvCxnSpPr>
          <p:spPr>
            <a:xfrm rot="16200000" flipH="1">
              <a:off x="2117248" y="518264"/>
              <a:ext cx="337472" cy="466994"/>
            </a:xfrm>
            <a:prstGeom prst="line">
              <a:avLst/>
            </a:prstGeom>
            <a:grpFill/>
            <a:ln>
              <a:solidFill>
                <a:srgbClr val="F19903"/>
              </a:solidFill>
              <a:tailEnd type="none"/>
            </a:ln>
          </p:spPr>
          <p:style>
            <a:lnRef idx="2">
              <a:schemeClr val="accent5"/>
            </a:lnRef>
            <a:fillRef idx="0">
              <a:schemeClr val="accent5"/>
            </a:fillRef>
            <a:effectRef idx="1">
              <a:schemeClr val="accent5"/>
            </a:effectRef>
            <a:fontRef idx="minor">
              <a:schemeClr val="tx1"/>
            </a:fontRef>
          </p:style>
        </p:cxnSp>
        <p:cxnSp>
          <p:nvCxnSpPr>
            <p:cNvPr id="17" name="直接连接符 16"/>
            <p:cNvCxnSpPr>
              <a:stCxn id="10" idx="3"/>
              <a:endCxn id="11" idx="7"/>
            </p:cNvCxnSpPr>
            <p:nvPr/>
          </p:nvCxnSpPr>
          <p:spPr>
            <a:xfrm rot="5400000">
              <a:off x="2154653" y="1266677"/>
              <a:ext cx="405538" cy="324118"/>
            </a:xfrm>
            <a:prstGeom prst="line">
              <a:avLst/>
            </a:prstGeom>
            <a:grpFill/>
            <a:ln>
              <a:solidFill>
                <a:srgbClr val="F19903"/>
              </a:solidFill>
              <a:tailEnd type="none"/>
            </a:ln>
          </p:spPr>
          <p:style>
            <a:lnRef idx="2">
              <a:schemeClr val="accent5"/>
            </a:lnRef>
            <a:fillRef idx="0">
              <a:schemeClr val="accent5"/>
            </a:fillRef>
            <a:effectRef idx="1">
              <a:schemeClr val="accent5"/>
            </a:effectRef>
            <a:fontRef idx="minor">
              <a:schemeClr val="tx1"/>
            </a:fontRef>
          </p:style>
        </p:cxnSp>
      </p:grpSp>
      <p:grpSp>
        <p:nvGrpSpPr>
          <p:cNvPr id="12" name="组合 21"/>
          <p:cNvGrpSpPr/>
          <p:nvPr/>
        </p:nvGrpSpPr>
        <p:grpSpPr>
          <a:xfrm>
            <a:off x="5948703" y="3515258"/>
            <a:ext cx="1681884" cy="1785950"/>
            <a:chOff x="1175604" y="214290"/>
            <a:chExt cx="1681884" cy="1785950"/>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grpSpPr>
        <p:sp>
          <p:nvSpPr>
            <p:cNvPr id="23" name="椭圆 22"/>
            <p:cNvSpPr/>
            <p:nvPr/>
          </p:nvSpPr>
          <p:spPr>
            <a:xfrm>
              <a:off x="1714480" y="214290"/>
              <a:ext cx="396000" cy="432000"/>
            </a:xfrm>
            <a:prstGeom prst="ellipse">
              <a:avLst/>
            </a:prstGeom>
            <a:grpFill/>
            <a:ln>
              <a:solidFill>
                <a:srgbClr val="F1990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Consolas" panose="020B0609020204030204" pitchFamily="49" charset="0"/>
                  <a:cs typeface="Consolas" panose="020B0609020204030204" pitchFamily="49" charset="0"/>
                </a:rPr>
                <a:t>3</a:t>
              </a:r>
              <a:endParaRPr lang="zh-CN" altLang="en-US" sz="1800" b="1" dirty="0">
                <a:solidFill>
                  <a:schemeClr val="tx1"/>
                </a:solidFill>
                <a:latin typeface="Consolas" panose="020B0609020204030204" pitchFamily="49" charset="0"/>
                <a:cs typeface="Consolas" panose="020B0609020204030204" pitchFamily="49" charset="0"/>
              </a:endParaRPr>
            </a:p>
          </p:txBody>
        </p:sp>
        <p:sp>
          <p:nvSpPr>
            <p:cNvPr id="24" name="椭圆 23"/>
            <p:cNvSpPr/>
            <p:nvPr/>
          </p:nvSpPr>
          <p:spPr>
            <a:xfrm>
              <a:off x="1175604" y="857232"/>
              <a:ext cx="396000" cy="432000"/>
            </a:xfrm>
            <a:prstGeom prst="ellipse">
              <a:avLst/>
            </a:prstGeom>
            <a:grpFill/>
            <a:ln>
              <a:solidFill>
                <a:srgbClr val="F1990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Consolas" panose="020B0609020204030204" pitchFamily="49" charset="0"/>
                  <a:cs typeface="Consolas" panose="020B0609020204030204" pitchFamily="49" charset="0"/>
                </a:rPr>
                <a:t>2</a:t>
              </a:r>
              <a:endParaRPr lang="zh-CN" altLang="en-US" sz="1800" b="1" dirty="0">
                <a:solidFill>
                  <a:schemeClr val="tx1"/>
                </a:solidFill>
                <a:latin typeface="Consolas" panose="020B0609020204030204" pitchFamily="49" charset="0"/>
                <a:cs typeface="Consolas" panose="020B0609020204030204" pitchFamily="49" charset="0"/>
              </a:endParaRPr>
            </a:p>
          </p:txBody>
        </p:sp>
        <p:sp>
          <p:nvSpPr>
            <p:cNvPr id="25" name="椭圆 24"/>
            <p:cNvSpPr/>
            <p:nvPr/>
          </p:nvSpPr>
          <p:spPr>
            <a:xfrm>
              <a:off x="2461488" y="857232"/>
              <a:ext cx="396000" cy="432000"/>
            </a:xfrm>
            <a:prstGeom prst="ellipse">
              <a:avLst/>
            </a:prstGeom>
            <a:grpFill/>
            <a:ln>
              <a:solidFill>
                <a:srgbClr val="F1990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Consolas" panose="020B0609020204030204" pitchFamily="49" charset="0"/>
                  <a:cs typeface="Consolas" panose="020B0609020204030204" pitchFamily="49" charset="0"/>
                </a:rPr>
                <a:t>5</a:t>
              </a:r>
              <a:endParaRPr lang="zh-CN" altLang="en-US" sz="1800" b="1" dirty="0">
                <a:solidFill>
                  <a:schemeClr val="tx1"/>
                </a:solidFill>
                <a:latin typeface="Consolas" panose="020B0609020204030204" pitchFamily="49" charset="0"/>
                <a:cs typeface="Consolas" panose="020B0609020204030204" pitchFamily="49" charset="0"/>
              </a:endParaRPr>
            </a:p>
          </p:txBody>
        </p:sp>
        <p:sp>
          <p:nvSpPr>
            <p:cNvPr id="26" name="椭圆 25"/>
            <p:cNvSpPr/>
            <p:nvPr/>
          </p:nvSpPr>
          <p:spPr>
            <a:xfrm>
              <a:off x="1857356" y="1568240"/>
              <a:ext cx="396000" cy="432000"/>
            </a:xfrm>
            <a:prstGeom prst="ellipse">
              <a:avLst/>
            </a:prstGeom>
            <a:grpFill/>
            <a:ln>
              <a:solidFill>
                <a:srgbClr val="F1990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Consolas" panose="020B0609020204030204" pitchFamily="49" charset="0"/>
                  <a:cs typeface="Consolas" panose="020B0609020204030204" pitchFamily="49" charset="0"/>
                </a:rPr>
                <a:t>4</a:t>
              </a:r>
              <a:endParaRPr lang="zh-CN" altLang="en-US" sz="1800" b="1" dirty="0">
                <a:solidFill>
                  <a:schemeClr val="tx1"/>
                </a:solidFill>
                <a:latin typeface="Consolas" panose="020B0609020204030204" pitchFamily="49" charset="0"/>
                <a:cs typeface="Consolas" panose="020B0609020204030204" pitchFamily="49" charset="0"/>
              </a:endParaRPr>
            </a:p>
          </p:txBody>
        </p:sp>
        <p:cxnSp>
          <p:nvCxnSpPr>
            <p:cNvPr id="27" name="直接连接符 26"/>
            <p:cNvCxnSpPr>
              <a:stCxn id="23" idx="3"/>
              <a:endCxn id="24" idx="7"/>
            </p:cNvCxnSpPr>
            <p:nvPr/>
          </p:nvCxnSpPr>
          <p:spPr>
            <a:xfrm rot="5400000">
              <a:off x="1474306" y="622330"/>
              <a:ext cx="337472" cy="258862"/>
            </a:xfrm>
            <a:prstGeom prst="line">
              <a:avLst/>
            </a:prstGeom>
            <a:grpFill/>
            <a:ln>
              <a:solidFill>
                <a:srgbClr val="F19903"/>
              </a:solidFill>
              <a:tailEnd type="none"/>
            </a:ln>
          </p:spPr>
          <p:style>
            <a:lnRef idx="2">
              <a:schemeClr val="accent5"/>
            </a:lnRef>
            <a:fillRef idx="0">
              <a:schemeClr val="accent5"/>
            </a:fillRef>
            <a:effectRef idx="1">
              <a:schemeClr val="accent5"/>
            </a:effectRef>
            <a:fontRef idx="minor">
              <a:schemeClr val="tx1"/>
            </a:fontRef>
          </p:style>
        </p:cxnSp>
        <p:cxnSp>
          <p:nvCxnSpPr>
            <p:cNvPr id="28" name="直接连接符 27"/>
            <p:cNvCxnSpPr>
              <a:stCxn id="23" idx="5"/>
              <a:endCxn id="25" idx="1"/>
            </p:cNvCxnSpPr>
            <p:nvPr/>
          </p:nvCxnSpPr>
          <p:spPr>
            <a:xfrm rot="16200000" flipH="1">
              <a:off x="2117248" y="518264"/>
              <a:ext cx="337472" cy="466994"/>
            </a:xfrm>
            <a:prstGeom prst="line">
              <a:avLst/>
            </a:prstGeom>
            <a:grpFill/>
            <a:ln>
              <a:solidFill>
                <a:srgbClr val="F19903"/>
              </a:solidFill>
              <a:tailEnd type="none"/>
            </a:ln>
          </p:spPr>
          <p:style>
            <a:lnRef idx="2">
              <a:schemeClr val="accent5"/>
            </a:lnRef>
            <a:fillRef idx="0">
              <a:schemeClr val="accent5"/>
            </a:fillRef>
            <a:effectRef idx="1">
              <a:schemeClr val="accent5"/>
            </a:effectRef>
            <a:fontRef idx="minor">
              <a:schemeClr val="tx1"/>
            </a:fontRef>
          </p:style>
        </p:cxnSp>
        <p:cxnSp>
          <p:nvCxnSpPr>
            <p:cNvPr id="29" name="直接连接符 28"/>
            <p:cNvCxnSpPr>
              <a:stCxn id="25" idx="3"/>
              <a:endCxn id="26" idx="7"/>
            </p:cNvCxnSpPr>
            <p:nvPr/>
          </p:nvCxnSpPr>
          <p:spPr>
            <a:xfrm rot="5400000">
              <a:off x="2154653" y="1266677"/>
              <a:ext cx="405538" cy="324118"/>
            </a:xfrm>
            <a:prstGeom prst="line">
              <a:avLst/>
            </a:prstGeom>
            <a:grpFill/>
            <a:ln>
              <a:solidFill>
                <a:srgbClr val="F19903"/>
              </a:solidFill>
              <a:tailEnd type="none"/>
            </a:ln>
          </p:spPr>
          <p:style>
            <a:lnRef idx="2">
              <a:schemeClr val="accent5"/>
            </a:lnRef>
            <a:fillRef idx="0">
              <a:schemeClr val="accent5"/>
            </a:fillRef>
            <a:effectRef idx="1">
              <a:schemeClr val="accent5"/>
            </a:effectRef>
            <a:fontRef idx="minor">
              <a:schemeClr val="tx1"/>
            </a:fontRef>
          </p:style>
        </p:cxnSp>
      </p:grpSp>
      <p:sp>
        <p:nvSpPr>
          <p:cNvPr id="30" name="下箭头 29"/>
          <p:cNvSpPr/>
          <p:nvPr/>
        </p:nvSpPr>
        <p:spPr>
          <a:xfrm>
            <a:off x="6663083" y="3086630"/>
            <a:ext cx="142876" cy="285752"/>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071792" y="3086630"/>
            <a:ext cx="3774742" cy="37747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3"/>
          <p:cNvGrpSpPr/>
          <p:nvPr/>
        </p:nvGrpSpPr>
        <p:grpSpPr>
          <a:xfrm>
            <a:off x="2578014" y="3358172"/>
            <a:ext cx="828214" cy="1143008"/>
            <a:chOff x="4029538" y="2926124"/>
            <a:chExt cx="828214" cy="1143008"/>
          </a:xfrm>
        </p:grpSpPr>
        <p:sp>
          <p:nvSpPr>
            <p:cNvPr id="35" name="矩形 34"/>
            <p:cNvSpPr/>
            <p:nvPr/>
          </p:nvSpPr>
          <p:spPr>
            <a:xfrm>
              <a:off x="4500562" y="2926124"/>
              <a:ext cx="357190"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β</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36" name="左大括号 35"/>
            <p:cNvSpPr/>
            <p:nvPr/>
          </p:nvSpPr>
          <p:spPr>
            <a:xfrm>
              <a:off x="4311648" y="2972162"/>
              <a:ext cx="108000" cy="107157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37" name="TextBox 36"/>
            <p:cNvSpPr txBox="1"/>
            <p:nvPr/>
          </p:nvSpPr>
          <p:spPr>
            <a:xfrm>
              <a:off x="4029538" y="3404165"/>
              <a:ext cx="357190" cy="245745"/>
            </a:xfrm>
            <a:prstGeom prst="rect">
              <a:avLst/>
            </a:prstGeom>
            <a:noFill/>
          </p:spPr>
          <p:txBody>
            <a:bodyPr wrap="square" lIns="0" tIns="0" rIns="0" bIns="0" rtlCol="0">
              <a:spAutoFit/>
            </a:bodyPr>
            <a:lstStyle/>
            <a:p>
              <a:r>
                <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endPar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39" name="椭圆 38"/>
          <p:cNvSpPr/>
          <p:nvPr/>
        </p:nvSpPr>
        <p:spPr>
          <a:xfrm>
            <a:off x="3049038" y="1643660"/>
            <a:ext cx="571504" cy="571504"/>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endPar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0" name="矩形 39"/>
          <p:cNvSpPr/>
          <p:nvPr/>
        </p:nvSpPr>
        <p:spPr>
          <a:xfrm>
            <a:off x="3977732" y="2500916"/>
            <a:ext cx="357190"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γ</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41" name="左大括号 40"/>
          <p:cNvSpPr/>
          <p:nvPr/>
        </p:nvSpPr>
        <p:spPr>
          <a:xfrm>
            <a:off x="3788818" y="2546954"/>
            <a:ext cx="108000" cy="107157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42" name="TextBox 41"/>
          <p:cNvSpPr txBox="1"/>
          <p:nvPr/>
        </p:nvSpPr>
        <p:spPr>
          <a:xfrm>
            <a:off x="3496660" y="2978958"/>
            <a:ext cx="357190" cy="245745"/>
          </a:xfrm>
          <a:prstGeom prst="rect">
            <a:avLst/>
          </a:prstGeom>
          <a:noFill/>
        </p:spPr>
        <p:txBody>
          <a:bodyPr wrap="square" lIns="0" tIns="0" rIns="0" bIns="0" rtlCol="0">
            <a:spAutoFit/>
          </a:bodyPr>
          <a:lstStyle/>
          <a:p>
            <a:r>
              <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endPar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4" name="直接连接符 43"/>
          <p:cNvCxnSpPr/>
          <p:nvPr/>
        </p:nvCxnSpPr>
        <p:spPr>
          <a:xfrm rot="16200000" flipH="1">
            <a:off x="2733171" y="2863708"/>
            <a:ext cx="512323" cy="4766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endCxn id="40" idx="0"/>
          </p:cNvCxnSpPr>
          <p:nvPr/>
        </p:nvCxnSpPr>
        <p:spPr>
          <a:xfrm>
            <a:off x="3584823" y="2072288"/>
            <a:ext cx="571504" cy="4286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5400000">
            <a:off x="2728011" y="2082609"/>
            <a:ext cx="382146" cy="336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组合 54"/>
          <p:cNvGrpSpPr/>
          <p:nvPr/>
        </p:nvGrpSpPr>
        <p:grpSpPr>
          <a:xfrm>
            <a:off x="2672854" y="930989"/>
            <a:ext cx="1214446" cy="960125"/>
            <a:chOff x="4124378" y="498940"/>
            <a:chExt cx="1214446" cy="960125"/>
          </a:xfrm>
        </p:grpSpPr>
        <p:sp>
          <p:nvSpPr>
            <p:cNvPr id="47" name="TextBox 46"/>
            <p:cNvSpPr txBox="1"/>
            <p:nvPr/>
          </p:nvSpPr>
          <p:spPr>
            <a:xfrm>
              <a:off x="4124378" y="498940"/>
              <a:ext cx="357190" cy="245745"/>
            </a:xfrm>
            <a:prstGeom prst="rect">
              <a:avLst/>
            </a:prstGeom>
            <a:noFill/>
          </p:spPr>
          <p:txBody>
            <a:bodyPr wrap="square" lIns="0" tIns="0" rIns="0" bIns="0" rtlCol="0">
              <a:spAutoFit/>
            </a:bodyPr>
            <a:lstStyle/>
            <a:p>
              <a:r>
                <a:rPr lang="en-US" altLang="zh-CN" sz="16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6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 name="TextBox 47"/>
            <p:cNvSpPr txBox="1"/>
            <p:nvPr/>
          </p:nvSpPr>
          <p:spPr>
            <a:xfrm>
              <a:off x="4981634" y="1213320"/>
              <a:ext cx="357190" cy="245745"/>
            </a:xfrm>
            <a:prstGeom prst="rect">
              <a:avLst/>
            </a:prstGeom>
            <a:noFill/>
          </p:spPr>
          <p:txBody>
            <a:bodyPr wrap="square" lIns="0" tIns="0" rIns="0" bIns="0" rtlCol="0">
              <a:spAutoFit/>
            </a:bodyPr>
            <a:lstStyle/>
            <a:p>
              <a:r>
                <a:rPr lang="en-US" altLang="zh-CN" sz="16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6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4" name="组合 49"/>
          <p:cNvGrpSpPr/>
          <p:nvPr/>
        </p:nvGrpSpPr>
        <p:grpSpPr>
          <a:xfrm>
            <a:off x="1343472" y="2358040"/>
            <a:ext cx="1491252" cy="2503140"/>
            <a:chOff x="2723558" y="1568802"/>
            <a:chExt cx="1491252" cy="2503140"/>
          </a:xfrm>
        </p:grpSpPr>
        <p:sp>
          <p:nvSpPr>
            <p:cNvPr id="32" name="矩形 31"/>
            <p:cNvSpPr/>
            <p:nvPr/>
          </p:nvSpPr>
          <p:spPr>
            <a:xfrm>
              <a:off x="3214678" y="2568934"/>
              <a:ext cx="357190" cy="114300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α</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33" name="左大括号 32"/>
            <p:cNvSpPr/>
            <p:nvPr/>
          </p:nvSpPr>
          <p:spPr>
            <a:xfrm>
              <a:off x="3025764" y="2614972"/>
              <a:ext cx="108000" cy="1071570"/>
            </a:xfrm>
            <a:prstGeom prst="leftBrace">
              <a:avLst/>
            </a:prstGeom>
            <a:ln>
              <a:solidFill>
                <a:schemeClr val="tx1"/>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34" name="TextBox 33"/>
            <p:cNvSpPr txBox="1"/>
            <p:nvPr/>
          </p:nvSpPr>
          <p:spPr>
            <a:xfrm>
              <a:off x="2723558" y="3046975"/>
              <a:ext cx="357190" cy="245745"/>
            </a:xfrm>
            <a:prstGeom prst="rect">
              <a:avLst/>
            </a:prstGeom>
            <a:noFill/>
            <a:ln>
              <a:noFill/>
            </a:ln>
          </p:spPr>
          <p:txBody>
            <a:bodyPr wrap="square" lIns="0" tIns="0" rIns="0" bIns="0" rtlCol="0">
              <a:spAutoFit/>
            </a:bodyPr>
            <a:lstStyle/>
            <a:p>
              <a:r>
                <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endPar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8" name="椭圆 37"/>
            <p:cNvSpPr/>
            <p:nvPr/>
          </p:nvSpPr>
          <p:spPr>
            <a:xfrm>
              <a:off x="3643306" y="1568802"/>
              <a:ext cx="571504" cy="571504"/>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endPar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3" name="直接连接符 42"/>
            <p:cNvCxnSpPr>
              <a:stCxn id="38" idx="3"/>
              <a:endCxn id="32" idx="0"/>
            </p:cNvCxnSpPr>
            <p:nvPr/>
          </p:nvCxnSpPr>
          <p:spPr>
            <a:xfrm rot="5400000">
              <a:off x="3303976" y="2145908"/>
              <a:ext cx="512323" cy="3337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3232140" y="3711942"/>
              <a:ext cx="360000" cy="360000"/>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000" b="1" i="1" dirty="0">
                <a:solidFill>
                  <a:srgbClr val="3333FF"/>
                </a:solidFill>
                <a:latin typeface="Consolas" panose="020B0609020204030204" pitchFamily="49" charset="0"/>
                <a:cs typeface="Consolas" panose="020B0609020204030204" pitchFamily="49" charset="0"/>
              </a:endParaRPr>
            </a:p>
          </p:txBody>
        </p:sp>
      </p:grpSp>
      <p:cxnSp>
        <p:nvCxnSpPr>
          <p:cNvPr id="51" name="直接连接符 50"/>
          <p:cNvCxnSpPr/>
          <p:nvPr/>
        </p:nvCxnSpPr>
        <p:spPr>
          <a:xfrm rot="16200000" flipH="1">
            <a:off x="2627952" y="1248844"/>
            <a:ext cx="512323" cy="4766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691716" y="5045114"/>
            <a:ext cx="2928958" cy="398780"/>
          </a:xfrm>
          <a:prstGeom prst="rect">
            <a:avLst/>
          </a:prstGeom>
          <a:noFill/>
        </p:spPr>
        <p:txBody>
          <a:bodyPr wrap="square" rtlCol="0">
            <a:spAutoFit/>
          </a:bodyP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LL</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调整后的结果</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8" name="TextBox 27"/>
          <p:cNvSpPr txBox="1"/>
          <p:nvPr/>
        </p:nvSpPr>
        <p:spPr>
          <a:xfrm>
            <a:off x="5058846" y="2217974"/>
            <a:ext cx="3714776" cy="202628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72000" bIns="108000" rtlCol="0">
            <a:spAutoFit/>
          </a:bodyPr>
          <a:lstStyle/>
          <a:p>
            <a:pPr marL="457200" indent="-457200" algn="l">
              <a:lnSpc>
                <a:spcPct val="150000"/>
              </a:lnSpc>
              <a:buBlip>
                <a:blip r:embed="rId1"/>
              </a:buBlip>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结点带左子树</a:t>
            </a:r>
            <a:r>
              <a:rPr lang="el-GR"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α</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一起上升</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buBlip>
                <a:blip r:embed="rId1"/>
              </a:buBlip>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结点成为</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的右孩子</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buBlip>
                <a:blip r:embed="rId1"/>
              </a:buBlip>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原来</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结点的右子树</a:t>
            </a:r>
            <a:r>
              <a:rPr lang="el-GR"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β</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作为</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的左子树</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9" name="Text Box 2"/>
          <p:cNvSpPr txBox="1">
            <a:spLocks noChangeArrowheads="1"/>
          </p:cNvSpPr>
          <p:nvPr/>
        </p:nvSpPr>
        <p:spPr bwMode="auto">
          <a:xfrm>
            <a:off x="5130285" y="1575032"/>
            <a:ext cx="3081337" cy="398780"/>
          </a:xfrm>
          <a:prstGeom prst="rect">
            <a:avLst/>
          </a:prstGeom>
          <a:noFill/>
          <a:ln w="9525">
            <a:noFill/>
            <a:miter lim="800000"/>
          </a:ln>
        </p:spPr>
        <p:txBody>
          <a:bodyPr>
            <a:spAutoFit/>
          </a:bodyPr>
          <a:lstStyle/>
          <a:p>
            <a:pPr algn="l">
              <a:spcBef>
                <a:spcPct val="50000"/>
              </a:spcBef>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LL</a:t>
            </a:r>
            <a:r>
              <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型调整过程：</a:t>
            </a:r>
            <a:endPar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56700" y="3395839"/>
            <a:ext cx="3879042" cy="38790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1497 -0.01806 L -0.01471 -0.22778 " pathEditMode="relative" rAng="0" ptsTypes="AA">
                                      <p:cBhvr>
                                        <p:cTn id="6" dur="2000" fill="hold"/>
                                        <p:tgtEl>
                                          <p:spTgt spid="4"/>
                                        </p:tgtEl>
                                        <p:attrNameLst>
                                          <p:attrName>ppt_x</p:attrName>
                                          <p:attrName>ppt_y</p:attrName>
                                        </p:attrNameLst>
                                      </p:cBhvr>
                                      <p:rCtr x="13" y="-10486"/>
                                    </p:animMotion>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nodeType="clickEffect">
                                  <p:stCondLst>
                                    <p:cond delay="0"/>
                                  </p:stCondLst>
                                  <p:childTnLst>
                                    <p:animEffect transition="out" filter="wipe(down)">
                                      <p:cBhvr>
                                        <p:cTn id="10" dur="500"/>
                                        <p:tgtEl>
                                          <p:spTgt spid="44"/>
                                        </p:tgtEl>
                                      </p:cBhvr>
                                    </p:animEffect>
                                    <p:set>
                                      <p:cBhvr>
                                        <p:cTn id="11" dur="1" fill="hold">
                                          <p:stCondLst>
                                            <p:cond delay="499"/>
                                          </p:stCondLst>
                                        </p:cTn>
                                        <p:tgtEl>
                                          <p:spTgt spid="44"/>
                                        </p:tgtEl>
                                        <p:attrNameLst>
                                          <p:attrName>style.visibility</p:attrName>
                                        </p:attrNameLst>
                                      </p:cBhvr>
                                      <p:to>
                                        <p:strVal val="hidden"/>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1185 -0.04838 C -0.0108 -0.05417 -0.03333 -0.05973 -0.04375 -0.07246 C -0.05416 -0.08519 -0.05247 -0.10486 -0.05065 -0.12431 " pathEditMode="relative" rAng="0" ptsTypes="AAA">
                                      <p:cBhvr>
                                        <p:cTn id="18" dur="2000" fill="hold"/>
                                        <p:tgtEl>
                                          <p:spTgt spid="2"/>
                                        </p:tgtEl>
                                        <p:attrNameLst>
                                          <p:attrName>ppt_x</p:attrName>
                                          <p:attrName>ppt_y</p:attrName>
                                        </p:attrNameLst>
                                      </p:cBhvr>
                                      <p:rCtr x="-3203" y="-3796"/>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681112" y="1118533"/>
            <a:ext cx="3470672" cy="629920"/>
          </a:xfrm>
          <a:prstGeom prst="rect">
            <a:avLst/>
          </a:prstGeom>
          <a:solidFill>
            <a:srgbClr val="F19903"/>
          </a:solidFill>
        </p:spPr>
        <p:style>
          <a:lnRef idx="1">
            <a:schemeClr val="accent1"/>
          </a:lnRef>
          <a:fillRef idx="2">
            <a:schemeClr val="accent1"/>
          </a:fillRef>
          <a:effectRef idx="1">
            <a:schemeClr val="accent1"/>
          </a:effectRef>
          <a:fontRef idx="minor">
            <a:schemeClr val="dk1"/>
          </a:fontRef>
        </p:style>
        <p:txBody>
          <a:bodyPr wrap="square">
            <a:spAutoFit/>
          </a:bodyPr>
          <a:lstStyle/>
          <a:p>
            <a:pPr>
              <a:lnSpc>
                <a:spcPct val="125000"/>
              </a:lnSpc>
            </a:pPr>
            <a:r>
              <a:rPr lang="en-US" altLang="zh-CN" sz="2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LL</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调整演示</a:t>
            </a:r>
            <a:endPar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7225" name="AutoShape 9"/>
          <p:cNvSpPr>
            <a:spLocks noChangeArrowheads="1"/>
          </p:cNvSpPr>
          <p:nvPr/>
        </p:nvSpPr>
        <p:spPr bwMode="auto">
          <a:xfrm>
            <a:off x="7408272" y="3436591"/>
            <a:ext cx="473678" cy="280986"/>
          </a:xfrm>
          <a:prstGeom prst="rightArrow">
            <a:avLst>
              <a:gd name="adj1" fmla="val 50000"/>
              <a:gd name="adj2" fmla="val 25000"/>
            </a:avLst>
          </a:prstGeom>
        </p:spPr>
        <p:style>
          <a:lnRef idx="1">
            <a:schemeClr val="accent2"/>
          </a:lnRef>
          <a:fillRef idx="3">
            <a:schemeClr val="accent2"/>
          </a:fillRef>
          <a:effectRef idx="2">
            <a:schemeClr val="accent2"/>
          </a:effectRef>
          <a:fontRef idx="minor">
            <a:schemeClr val="lt1"/>
          </a:fontRef>
        </p:style>
        <p:txBody>
          <a:bodyPr wrap="none" anchor="ctr"/>
          <a:lstStyle/>
          <a:p>
            <a:endParaRPr lang="zh-CN" altLang="en-US">
              <a:latin typeface="Consolas" panose="020B0609020204030204" pitchFamily="49" charset="0"/>
              <a:cs typeface="Consolas" panose="020B0609020204030204" pitchFamily="49" charset="0"/>
            </a:endParaRPr>
          </a:p>
        </p:txBody>
      </p:sp>
      <p:grpSp>
        <p:nvGrpSpPr>
          <p:cNvPr id="2" name="组合 37"/>
          <p:cNvGrpSpPr/>
          <p:nvPr/>
        </p:nvGrpSpPr>
        <p:grpSpPr>
          <a:xfrm>
            <a:off x="7926100" y="2726565"/>
            <a:ext cx="2273588" cy="1561147"/>
            <a:chOff x="6694488" y="1989138"/>
            <a:chExt cx="1981200" cy="1561147"/>
          </a:xfrm>
        </p:grpSpPr>
        <p:sp>
          <p:nvSpPr>
            <p:cNvPr id="137226" name="Oval 10"/>
            <p:cNvSpPr>
              <a:spLocks noChangeArrowheads="1"/>
            </p:cNvSpPr>
            <p:nvPr/>
          </p:nvSpPr>
          <p:spPr bwMode="auto">
            <a:xfrm>
              <a:off x="7456488" y="2014538"/>
              <a:ext cx="457200" cy="4572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7227" name="Oval 11"/>
            <p:cNvSpPr>
              <a:spLocks noChangeArrowheads="1"/>
            </p:cNvSpPr>
            <p:nvPr/>
          </p:nvSpPr>
          <p:spPr bwMode="auto">
            <a:xfrm>
              <a:off x="6694488" y="2776538"/>
              <a:ext cx="457200" cy="4572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7228" name="Line 12"/>
            <p:cNvSpPr>
              <a:spLocks noChangeShapeType="1"/>
            </p:cNvSpPr>
            <p:nvPr/>
          </p:nvSpPr>
          <p:spPr bwMode="auto">
            <a:xfrm flipH="1">
              <a:off x="7075488" y="2395538"/>
              <a:ext cx="457200" cy="457200"/>
            </a:xfrm>
            <a:prstGeom prst="line">
              <a:avLst/>
            </a:prstGeom>
            <a:noFill/>
            <a:ln w="28575">
              <a:solidFill>
                <a:srgbClr val="F19903"/>
              </a:solidFill>
              <a:round/>
            </a:ln>
          </p:spPr>
          <p:txBody>
            <a:bodyPr wrap="none" anchor="ctr"/>
            <a:lstStyle/>
            <a:p>
              <a:endParaRPr lang="zh-CN" altLang="en-US" dirty="0">
                <a:latin typeface="Consolas" panose="020B0609020204030204" pitchFamily="49" charset="0"/>
                <a:cs typeface="Consolas" panose="020B0609020204030204" pitchFamily="49" charset="0"/>
              </a:endParaRPr>
            </a:p>
          </p:txBody>
        </p:sp>
        <p:sp>
          <p:nvSpPr>
            <p:cNvPr id="137229" name="Oval 13"/>
            <p:cNvSpPr>
              <a:spLocks noChangeArrowheads="1"/>
            </p:cNvSpPr>
            <p:nvPr/>
          </p:nvSpPr>
          <p:spPr bwMode="auto">
            <a:xfrm>
              <a:off x="8218488" y="2776538"/>
              <a:ext cx="457200" cy="4572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7230" name="Line 14"/>
            <p:cNvSpPr>
              <a:spLocks noChangeShapeType="1"/>
            </p:cNvSpPr>
            <p:nvPr/>
          </p:nvSpPr>
          <p:spPr bwMode="auto">
            <a:xfrm>
              <a:off x="7837488" y="2395538"/>
              <a:ext cx="457200" cy="457200"/>
            </a:xfrm>
            <a:prstGeom prst="line">
              <a:avLst/>
            </a:prstGeom>
            <a:noFill/>
            <a:ln w="31750">
              <a:solidFill>
                <a:schemeClr val="tx1"/>
              </a:solidFill>
              <a:roun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137259" name="Text Box 43"/>
            <p:cNvSpPr txBox="1">
              <a:spLocks noChangeArrowheads="1"/>
            </p:cNvSpPr>
            <p:nvPr/>
          </p:nvSpPr>
          <p:spPr bwMode="auto">
            <a:xfrm>
              <a:off x="6781800" y="3213100"/>
              <a:ext cx="287338" cy="337185"/>
            </a:xfrm>
            <a:prstGeom prst="rect">
              <a:avLst/>
            </a:prstGeom>
            <a:noFill/>
            <a:ln w="9525">
              <a:noFill/>
              <a:miter lim="800000"/>
            </a:ln>
          </p:spPr>
          <p:txBody>
            <a:bodyPr>
              <a:spAutoFit/>
            </a:bodyPr>
            <a:lstStyle/>
            <a:p>
              <a:pPr algn="l">
                <a:spcBef>
                  <a:spcPct val="50000"/>
                </a:spcBef>
              </a:pPr>
              <a:r>
                <a:rPr kumimoji="0" lang="en-US" altLang="zh-CN" sz="1600" b="1">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latin typeface="微软雅黑" panose="020B0503020204020204" pitchFamily="34" charset="-122"/>
                <a:ea typeface="微软雅黑" panose="020B0503020204020204" pitchFamily="34" charset="-122"/>
                <a:cs typeface="Consolas" panose="020B0609020204030204" pitchFamily="49" charset="0"/>
              </a:endParaRPr>
            </a:p>
          </p:txBody>
        </p:sp>
        <p:sp>
          <p:nvSpPr>
            <p:cNvPr id="137260" name="Text Box 44"/>
            <p:cNvSpPr txBox="1">
              <a:spLocks noChangeArrowheads="1"/>
            </p:cNvSpPr>
            <p:nvPr/>
          </p:nvSpPr>
          <p:spPr bwMode="auto">
            <a:xfrm>
              <a:off x="8294688" y="3206750"/>
              <a:ext cx="287337" cy="337185"/>
            </a:xfrm>
            <a:prstGeom prst="rect">
              <a:avLst/>
            </a:prstGeom>
            <a:noFill/>
            <a:ln w="9525">
              <a:noFill/>
              <a:miter lim="800000"/>
            </a:ln>
          </p:spPr>
          <p:txBody>
            <a:bodyPr>
              <a:spAutoFit/>
            </a:bodyPr>
            <a:lstStyle/>
            <a:p>
              <a:pPr algn="l">
                <a:spcBef>
                  <a:spcPct val="50000"/>
                </a:spcBef>
              </a:pPr>
              <a:r>
                <a:rPr kumimoji="0" lang="en-US" altLang="zh-CN" sz="1600" b="1">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latin typeface="微软雅黑" panose="020B0503020204020204" pitchFamily="34" charset="-122"/>
                <a:ea typeface="微软雅黑" panose="020B0503020204020204" pitchFamily="34" charset="-122"/>
                <a:cs typeface="Consolas" panose="020B0609020204030204" pitchFamily="49" charset="0"/>
              </a:endParaRPr>
            </a:p>
          </p:txBody>
        </p:sp>
        <p:sp>
          <p:nvSpPr>
            <p:cNvPr id="137261" name="Text Box 45"/>
            <p:cNvSpPr txBox="1">
              <a:spLocks noChangeArrowheads="1"/>
            </p:cNvSpPr>
            <p:nvPr/>
          </p:nvSpPr>
          <p:spPr bwMode="auto">
            <a:xfrm>
              <a:off x="7935913" y="1989138"/>
              <a:ext cx="287337" cy="337185"/>
            </a:xfrm>
            <a:prstGeom prst="rect">
              <a:avLst/>
            </a:prstGeom>
            <a:noFill/>
            <a:ln w="9525">
              <a:noFill/>
              <a:miter lim="800000"/>
            </a:ln>
          </p:spPr>
          <p:txBody>
            <a:bodyPr>
              <a:spAutoFit/>
            </a:bodyPr>
            <a:lstStyle/>
            <a:p>
              <a:pPr algn="l">
                <a:spcBef>
                  <a:spcPct val="50000"/>
                </a:spcBef>
              </a:pPr>
              <a:r>
                <a:rPr kumimoji="0" lang="en-US" altLang="zh-CN" sz="1600" b="1">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3" name="组合 34"/>
          <p:cNvGrpSpPr/>
          <p:nvPr/>
        </p:nvGrpSpPr>
        <p:grpSpPr>
          <a:xfrm>
            <a:off x="1703513" y="2615854"/>
            <a:ext cx="1677864" cy="1604963"/>
            <a:chOff x="395288" y="2184400"/>
            <a:chExt cx="1462087" cy="1604963"/>
          </a:xfrm>
        </p:grpSpPr>
        <p:sp>
          <p:nvSpPr>
            <p:cNvPr id="40973" name="Oval 46"/>
            <p:cNvSpPr>
              <a:spLocks noChangeArrowheads="1"/>
            </p:cNvSpPr>
            <p:nvPr/>
          </p:nvSpPr>
          <p:spPr bwMode="auto">
            <a:xfrm>
              <a:off x="1400175" y="2570163"/>
              <a:ext cx="457200" cy="4572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0974" name="Oval 47"/>
            <p:cNvSpPr>
              <a:spLocks noChangeArrowheads="1"/>
            </p:cNvSpPr>
            <p:nvPr/>
          </p:nvSpPr>
          <p:spPr bwMode="auto">
            <a:xfrm>
              <a:off x="638175" y="3332163"/>
              <a:ext cx="457200" cy="4572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0975" name="Line 49"/>
            <p:cNvSpPr>
              <a:spLocks noChangeShapeType="1"/>
            </p:cNvSpPr>
            <p:nvPr/>
          </p:nvSpPr>
          <p:spPr bwMode="auto">
            <a:xfrm flipH="1">
              <a:off x="1019175" y="2951163"/>
              <a:ext cx="457200" cy="457200"/>
            </a:xfrm>
            <a:prstGeom prst="line">
              <a:avLst/>
            </a:prstGeom>
            <a:noFill/>
            <a:ln w="28575">
              <a:solidFill>
                <a:srgbClr val="C00000"/>
              </a:solidFill>
              <a:round/>
            </a:ln>
          </p:spPr>
          <p:txBody>
            <a:bodyPr wrap="none" anchor="ctr"/>
            <a:lstStyle/>
            <a:p>
              <a:endParaRPr lang="zh-CN" altLang="en-US" dirty="0">
                <a:latin typeface="Consolas" panose="020B0609020204030204" pitchFamily="49" charset="0"/>
                <a:cs typeface="Consolas" panose="020B0609020204030204" pitchFamily="49" charset="0"/>
              </a:endParaRPr>
            </a:p>
          </p:txBody>
        </p:sp>
        <p:sp>
          <p:nvSpPr>
            <p:cNvPr id="40977" name="Text Box 56"/>
            <p:cNvSpPr txBox="1">
              <a:spLocks noChangeArrowheads="1"/>
            </p:cNvSpPr>
            <p:nvPr/>
          </p:nvSpPr>
          <p:spPr bwMode="auto">
            <a:xfrm>
              <a:off x="395288" y="3192463"/>
              <a:ext cx="287337" cy="337185"/>
            </a:xfrm>
            <a:prstGeom prst="rect">
              <a:avLst/>
            </a:prstGeom>
            <a:noFill/>
            <a:ln w="9525">
              <a:noFill/>
              <a:miter lim="800000"/>
            </a:ln>
          </p:spPr>
          <p:txBody>
            <a:bodyPr>
              <a:spAutoFit/>
            </a:bodyPr>
            <a:lstStyle/>
            <a:p>
              <a:pPr algn="l">
                <a:spcBef>
                  <a:spcPct val="50000"/>
                </a:spcBef>
              </a:pPr>
              <a:r>
                <a:rPr kumimoji="0" lang="en-US" altLang="zh-CN" sz="16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0978" name="Text Box 57"/>
            <p:cNvSpPr txBox="1">
              <a:spLocks noChangeArrowheads="1"/>
            </p:cNvSpPr>
            <p:nvPr/>
          </p:nvSpPr>
          <p:spPr bwMode="auto">
            <a:xfrm>
              <a:off x="1474788" y="2184400"/>
              <a:ext cx="287337" cy="337185"/>
            </a:xfrm>
            <a:prstGeom prst="rect">
              <a:avLst/>
            </a:prstGeom>
            <a:noFill/>
            <a:ln w="9525">
              <a:noFill/>
              <a:miter lim="800000"/>
            </a:ln>
          </p:spPr>
          <p:txBody>
            <a:bodyPr>
              <a:spAutoFit/>
            </a:bodyPr>
            <a:lstStyle/>
            <a:p>
              <a:pPr algn="l">
                <a:spcBef>
                  <a:spcPct val="50000"/>
                </a:spcBef>
              </a:pPr>
              <a:r>
                <a:rPr kumimoji="0" lang="en-US" altLang="zh-CN" sz="16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4" name="组合 35"/>
          <p:cNvGrpSpPr/>
          <p:nvPr/>
        </p:nvGrpSpPr>
        <p:grpSpPr>
          <a:xfrm>
            <a:off x="3392777" y="3139729"/>
            <a:ext cx="1417339" cy="504825"/>
            <a:chOff x="2051050" y="2708275"/>
            <a:chExt cx="1235066" cy="504825"/>
          </a:xfrm>
        </p:grpSpPr>
        <p:sp>
          <p:nvSpPr>
            <p:cNvPr id="40979" name="Text Box 39"/>
            <p:cNvSpPr txBox="1">
              <a:spLocks noChangeArrowheads="1"/>
            </p:cNvSpPr>
            <p:nvPr/>
          </p:nvSpPr>
          <p:spPr bwMode="auto">
            <a:xfrm>
              <a:off x="2278053" y="2708275"/>
              <a:ext cx="1008063" cy="368300"/>
            </a:xfrm>
            <a:prstGeom prst="rect">
              <a:avLst/>
            </a:prstGeom>
            <a:noFill/>
            <a:ln w="9525">
              <a:noFill/>
              <a:miter lim="800000"/>
            </a:ln>
          </p:spPr>
          <p:txBody>
            <a:bodyPr>
              <a:spAutoFit/>
            </a:bodyPr>
            <a:lstStyle/>
            <a:p>
              <a:pPr algn="l">
                <a:spcBef>
                  <a:spcPct val="50000"/>
                </a:spcBef>
              </a:pPr>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0980" name="Line 58"/>
            <p:cNvSpPr>
              <a:spLocks noChangeShapeType="1"/>
            </p:cNvSpPr>
            <p:nvPr/>
          </p:nvSpPr>
          <p:spPr bwMode="auto">
            <a:xfrm>
              <a:off x="2051050" y="3213100"/>
              <a:ext cx="1223963" cy="0"/>
            </a:xfrm>
            <a:prstGeom prst="line">
              <a:avLst/>
            </a:prstGeom>
            <a:noFill/>
            <a:ln w="38100">
              <a:solidFill>
                <a:schemeClr val="tx1"/>
              </a:solidFill>
              <a:round/>
              <a:tailEnd type="triangle" w="med" len="med"/>
            </a:ln>
          </p:spPr>
          <p:txBody>
            <a:bodyPr anchor="ctr">
              <a:spAutoFit/>
            </a:bodyPr>
            <a:lstStyle/>
            <a:p>
              <a:endParaRPr lang="zh-CN" altLang="en-US">
                <a:latin typeface="Consolas" panose="020B0609020204030204" pitchFamily="49" charset="0"/>
                <a:cs typeface="Consolas" panose="020B0609020204030204" pitchFamily="49" charset="0"/>
              </a:endParaRPr>
            </a:p>
          </p:txBody>
        </p:sp>
      </p:grpSp>
      <p:grpSp>
        <p:nvGrpSpPr>
          <p:cNvPr id="5" name="组合 36"/>
          <p:cNvGrpSpPr/>
          <p:nvPr/>
        </p:nvGrpSpPr>
        <p:grpSpPr>
          <a:xfrm>
            <a:off x="4806052" y="2060229"/>
            <a:ext cx="2586936" cy="2366963"/>
            <a:chOff x="3614738" y="1628775"/>
            <a:chExt cx="2254250" cy="2366963"/>
          </a:xfrm>
        </p:grpSpPr>
        <p:sp>
          <p:nvSpPr>
            <p:cNvPr id="137220" name="Oval 4"/>
            <p:cNvSpPr>
              <a:spLocks noChangeArrowheads="1"/>
            </p:cNvSpPr>
            <p:nvPr/>
          </p:nvSpPr>
          <p:spPr bwMode="auto">
            <a:xfrm>
              <a:off x="5411788" y="2014538"/>
              <a:ext cx="457200" cy="4572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7221" name="Oval 5"/>
            <p:cNvSpPr>
              <a:spLocks noChangeArrowheads="1"/>
            </p:cNvSpPr>
            <p:nvPr/>
          </p:nvSpPr>
          <p:spPr bwMode="auto">
            <a:xfrm>
              <a:off x="4649788" y="2776538"/>
              <a:ext cx="457200" cy="4572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7222" name="Oval 6"/>
            <p:cNvSpPr>
              <a:spLocks noChangeArrowheads="1"/>
            </p:cNvSpPr>
            <p:nvPr/>
          </p:nvSpPr>
          <p:spPr bwMode="auto">
            <a:xfrm>
              <a:off x="3887788" y="3538538"/>
              <a:ext cx="457200" cy="4572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rgbClr val="C00000"/>
              </a:solidFill>
            </a:ln>
          </p:spPr>
          <p:style>
            <a:lnRef idx="1">
              <a:schemeClr val="accent6"/>
            </a:lnRef>
            <a:fillRef idx="2">
              <a:schemeClr val="accent6"/>
            </a:fillRef>
            <a:effectRef idx="1">
              <a:schemeClr val="accent6"/>
            </a:effectRef>
            <a:fontRef idx="minor">
              <a:schemeClr val="dk1"/>
            </a:fontRef>
          </p:style>
          <p:txBody>
            <a:bodyPr wrap="none" anchor="ct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7223" name="Line 7"/>
            <p:cNvSpPr>
              <a:spLocks noChangeShapeType="1"/>
            </p:cNvSpPr>
            <p:nvPr/>
          </p:nvSpPr>
          <p:spPr bwMode="auto">
            <a:xfrm flipH="1">
              <a:off x="5030788" y="2395538"/>
              <a:ext cx="457200" cy="457200"/>
            </a:xfrm>
            <a:prstGeom prst="line">
              <a:avLst/>
            </a:prstGeom>
            <a:noFill/>
            <a:ln w="28575">
              <a:solidFill>
                <a:srgbClr val="C00000"/>
              </a:solidFill>
              <a:round/>
            </a:ln>
          </p:spPr>
          <p:txBody>
            <a:bodyPr wrap="none" anchor="ctr"/>
            <a:lstStyle/>
            <a:p>
              <a:endParaRPr lang="zh-CN" altLang="en-US" dirty="0">
                <a:latin typeface="Consolas" panose="020B0609020204030204" pitchFamily="49" charset="0"/>
                <a:cs typeface="Consolas" panose="020B0609020204030204" pitchFamily="49" charset="0"/>
              </a:endParaRPr>
            </a:p>
          </p:txBody>
        </p:sp>
        <p:sp>
          <p:nvSpPr>
            <p:cNvPr id="137224" name="Line 8"/>
            <p:cNvSpPr>
              <a:spLocks noChangeShapeType="1"/>
            </p:cNvSpPr>
            <p:nvPr/>
          </p:nvSpPr>
          <p:spPr bwMode="auto">
            <a:xfrm flipH="1">
              <a:off x="4268788" y="3157538"/>
              <a:ext cx="457200" cy="457200"/>
            </a:xfrm>
            <a:prstGeom prst="line">
              <a:avLst/>
            </a:prstGeom>
            <a:noFill/>
            <a:ln w="28575">
              <a:solidFill>
                <a:srgbClr val="C00000"/>
              </a:solidFill>
              <a:round/>
            </a:ln>
          </p:spPr>
          <p:txBody>
            <a:bodyPr wrap="none" anchor="ctr"/>
            <a:lstStyle/>
            <a:p>
              <a:endParaRPr lang="zh-CN" altLang="en-US" dirty="0">
                <a:latin typeface="Consolas" panose="020B0609020204030204" pitchFamily="49" charset="0"/>
                <a:cs typeface="Consolas" panose="020B0609020204030204" pitchFamily="49" charset="0"/>
              </a:endParaRPr>
            </a:p>
          </p:txBody>
        </p:sp>
        <p:sp>
          <p:nvSpPr>
            <p:cNvPr id="137252" name="Text Box 36"/>
            <p:cNvSpPr txBox="1">
              <a:spLocks noChangeArrowheads="1"/>
            </p:cNvSpPr>
            <p:nvPr/>
          </p:nvSpPr>
          <p:spPr bwMode="auto">
            <a:xfrm>
              <a:off x="4910138" y="2276475"/>
              <a:ext cx="287337" cy="368300"/>
            </a:xfrm>
            <a:prstGeom prst="rect">
              <a:avLst/>
            </a:prstGeom>
            <a:noFill/>
            <a:ln w="9525">
              <a:noFill/>
              <a:miter lim="800000"/>
            </a:ln>
          </p:spPr>
          <p:txBody>
            <a:bodyPr>
              <a:spAutoFit/>
            </a:bodyPr>
            <a:lstStyle/>
            <a:p>
              <a:pPr algn="l">
                <a:spcBef>
                  <a:spcPct val="50000"/>
                </a:spcBef>
              </a:pPr>
              <a:r>
                <a:rPr kumimoji="0" lang="en-US" altLang="zh-CN" sz="1800" b="1">
                  <a:latin typeface="微软雅黑" panose="020B0503020204020204" pitchFamily="34" charset="-122"/>
                  <a:ea typeface="微软雅黑" panose="020B0503020204020204" pitchFamily="34" charset="-122"/>
                  <a:cs typeface="Consolas" panose="020B0609020204030204" pitchFamily="49" charset="0"/>
                </a:rPr>
                <a:t>L</a:t>
              </a:r>
              <a:endParaRPr kumimoji="0" lang="en-US" altLang="zh-CN" sz="1800" b="1">
                <a:latin typeface="微软雅黑" panose="020B0503020204020204" pitchFamily="34" charset="-122"/>
                <a:ea typeface="微软雅黑" panose="020B0503020204020204" pitchFamily="34" charset="-122"/>
                <a:cs typeface="Consolas" panose="020B0609020204030204" pitchFamily="49" charset="0"/>
              </a:endParaRPr>
            </a:p>
          </p:txBody>
        </p:sp>
        <p:sp>
          <p:nvSpPr>
            <p:cNvPr id="137254" name="Text Box 38"/>
            <p:cNvSpPr txBox="1">
              <a:spLocks noChangeArrowheads="1"/>
            </p:cNvSpPr>
            <p:nvPr/>
          </p:nvSpPr>
          <p:spPr bwMode="auto">
            <a:xfrm>
              <a:off x="4191000" y="2997200"/>
              <a:ext cx="287338" cy="368300"/>
            </a:xfrm>
            <a:prstGeom prst="rect">
              <a:avLst/>
            </a:prstGeom>
            <a:noFill/>
            <a:ln w="9525">
              <a:noFill/>
              <a:miter lim="800000"/>
            </a:ln>
          </p:spPr>
          <p:txBody>
            <a:bodyPr>
              <a:spAutoFit/>
            </a:bodyPr>
            <a:lstStyle/>
            <a:p>
              <a:pPr algn="l">
                <a:spcBef>
                  <a:spcPct val="50000"/>
                </a:spcBef>
              </a:pPr>
              <a:r>
                <a:rPr kumimoji="0" lang="en-US" altLang="zh-CN" sz="1800" b="1">
                  <a:latin typeface="微软雅黑" panose="020B0503020204020204" pitchFamily="34" charset="-122"/>
                  <a:ea typeface="微软雅黑" panose="020B0503020204020204" pitchFamily="34" charset="-122"/>
                  <a:cs typeface="Consolas" panose="020B0609020204030204" pitchFamily="49" charset="0"/>
                </a:rPr>
                <a:t>L</a:t>
              </a:r>
              <a:endParaRPr kumimoji="0" lang="en-US" altLang="zh-CN" sz="1800" b="1">
                <a:latin typeface="微软雅黑" panose="020B0503020204020204" pitchFamily="34" charset="-122"/>
                <a:ea typeface="微软雅黑" panose="020B0503020204020204" pitchFamily="34" charset="-122"/>
                <a:cs typeface="Consolas" panose="020B0609020204030204" pitchFamily="49" charset="0"/>
              </a:endParaRPr>
            </a:p>
          </p:txBody>
        </p:sp>
        <p:sp>
          <p:nvSpPr>
            <p:cNvPr id="137256" name="Text Box 40"/>
            <p:cNvSpPr txBox="1">
              <a:spLocks noChangeArrowheads="1"/>
            </p:cNvSpPr>
            <p:nvPr/>
          </p:nvSpPr>
          <p:spPr bwMode="auto">
            <a:xfrm>
              <a:off x="3614738" y="3429000"/>
              <a:ext cx="287337" cy="337185"/>
            </a:xfrm>
            <a:prstGeom prst="rect">
              <a:avLst/>
            </a:prstGeom>
            <a:noFill/>
            <a:ln w="9525">
              <a:noFill/>
              <a:miter lim="800000"/>
            </a:ln>
          </p:spPr>
          <p:txBody>
            <a:bodyPr>
              <a:spAutoFit/>
            </a:bodyPr>
            <a:lstStyle/>
            <a:p>
              <a:pPr algn="l">
                <a:spcBef>
                  <a:spcPct val="50000"/>
                </a:spcBef>
              </a:pPr>
              <a:r>
                <a:rPr kumimoji="0" lang="en-US" altLang="zh-CN" sz="16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7257" name="Text Box 41"/>
            <p:cNvSpPr txBox="1">
              <a:spLocks noChangeArrowheads="1"/>
            </p:cNvSpPr>
            <p:nvPr/>
          </p:nvSpPr>
          <p:spPr bwMode="auto">
            <a:xfrm>
              <a:off x="4406900" y="2636838"/>
              <a:ext cx="287338" cy="337185"/>
            </a:xfrm>
            <a:prstGeom prst="rect">
              <a:avLst/>
            </a:prstGeom>
            <a:noFill/>
            <a:ln w="9525">
              <a:noFill/>
              <a:miter lim="800000"/>
            </a:ln>
          </p:spPr>
          <p:txBody>
            <a:bodyPr>
              <a:spAutoFit/>
            </a:bodyPr>
            <a:lstStyle/>
            <a:p>
              <a:pPr algn="l">
                <a:spcBef>
                  <a:spcPct val="50000"/>
                </a:spcBef>
              </a:pPr>
              <a:r>
                <a:rPr kumimoji="0" lang="en-US" altLang="zh-CN" sz="16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7258" name="Text Box 42"/>
            <p:cNvSpPr txBox="1">
              <a:spLocks noChangeArrowheads="1"/>
            </p:cNvSpPr>
            <p:nvPr/>
          </p:nvSpPr>
          <p:spPr bwMode="auto">
            <a:xfrm>
              <a:off x="5486400" y="1628775"/>
              <a:ext cx="287338" cy="337185"/>
            </a:xfrm>
            <a:prstGeom prst="rect">
              <a:avLst/>
            </a:prstGeom>
            <a:noFill/>
            <a:ln w="9525">
              <a:noFill/>
              <a:miter lim="800000"/>
            </a:ln>
          </p:spPr>
          <p:txBody>
            <a:bodyPr>
              <a:spAutoFit/>
            </a:bodyPr>
            <a:lstStyle/>
            <a:p>
              <a:pPr algn="l">
                <a:spcBef>
                  <a:spcPct val="50000"/>
                </a:spcBef>
              </a:pPr>
              <a:r>
                <a:rPr kumimoji="0" lang="en-US" altLang="zh-CN" sz="16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6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137277" name="Text Box 61"/>
          <p:cNvSpPr txBox="1">
            <a:spLocks noChangeArrowheads="1"/>
          </p:cNvSpPr>
          <p:nvPr/>
        </p:nvSpPr>
        <p:spPr bwMode="auto">
          <a:xfrm>
            <a:off x="4715892" y="4868516"/>
            <a:ext cx="2892996" cy="368300"/>
          </a:xfrm>
          <a:prstGeom prst="rect">
            <a:avLst/>
          </a:prstGeom>
          <a:noFill/>
          <a:ln w="9525">
            <a:noFill/>
            <a:miter lim="800000"/>
          </a:ln>
        </p:spPr>
        <p:txBody>
          <a:bodyPr wrap="square">
            <a:spAutoFit/>
          </a:bodyPr>
          <a:lstStyle/>
          <a:p>
            <a:pPr algn="l">
              <a:spcBef>
                <a:spcPct val="50000"/>
              </a:spcBef>
            </a:pPr>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插入关键字</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的结果</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7279" name="Text Box 63"/>
          <p:cNvSpPr txBox="1">
            <a:spLocks noChangeArrowheads="1"/>
          </p:cNvSpPr>
          <p:nvPr/>
        </p:nvSpPr>
        <p:spPr bwMode="auto">
          <a:xfrm>
            <a:off x="8127113" y="4717709"/>
            <a:ext cx="1982103" cy="398780"/>
          </a:xfrm>
          <a:prstGeom prst="rect">
            <a:avLst/>
          </a:prstGeom>
          <a:noFill/>
          <a:ln w="28575" algn="ctr">
            <a:noFill/>
            <a:miter lim="800000"/>
          </a:ln>
        </p:spPr>
        <p:txBody>
          <a:bodyPr wrap="square">
            <a:spAutoFit/>
          </a:bodyPr>
          <a:lstStyle/>
          <a:p>
            <a:pPr>
              <a:spcBef>
                <a:spcPct val="50000"/>
              </a:spcBef>
            </a:pPr>
            <a:r>
              <a:rPr kumimoji="0"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调整完毕</a:t>
            </a:r>
            <a:endParaRPr kumimoji="0"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7280" name="Line 64"/>
          <p:cNvSpPr>
            <a:spLocks noChangeShapeType="1"/>
          </p:cNvSpPr>
          <p:nvPr/>
        </p:nvSpPr>
        <p:spPr bwMode="auto">
          <a:xfrm flipV="1">
            <a:off x="6388100" y="2179291"/>
            <a:ext cx="0" cy="1008062"/>
          </a:xfrm>
          <a:prstGeom prst="line">
            <a:avLst/>
          </a:prstGeom>
          <a:noFill/>
          <a:ln w="57150">
            <a:solidFill>
              <a:srgbClr val="C00000"/>
            </a:solidFill>
            <a:round/>
            <a:tailEnd type="triangle" w="med" len="med"/>
          </a:ln>
        </p:spPr>
        <p:txBody>
          <a:bodyPr wrap="none" anchor="ctr"/>
          <a:lstStyle/>
          <a:p>
            <a:endParaRPr lang="zh-CN" altLang="en-US" dirty="0">
              <a:latin typeface="Consolas" panose="020B0609020204030204" pitchFamily="49" charset="0"/>
              <a:cs typeface="Consolas" panose="020B0609020204030204" pitchFamily="49"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3727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7280"/>
                                        </p:tgtEl>
                                        <p:attrNameLst>
                                          <p:attrName>style.visibility</p:attrName>
                                        </p:attrNameLst>
                                      </p:cBhvr>
                                      <p:to>
                                        <p:strVal val="visible"/>
                                      </p:to>
                                    </p:set>
                                  </p:childTnLst>
                                </p:cTn>
                              </p:par>
                            </p:childTnLst>
                          </p:cTn>
                        </p:par>
                        <p:par>
                          <p:cTn id="18" fill="hold">
                            <p:stCondLst>
                              <p:cond delay="0"/>
                            </p:stCondLst>
                            <p:childTnLst>
                              <p:par>
                                <p:cTn id="19" presetID="26" presetClass="emph" presetSubtype="0" fill="hold" grpId="1" nodeType="afterEffect">
                                  <p:stCondLst>
                                    <p:cond delay="0"/>
                                  </p:stCondLst>
                                  <p:childTnLst>
                                    <p:animEffect transition="out" filter="fade">
                                      <p:cBhvr>
                                        <p:cTn id="20" dur="500" tmFilter="0, 0; .2, .5; .8, .5; 1, 0"/>
                                        <p:tgtEl>
                                          <p:spTgt spid="137280"/>
                                        </p:tgtEl>
                                      </p:cBhvr>
                                    </p:animEffect>
                                    <p:animScale>
                                      <p:cBhvr>
                                        <p:cTn id="21" dur="250" autoRev="1" fill="hold"/>
                                        <p:tgtEl>
                                          <p:spTgt spid="137280"/>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22" presetClass="exit" presetSubtype="4" fill="hold" grpId="2" nodeType="clickEffect">
                                  <p:stCondLst>
                                    <p:cond delay="0"/>
                                  </p:stCondLst>
                                  <p:childTnLst>
                                    <p:animEffect transition="out" filter="wipe(down)">
                                      <p:cBhvr>
                                        <p:cTn id="25" dur="500"/>
                                        <p:tgtEl>
                                          <p:spTgt spid="137280"/>
                                        </p:tgtEl>
                                      </p:cBhvr>
                                    </p:animEffect>
                                    <p:set>
                                      <p:cBhvr>
                                        <p:cTn id="26" dur="1" fill="hold">
                                          <p:stCondLst>
                                            <p:cond delay="499"/>
                                          </p:stCondLst>
                                        </p:cTn>
                                        <p:tgtEl>
                                          <p:spTgt spid="13728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7225"/>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372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5" grpId="0" animBg="1"/>
      <p:bldP spid="137277" grpId="0"/>
      <p:bldP spid="137279" grpId="0"/>
      <p:bldP spid="137280" grpId="0" animBg="1"/>
      <p:bldP spid="137280" grpId="1" animBg="1"/>
      <p:bldP spid="137280" grpId="2"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Text Box 4"/>
          <p:cNvSpPr txBox="1">
            <a:spLocks noChangeArrowheads="1"/>
          </p:cNvSpPr>
          <p:nvPr/>
        </p:nvSpPr>
        <p:spPr bwMode="auto">
          <a:xfrm>
            <a:off x="335360" y="980728"/>
            <a:ext cx="3110594" cy="521970"/>
          </a:xfrm>
          <a:prstGeom prst="rect">
            <a:avLst/>
          </a:prstGeom>
          <a:noFill/>
          <a:ln w="9525">
            <a:noFill/>
            <a:miter lim="800000"/>
          </a:ln>
        </p:spPr>
        <p:txBody>
          <a:bodyPr wrap="square">
            <a:spAutoFit/>
          </a:bodyPr>
          <a:lstStyle/>
          <a:p>
            <a:pPr algn="l">
              <a:spcBef>
                <a:spcPct val="50000"/>
              </a:spcBef>
            </a:pP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RR</a:t>
            </a:r>
            <a:r>
              <a:rPr lang="zh-CN" altLang="en-US" sz="2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型调整</a:t>
            </a:r>
            <a:endParaRPr lang="zh-CN" altLang="en-US" sz="2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矩形 6"/>
          <p:cNvSpPr/>
          <p:nvPr/>
        </p:nvSpPr>
        <p:spPr>
          <a:xfrm>
            <a:off x="2660136" y="3655284"/>
            <a:ext cx="357190"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α</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左大括号 7"/>
          <p:cNvSpPr/>
          <p:nvPr/>
        </p:nvSpPr>
        <p:spPr>
          <a:xfrm>
            <a:off x="2471222" y="3701322"/>
            <a:ext cx="108000" cy="107157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9" name="TextBox 8"/>
          <p:cNvSpPr txBox="1"/>
          <p:nvPr/>
        </p:nvSpPr>
        <p:spPr>
          <a:xfrm>
            <a:off x="2206468" y="4133326"/>
            <a:ext cx="357190" cy="245745"/>
          </a:xfrm>
          <a:prstGeom prst="rect">
            <a:avLst/>
          </a:prstGeom>
          <a:noFill/>
        </p:spPr>
        <p:txBody>
          <a:bodyPr wrap="square" lIns="0" tIns="0" rIns="0" bIns="0" rtlCol="0">
            <a:spAutoFit/>
          </a:bodyPr>
          <a:lstStyle/>
          <a:p>
            <a:r>
              <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endPar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矩形 9"/>
          <p:cNvSpPr/>
          <p:nvPr/>
        </p:nvSpPr>
        <p:spPr>
          <a:xfrm>
            <a:off x="3874582" y="3655284"/>
            <a:ext cx="357190"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β</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左大括号 10"/>
          <p:cNvSpPr/>
          <p:nvPr/>
        </p:nvSpPr>
        <p:spPr>
          <a:xfrm>
            <a:off x="3685668" y="3701322"/>
            <a:ext cx="108000" cy="107157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12" name="TextBox 11"/>
          <p:cNvSpPr txBox="1"/>
          <p:nvPr/>
        </p:nvSpPr>
        <p:spPr>
          <a:xfrm>
            <a:off x="3410866" y="4133326"/>
            <a:ext cx="357190" cy="245745"/>
          </a:xfrm>
          <a:prstGeom prst="rect">
            <a:avLst/>
          </a:prstGeom>
          <a:noFill/>
        </p:spPr>
        <p:txBody>
          <a:bodyPr wrap="square" lIns="0" tIns="0" rIns="0" bIns="0" rtlCol="0">
            <a:spAutoFit/>
          </a:bodyPr>
          <a:lstStyle/>
          <a:p>
            <a:r>
              <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endPar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椭圆 12"/>
          <p:cNvSpPr/>
          <p:nvPr/>
        </p:nvSpPr>
        <p:spPr>
          <a:xfrm>
            <a:off x="3088764" y="2655152"/>
            <a:ext cx="571504" cy="571504"/>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endPar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椭圆 13"/>
          <p:cNvSpPr/>
          <p:nvPr/>
        </p:nvSpPr>
        <p:spPr>
          <a:xfrm>
            <a:off x="2150590" y="1940772"/>
            <a:ext cx="571504" cy="571504"/>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endPar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46"/>
          <p:cNvGrpSpPr/>
          <p:nvPr/>
        </p:nvGrpSpPr>
        <p:grpSpPr>
          <a:xfrm>
            <a:off x="1136726" y="2798028"/>
            <a:ext cx="809031" cy="1143008"/>
            <a:chOff x="2964451" y="2000240"/>
            <a:chExt cx="809031" cy="1143008"/>
          </a:xfrm>
        </p:grpSpPr>
        <p:sp>
          <p:nvSpPr>
            <p:cNvPr id="15" name="矩形 14"/>
            <p:cNvSpPr/>
            <p:nvPr/>
          </p:nvSpPr>
          <p:spPr>
            <a:xfrm>
              <a:off x="3416292" y="2000240"/>
              <a:ext cx="357190"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1600" dirty="0">
                  <a:latin typeface="微软雅黑" panose="020B0503020204020204" pitchFamily="34" charset="-122"/>
                  <a:ea typeface="微软雅黑" panose="020B0503020204020204" pitchFamily="34" charset="-122"/>
                  <a:cs typeface="Consolas" panose="020B0609020204030204" pitchFamily="49" charset="0"/>
                </a:rPr>
                <a:t>γ</a:t>
              </a:r>
              <a:endParaRPr lang="el-GR" altLang="zh-CN" sz="16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16" name="左大括号 15"/>
            <p:cNvSpPr/>
            <p:nvPr/>
          </p:nvSpPr>
          <p:spPr>
            <a:xfrm>
              <a:off x="3227378" y="2046278"/>
              <a:ext cx="108000" cy="107157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600">
                <a:latin typeface="Consolas" panose="020B0609020204030204" pitchFamily="49" charset="0"/>
                <a:cs typeface="Consolas" panose="020B0609020204030204" pitchFamily="49" charset="0"/>
              </a:endParaRPr>
            </a:p>
          </p:txBody>
        </p:sp>
        <p:sp>
          <p:nvSpPr>
            <p:cNvPr id="17" name="TextBox 16"/>
            <p:cNvSpPr txBox="1"/>
            <p:nvPr/>
          </p:nvSpPr>
          <p:spPr>
            <a:xfrm>
              <a:off x="2964451" y="2478281"/>
              <a:ext cx="357190" cy="245745"/>
            </a:xfrm>
            <a:prstGeom prst="rect">
              <a:avLst/>
            </a:prstGeom>
            <a:noFill/>
          </p:spPr>
          <p:txBody>
            <a:bodyPr wrap="square" lIns="0" tIns="0" rIns="0" bIns="0" rtlCol="0">
              <a:spAutoFit/>
            </a:bodyPr>
            <a:lstStyle/>
            <a:p>
              <a:r>
                <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endPar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cxnSp>
        <p:nvCxnSpPr>
          <p:cNvPr id="18" name="直接连接符 17"/>
          <p:cNvCxnSpPr>
            <a:stCxn id="13" idx="3"/>
            <a:endCxn id="7" idx="0"/>
          </p:cNvCxnSpPr>
          <p:nvPr/>
        </p:nvCxnSpPr>
        <p:spPr>
          <a:xfrm rot="5400000">
            <a:off x="2749435" y="3232258"/>
            <a:ext cx="512323" cy="3337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3" idx="5"/>
            <a:endCxn id="10" idx="0"/>
          </p:cNvCxnSpPr>
          <p:nvPr/>
        </p:nvCxnSpPr>
        <p:spPr>
          <a:xfrm rot="16200000" flipH="1">
            <a:off x="3558715" y="3160820"/>
            <a:ext cx="512323" cy="4766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endCxn id="13" idx="1"/>
          </p:cNvCxnSpPr>
          <p:nvPr/>
        </p:nvCxnSpPr>
        <p:spPr>
          <a:xfrm>
            <a:off x="2683155" y="2356701"/>
            <a:ext cx="489304" cy="3821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5400000">
            <a:off x="1839042" y="2405121"/>
            <a:ext cx="382146" cy="336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864838" y="1869335"/>
            <a:ext cx="357190" cy="245745"/>
          </a:xfrm>
          <a:prstGeom prst="rect">
            <a:avLst/>
          </a:prstGeom>
          <a:noFill/>
        </p:spPr>
        <p:txBody>
          <a:bodyPr wrap="square" lIns="0" tIns="0" rIns="0" bIns="0" rtlCol="0">
            <a:spAutoFit/>
          </a:bodyPr>
          <a:lstStyle/>
          <a:p>
            <a:r>
              <a:rPr lang="en-US" altLang="zh-CN" sz="16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6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3" name="TextBox 22"/>
          <p:cNvSpPr txBox="1"/>
          <p:nvPr/>
        </p:nvSpPr>
        <p:spPr>
          <a:xfrm>
            <a:off x="3445954" y="2479929"/>
            <a:ext cx="357190" cy="245745"/>
          </a:xfrm>
          <a:prstGeom prst="rect">
            <a:avLst/>
          </a:prstGeom>
          <a:noFill/>
        </p:spPr>
        <p:txBody>
          <a:bodyPr wrap="square" lIns="0" tIns="0" rIns="0" bIns="0" rtlCol="0">
            <a:spAutoFit/>
          </a:bodyPr>
          <a:lstStyle/>
          <a:p>
            <a:r>
              <a:rPr lang="en-US" altLang="zh-CN" sz="16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6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0" name="椭圆 39"/>
          <p:cNvSpPr/>
          <p:nvPr/>
        </p:nvSpPr>
        <p:spPr>
          <a:xfrm>
            <a:off x="8648228" y="4581168"/>
            <a:ext cx="360000" cy="360000"/>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000" b="1" i="1" dirty="0">
              <a:solidFill>
                <a:srgbClr val="3333FF"/>
              </a:solidFill>
              <a:latin typeface="Consolas" panose="020B0609020204030204" pitchFamily="49" charset="0"/>
              <a:cs typeface="Consolas" panose="020B0609020204030204" pitchFamily="49" charset="0"/>
            </a:endParaRPr>
          </a:p>
        </p:txBody>
      </p:sp>
      <p:grpSp>
        <p:nvGrpSpPr>
          <p:cNvPr id="3" name="组合 40"/>
          <p:cNvGrpSpPr/>
          <p:nvPr/>
        </p:nvGrpSpPr>
        <p:grpSpPr>
          <a:xfrm>
            <a:off x="4803276" y="2158458"/>
            <a:ext cx="642942" cy="1428760"/>
            <a:chOff x="3857620" y="1000108"/>
            <a:chExt cx="642942" cy="1428760"/>
          </a:xfrm>
        </p:grpSpPr>
        <p:sp>
          <p:nvSpPr>
            <p:cNvPr id="42" name="右箭头 41"/>
            <p:cNvSpPr/>
            <p:nvPr/>
          </p:nvSpPr>
          <p:spPr>
            <a:xfrm>
              <a:off x="3857620" y="2214554"/>
              <a:ext cx="642942" cy="21431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43" name="TextBox 42"/>
            <p:cNvSpPr txBox="1"/>
            <p:nvPr/>
          </p:nvSpPr>
          <p:spPr>
            <a:xfrm>
              <a:off x="3969386" y="1000108"/>
              <a:ext cx="459740" cy="1143008"/>
            </a:xfrm>
            <a:prstGeom prst="rect">
              <a:avLst/>
            </a:prstGeom>
            <a:noFill/>
          </p:spPr>
          <p:txBody>
            <a:bodyPr vert="eaVert" wrap="square" rtlCol="0">
              <a:spAutoFit/>
            </a:bodyPr>
            <a:lstStyle/>
            <a:p>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插入结点</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4" name="组合 67"/>
          <p:cNvGrpSpPr/>
          <p:nvPr/>
        </p:nvGrpSpPr>
        <p:grpSpPr>
          <a:xfrm>
            <a:off x="5874846" y="1680786"/>
            <a:ext cx="3143272" cy="2857520"/>
            <a:chOff x="5214942" y="882998"/>
            <a:chExt cx="3143272" cy="2857520"/>
          </a:xfrm>
        </p:grpSpPr>
        <p:sp>
          <p:nvSpPr>
            <p:cNvPr id="49" name="矩形 48"/>
            <p:cNvSpPr/>
            <p:nvPr/>
          </p:nvSpPr>
          <p:spPr>
            <a:xfrm>
              <a:off x="6786578" y="2597510"/>
              <a:ext cx="357190"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α</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50" name="左大括号 49"/>
            <p:cNvSpPr/>
            <p:nvPr/>
          </p:nvSpPr>
          <p:spPr>
            <a:xfrm>
              <a:off x="6597664" y="2643548"/>
              <a:ext cx="108000" cy="107157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51" name="TextBox 50"/>
            <p:cNvSpPr txBox="1"/>
            <p:nvPr/>
          </p:nvSpPr>
          <p:spPr>
            <a:xfrm>
              <a:off x="6286512" y="3075551"/>
              <a:ext cx="357190" cy="245745"/>
            </a:xfrm>
            <a:prstGeom prst="rect">
              <a:avLst/>
            </a:prstGeom>
            <a:noFill/>
          </p:spPr>
          <p:txBody>
            <a:bodyPr wrap="square" lIns="0" tIns="0" rIns="0" bIns="0" rtlCol="0">
              <a:spAutoFit/>
            </a:bodyPr>
            <a:lstStyle/>
            <a:p>
              <a:r>
                <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endPar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 name="矩形 51"/>
            <p:cNvSpPr/>
            <p:nvPr/>
          </p:nvSpPr>
          <p:spPr>
            <a:xfrm>
              <a:off x="8001024" y="2597510"/>
              <a:ext cx="357190"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β</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53" name="左大括号 52"/>
            <p:cNvSpPr/>
            <p:nvPr/>
          </p:nvSpPr>
          <p:spPr>
            <a:xfrm>
              <a:off x="7812110" y="2643548"/>
              <a:ext cx="108000" cy="107157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54" name="TextBox 53"/>
            <p:cNvSpPr txBox="1"/>
            <p:nvPr/>
          </p:nvSpPr>
          <p:spPr>
            <a:xfrm>
              <a:off x="7500958" y="3075551"/>
              <a:ext cx="357190" cy="245745"/>
            </a:xfrm>
            <a:prstGeom prst="rect">
              <a:avLst/>
            </a:prstGeom>
            <a:noFill/>
          </p:spPr>
          <p:txBody>
            <a:bodyPr wrap="square" lIns="0" tIns="0" rIns="0" bIns="0" rtlCol="0">
              <a:spAutoFit/>
            </a:bodyPr>
            <a:lstStyle/>
            <a:p>
              <a:r>
                <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endPar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5" name="椭圆 54"/>
            <p:cNvSpPr/>
            <p:nvPr/>
          </p:nvSpPr>
          <p:spPr>
            <a:xfrm>
              <a:off x="7215206" y="1597378"/>
              <a:ext cx="571504" cy="571504"/>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endPar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6" name="椭圆 55"/>
            <p:cNvSpPr/>
            <p:nvPr/>
          </p:nvSpPr>
          <p:spPr>
            <a:xfrm>
              <a:off x="6277032" y="882998"/>
              <a:ext cx="571504" cy="571504"/>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endPar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5" name="组合 56"/>
            <p:cNvGrpSpPr/>
            <p:nvPr/>
          </p:nvGrpSpPr>
          <p:grpSpPr>
            <a:xfrm>
              <a:off x="5214942" y="1740254"/>
              <a:ext cx="857256" cy="1143008"/>
              <a:chOff x="2916226" y="2000240"/>
              <a:chExt cx="857256" cy="1143008"/>
            </a:xfrm>
          </p:grpSpPr>
          <p:sp>
            <p:nvSpPr>
              <p:cNvPr id="58" name="矩形 57"/>
              <p:cNvSpPr/>
              <p:nvPr/>
            </p:nvSpPr>
            <p:spPr>
              <a:xfrm>
                <a:off x="3416292" y="2000240"/>
                <a:ext cx="357190"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γ</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59" name="左大括号 58"/>
              <p:cNvSpPr/>
              <p:nvPr/>
            </p:nvSpPr>
            <p:spPr>
              <a:xfrm>
                <a:off x="3227378" y="2046278"/>
                <a:ext cx="108000" cy="107157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60" name="TextBox 59"/>
              <p:cNvSpPr txBox="1"/>
              <p:nvPr/>
            </p:nvSpPr>
            <p:spPr>
              <a:xfrm>
                <a:off x="2916226" y="2478281"/>
                <a:ext cx="357190" cy="245745"/>
              </a:xfrm>
              <a:prstGeom prst="rect">
                <a:avLst/>
              </a:prstGeom>
              <a:noFill/>
            </p:spPr>
            <p:txBody>
              <a:bodyPr wrap="square" lIns="0" tIns="0" rIns="0" bIns="0" rtlCol="0">
                <a:spAutoFit/>
              </a:bodyPr>
              <a:lstStyle/>
              <a:p>
                <a:r>
                  <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endPar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cxnSp>
          <p:nvCxnSpPr>
            <p:cNvPr id="61" name="直接连接符 60"/>
            <p:cNvCxnSpPr>
              <a:stCxn id="55" idx="3"/>
              <a:endCxn id="49" idx="0"/>
            </p:cNvCxnSpPr>
            <p:nvPr/>
          </p:nvCxnSpPr>
          <p:spPr>
            <a:xfrm rot="5400000">
              <a:off x="6875876" y="2174484"/>
              <a:ext cx="512323" cy="3337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55" idx="5"/>
              <a:endCxn id="52" idx="0"/>
            </p:cNvCxnSpPr>
            <p:nvPr/>
          </p:nvCxnSpPr>
          <p:spPr>
            <a:xfrm rot="16200000" flipH="1">
              <a:off x="7685156" y="2103046"/>
              <a:ext cx="512323" cy="4766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a:endCxn id="55" idx="1"/>
            </p:cNvCxnSpPr>
            <p:nvPr/>
          </p:nvCxnSpPr>
          <p:spPr>
            <a:xfrm>
              <a:off x="6809597" y="1298926"/>
              <a:ext cx="489304" cy="3821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5400000">
              <a:off x="5965484" y="1347346"/>
              <a:ext cx="382146" cy="336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组合 68"/>
          <p:cNvGrpSpPr/>
          <p:nvPr/>
        </p:nvGrpSpPr>
        <p:grpSpPr>
          <a:xfrm>
            <a:off x="6651184" y="1609349"/>
            <a:ext cx="1938306" cy="745811"/>
            <a:chOff x="5991280" y="811560"/>
            <a:chExt cx="1938306" cy="745811"/>
          </a:xfrm>
        </p:grpSpPr>
        <p:sp>
          <p:nvSpPr>
            <p:cNvPr id="65" name="TextBox 64"/>
            <p:cNvSpPr txBox="1"/>
            <p:nvPr/>
          </p:nvSpPr>
          <p:spPr>
            <a:xfrm>
              <a:off x="5991280" y="811560"/>
              <a:ext cx="357190" cy="245745"/>
            </a:xfrm>
            <a:prstGeom prst="rect">
              <a:avLst/>
            </a:prstGeom>
            <a:noFill/>
          </p:spPr>
          <p:txBody>
            <a:bodyPr wrap="square" lIns="0" tIns="0" rIns="0" bIns="0" rtlCol="0">
              <a:spAutoFit/>
            </a:bodyPr>
            <a:lstStyle/>
            <a:p>
              <a:r>
                <a:rPr lang="en-US" altLang="zh-CN" sz="16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6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6" name="TextBox 65"/>
            <p:cNvSpPr txBox="1"/>
            <p:nvPr/>
          </p:nvSpPr>
          <p:spPr>
            <a:xfrm>
              <a:off x="7572396" y="1311626"/>
              <a:ext cx="357190" cy="245745"/>
            </a:xfrm>
            <a:prstGeom prst="rect">
              <a:avLst/>
            </a:prstGeom>
            <a:noFill/>
          </p:spPr>
          <p:txBody>
            <a:bodyPr wrap="square" lIns="0" tIns="0" rIns="0" bIns="0" rtlCol="0">
              <a:spAutoFit/>
            </a:bodyPr>
            <a:lstStyle/>
            <a:p>
              <a:r>
                <a:rPr lang="en-US" altLang="zh-CN" sz="16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6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24" name="组合 69"/>
          <p:cNvGrpSpPr/>
          <p:nvPr/>
        </p:nvGrpSpPr>
        <p:grpSpPr>
          <a:xfrm>
            <a:off x="7660796" y="1966538"/>
            <a:ext cx="1214446" cy="1142571"/>
            <a:chOff x="7000892" y="1168750"/>
            <a:chExt cx="1214446" cy="1142571"/>
          </a:xfrm>
        </p:grpSpPr>
        <p:sp>
          <p:nvSpPr>
            <p:cNvPr id="46" name="TextBox 45"/>
            <p:cNvSpPr txBox="1"/>
            <p:nvPr/>
          </p:nvSpPr>
          <p:spPr>
            <a:xfrm>
              <a:off x="7000892" y="1168750"/>
              <a:ext cx="357190" cy="307340"/>
            </a:xfrm>
            <a:prstGeom prst="rect">
              <a:avLst/>
            </a:prstGeom>
            <a:noFill/>
          </p:spPr>
          <p:txBody>
            <a:bodyPr wrap="square" lIns="0" tIns="0" rIns="0" bIns="0" rtlCol="0">
              <a:spAutoFit/>
            </a:bodyPr>
            <a:lstStyle/>
            <a:p>
              <a:r>
                <a:rPr lang="en-US" altLang="zh-CN" sz="2000" b="1" dirty="0">
                  <a:latin typeface="微软雅黑" panose="020B0503020204020204" pitchFamily="34" charset="-122"/>
                  <a:ea typeface="微软雅黑" panose="020B0503020204020204" pitchFamily="34" charset="-122"/>
                  <a:cs typeface="Consolas" panose="020B0609020204030204" pitchFamily="49" charset="0"/>
                </a:rPr>
                <a:t>R</a:t>
              </a:r>
              <a:endParaRPr lang="en-US" altLang="zh-CN" sz="2000" b="1"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67" name="TextBox 66"/>
            <p:cNvSpPr txBox="1"/>
            <p:nvPr/>
          </p:nvSpPr>
          <p:spPr>
            <a:xfrm>
              <a:off x="7858148" y="2003981"/>
              <a:ext cx="357190" cy="307340"/>
            </a:xfrm>
            <a:prstGeom prst="rect">
              <a:avLst/>
            </a:prstGeom>
            <a:noFill/>
          </p:spPr>
          <p:txBody>
            <a:bodyPr wrap="square" lIns="0" tIns="0" rIns="0" bIns="0" rtlCol="0">
              <a:spAutoFit/>
            </a:bodyPr>
            <a:lstStyle/>
            <a:p>
              <a:r>
                <a:rPr lang="en-US" altLang="zh-CN" sz="2000" b="1" dirty="0">
                  <a:latin typeface="微软雅黑" panose="020B0503020204020204" pitchFamily="34" charset="-122"/>
                  <a:ea typeface="微软雅黑" panose="020B0503020204020204" pitchFamily="34" charset="-122"/>
                  <a:cs typeface="Consolas" panose="020B0609020204030204" pitchFamily="49" charset="0"/>
                </a:rPr>
                <a:t>R</a:t>
              </a:r>
              <a:endParaRPr lang="en-US" altLang="zh-CN" sz="2000" b="1" dirty="0">
                <a:latin typeface="微软雅黑" panose="020B0503020204020204" pitchFamily="34" charset="-122"/>
                <a:ea typeface="微软雅黑" panose="020B0503020204020204" pitchFamily="34" charset="-122"/>
                <a:cs typeface="Consolas" panose="020B0609020204030204" pitchFamily="49" charset="0"/>
              </a:endParaRPr>
            </a:p>
          </p:txBody>
        </p:sp>
      </p:gr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331258" y="3522290"/>
            <a:ext cx="2937528" cy="32885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childTnLst>
                                </p:cTn>
                              </p:par>
                            </p:childTnLst>
                          </p:cTn>
                        </p:par>
                        <p:par>
                          <p:cTn id="14" fill="hold">
                            <p:stCondLst>
                              <p:cond delay="0"/>
                            </p:stCondLst>
                            <p:childTnLst>
                              <p:par>
                                <p:cTn id="15" presetID="26" presetClass="emph" presetSubtype="0" fill="hold" grpId="1" nodeType="afterEffect">
                                  <p:stCondLst>
                                    <p:cond delay="0"/>
                                  </p:stCondLst>
                                  <p:childTnLst>
                                    <p:animEffect transition="out" filter="fade">
                                      <p:cBhvr>
                                        <p:cTn id="16" dur="500" tmFilter="0, 0; .2, .5; .8, .5; 1, 0"/>
                                        <p:tgtEl>
                                          <p:spTgt spid="40"/>
                                        </p:tgtEl>
                                      </p:cBhvr>
                                    </p:animEffect>
                                    <p:animScale>
                                      <p:cBhvr>
                                        <p:cTn id="17" dur="250" autoRev="1" fill="hold"/>
                                        <p:tgtEl>
                                          <p:spTgt spid="4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9"/>
          <p:cNvGrpSpPr/>
          <p:nvPr/>
        </p:nvGrpSpPr>
        <p:grpSpPr>
          <a:xfrm>
            <a:off x="2507146" y="3528849"/>
            <a:ext cx="818166" cy="1143008"/>
            <a:chOff x="3468082" y="2811824"/>
            <a:chExt cx="818166" cy="1143008"/>
          </a:xfrm>
        </p:grpSpPr>
        <p:sp>
          <p:nvSpPr>
            <p:cNvPr id="49" name="矩形 48"/>
            <p:cNvSpPr/>
            <p:nvPr/>
          </p:nvSpPr>
          <p:spPr>
            <a:xfrm>
              <a:off x="3929058" y="2811824"/>
              <a:ext cx="357190"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α</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50" name="左大括号 49"/>
            <p:cNvSpPr/>
            <p:nvPr/>
          </p:nvSpPr>
          <p:spPr>
            <a:xfrm>
              <a:off x="3740144" y="2857862"/>
              <a:ext cx="108000" cy="107157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51" name="TextBox 50"/>
            <p:cNvSpPr txBox="1"/>
            <p:nvPr/>
          </p:nvSpPr>
          <p:spPr>
            <a:xfrm>
              <a:off x="3468082" y="3289865"/>
              <a:ext cx="357190" cy="245745"/>
            </a:xfrm>
            <a:prstGeom prst="rect">
              <a:avLst/>
            </a:prstGeom>
            <a:noFill/>
          </p:spPr>
          <p:txBody>
            <a:bodyPr wrap="square" lIns="0" tIns="0" rIns="0" bIns="0" rtlCol="0">
              <a:spAutoFit/>
            </a:bodyPr>
            <a:lstStyle/>
            <a:p>
              <a:r>
                <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endPar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56" name="椭圆 55"/>
          <p:cNvSpPr/>
          <p:nvPr/>
        </p:nvSpPr>
        <p:spPr>
          <a:xfrm>
            <a:off x="2458576" y="1814337"/>
            <a:ext cx="571504" cy="571504"/>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endPar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 name="组合 56"/>
          <p:cNvGrpSpPr/>
          <p:nvPr/>
        </p:nvGrpSpPr>
        <p:grpSpPr>
          <a:xfrm>
            <a:off x="1415480" y="2671593"/>
            <a:ext cx="838262" cy="1143008"/>
            <a:chOff x="2935220" y="2000240"/>
            <a:chExt cx="838262" cy="1143008"/>
          </a:xfrm>
        </p:grpSpPr>
        <p:sp>
          <p:nvSpPr>
            <p:cNvPr id="58" name="矩形 57"/>
            <p:cNvSpPr/>
            <p:nvPr/>
          </p:nvSpPr>
          <p:spPr>
            <a:xfrm>
              <a:off x="3416292" y="2000240"/>
              <a:ext cx="357190"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γ</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59" name="左大括号 58"/>
            <p:cNvSpPr/>
            <p:nvPr/>
          </p:nvSpPr>
          <p:spPr>
            <a:xfrm>
              <a:off x="3227378" y="2046278"/>
              <a:ext cx="108000" cy="107157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60" name="TextBox 59"/>
            <p:cNvSpPr txBox="1"/>
            <p:nvPr/>
          </p:nvSpPr>
          <p:spPr>
            <a:xfrm>
              <a:off x="2935220" y="2478281"/>
              <a:ext cx="357190" cy="245745"/>
            </a:xfrm>
            <a:prstGeom prst="rect">
              <a:avLst/>
            </a:prstGeom>
            <a:noFill/>
          </p:spPr>
          <p:txBody>
            <a:bodyPr wrap="square" lIns="0" tIns="0" rIns="0" bIns="0" rtlCol="0">
              <a:spAutoFit/>
            </a:bodyPr>
            <a:lstStyle/>
            <a:p>
              <a:r>
                <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endPar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cxnSp>
        <p:nvCxnSpPr>
          <p:cNvPr id="61" name="直接连接符 60"/>
          <p:cNvCxnSpPr/>
          <p:nvPr/>
        </p:nvCxnSpPr>
        <p:spPr>
          <a:xfrm rot="5400000">
            <a:off x="3057421" y="3105823"/>
            <a:ext cx="512323" cy="333728"/>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nvGrpSpPr>
          <p:cNvPr id="4" name="组合 47"/>
          <p:cNvGrpSpPr/>
          <p:nvPr/>
        </p:nvGrpSpPr>
        <p:grpSpPr>
          <a:xfrm>
            <a:off x="3396750" y="2528717"/>
            <a:ext cx="1143008" cy="2546002"/>
            <a:chOff x="4357686" y="1811692"/>
            <a:chExt cx="1143008" cy="2546002"/>
          </a:xfrm>
        </p:grpSpPr>
        <p:sp>
          <p:nvSpPr>
            <p:cNvPr id="40" name="椭圆 39"/>
            <p:cNvSpPr/>
            <p:nvPr/>
          </p:nvSpPr>
          <p:spPr>
            <a:xfrm>
              <a:off x="5130804" y="3997694"/>
              <a:ext cx="360000" cy="3600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000" b="1" i="1" dirty="0">
                <a:solidFill>
                  <a:srgbClr val="3333FF"/>
                </a:solidFill>
                <a:latin typeface="Consolas" panose="020B0609020204030204" pitchFamily="49" charset="0"/>
                <a:cs typeface="Consolas" panose="020B0609020204030204" pitchFamily="49" charset="0"/>
              </a:endParaRPr>
            </a:p>
          </p:txBody>
        </p:sp>
        <p:sp>
          <p:nvSpPr>
            <p:cNvPr id="52" name="矩形 51"/>
            <p:cNvSpPr/>
            <p:nvPr/>
          </p:nvSpPr>
          <p:spPr>
            <a:xfrm>
              <a:off x="5143504" y="2811824"/>
              <a:ext cx="357190"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β</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53" name="左大括号 52"/>
            <p:cNvSpPr/>
            <p:nvPr/>
          </p:nvSpPr>
          <p:spPr>
            <a:xfrm>
              <a:off x="4954590" y="2857862"/>
              <a:ext cx="108000" cy="107157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54" name="TextBox 53"/>
            <p:cNvSpPr txBox="1"/>
            <p:nvPr/>
          </p:nvSpPr>
          <p:spPr>
            <a:xfrm>
              <a:off x="4672480" y="3289865"/>
              <a:ext cx="357190" cy="245745"/>
            </a:xfrm>
            <a:prstGeom prst="rect">
              <a:avLst/>
            </a:prstGeom>
            <a:noFill/>
          </p:spPr>
          <p:txBody>
            <a:bodyPr wrap="square" lIns="0" tIns="0" rIns="0" bIns="0" rtlCol="0">
              <a:spAutoFit/>
            </a:bodyPr>
            <a:lstStyle/>
            <a:p>
              <a:r>
                <a:rPr lang="en-US" altLang="zh-CN" sz="1600" b="1" i="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h</a:t>
              </a:r>
              <a:endParaRPr lang="en-US" altLang="zh-CN" sz="1600" b="1" i="1" dirty="0">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5" name="椭圆 54"/>
            <p:cNvSpPr/>
            <p:nvPr/>
          </p:nvSpPr>
          <p:spPr>
            <a:xfrm>
              <a:off x="4357686" y="1811692"/>
              <a:ext cx="571504" cy="571504"/>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000" b="1" i="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B</a:t>
              </a:r>
              <a:endParaRPr lang="en-US" altLang="zh-CN" sz="2000" b="1" i="1" dirty="0">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62" name="直接连接符 61"/>
            <p:cNvCxnSpPr>
              <a:stCxn id="55" idx="5"/>
              <a:endCxn id="52" idx="0"/>
            </p:cNvCxnSpPr>
            <p:nvPr/>
          </p:nvCxnSpPr>
          <p:spPr>
            <a:xfrm rot="16200000" flipH="1">
              <a:off x="4827636" y="2317360"/>
              <a:ext cx="512323" cy="476604"/>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cxnSp>
        <p:nvCxnSpPr>
          <p:cNvPr id="63" name="直接连接符 62"/>
          <p:cNvCxnSpPr/>
          <p:nvPr/>
        </p:nvCxnSpPr>
        <p:spPr>
          <a:xfrm>
            <a:off x="2991141" y="2230266"/>
            <a:ext cx="489304" cy="382147"/>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5400000">
            <a:off x="2147028" y="2278686"/>
            <a:ext cx="382146" cy="336109"/>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nvGrpSpPr>
          <p:cNvPr id="5" name="组合 70"/>
          <p:cNvGrpSpPr/>
          <p:nvPr/>
        </p:nvGrpSpPr>
        <p:grpSpPr>
          <a:xfrm>
            <a:off x="2110866" y="980728"/>
            <a:ext cx="1357322" cy="1053588"/>
            <a:chOff x="3071802" y="263703"/>
            <a:chExt cx="1357322" cy="1053588"/>
          </a:xfrm>
        </p:grpSpPr>
        <p:sp>
          <p:nvSpPr>
            <p:cNvPr id="65" name="TextBox 64"/>
            <p:cNvSpPr txBox="1"/>
            <p:nvPr/>
          </p:nvSpPr>
          <p:spPr>
            <a:xfrm>
              <a:off x="4071934" y="263703"/>
              <a:ext cx="357190" cy="245745"/>
            </a:xfrm>
            <a:prstGeom prst="rect">
              <a:avLst/>
            </a:prstGeom>
            <a:noFill/>
          </p:spPr>
          <p:txBody>
            <a:bodyPr wrap="square" lIns="0" tIns="0" rIns="0" bIns="0" rtlCol="0">
              <a:spAutoFit/>
            </a:bodyPr>
            <a:lstStyle/>
            <a:p>
              <a:r>
                <a:rPr lang="en-US" altLang="zh-CN" sz="1600" b="1" dirty="0">
                  <a:solidFill>
                    <a:srgbClr val="00B050"/>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600" b="1" dirty="0">
                <a:solidFill>
                  <a:srgbClr val="00B05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6" name="TextBox 65"/>
            <p:cNvSpPr txBox="1"/>
            <p:nvPr/>
          </p:nvSpPr>
          <p:spPr>
            <a:xfrm>
              <a:off x="3071802" y="1071546"/>
              <a:ext cx="357190" cy="245745"/>
            </a:xfrm>
            <a:prstGeom prst="rect">
              <a:avLst/>
            </a:prstGeom>
            <a:noFill/>
          </p:spPr>
          <p:txBody>
            <a:bodyPr wrap="square" lIns="0" tIns="0" rIns="0" bIns="0" rtlCol="0">
              <a:spAutoFit/>
            </a:bodyPr>
            <a:lstStyle/>
            <a:p>
              <a:r>
                <a:rPr lang="en-US" altLang="zh-CN" sz="1600" b="1" dirty="0">
                  <a:solidFill>
                    <a:srgbClr val="00B050"/>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600" b="1" dirty="0">
                <a:solidFill>
                  <a:srgbClr val="00B050"/>
                </a:solidFill>
                <a:latin typeface="微软雅黑" panose="020B0503020204020204" pitchFamily="34" charset="-122"/>
                <a:ea typeface="微软雅黑" panose="020B0503020204020204" pitchFamily="34" charset="-122"/>
                <a:cs typeface="Consolas" panose="020B0609020204030204" pitchFamily="49" charset="0"/>
              </a:endParaRPr>
            </a:p>
          </p:txBody>
        </p:sp>
      </p:grpSp>
      <p:cxnSp>
        <p:nvCxnSpPr>
          <p:cNvPr id="57" name="直接连接符 56"/>
          <p:cNvCxnSpPr/>
          <p:nvPr/>
        </p:nvCxnSpPr>
        <p:spPr>
          <a:xfrm rot="10800000" flipV="1">
            <a:off x="2998289" y="1502819"/>
            <a:ext cx="469901" cy="458788"/>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2039428" y="5189130"/>
            <a:ext cx="2928958" cy="398780"/>
          </a:xfrm>
          <a:prstGeom prst="rect">
            <a:avLst/>
          </a:prstGeom>
          <a:noFill/>
        </p:spPr>
        <p:txBody>
          <a:bodyPr wrap="square" rtlCol="0">
            <a:spAutoFit/>
          </a:bodyP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RR</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调整后的结果</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9" name="TextBox 28"/>
          <p:cNvSpPr txBox="1"/>
          <p:nvPr/>
        </p:nvSpPr>
        <p:spPr>
          <a:xfrm>
            <a:off x="5192180" y="2502951"/>
            <a:ext cx="3714776" cy="206248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108000" bIns="108000" rtlCol="0">
            <a:spAutoFit/>
          </a:bodyPr>
          <a:lstStyle/>
          <a:p>
            <a:pPr marL="457200" indent="-457200" algn="l">
              <a:lnSpc>
                <a:spcPct val="150000"/>
              </a:lnSpc>
              <a:buBlip>
                <a:blip r:embed="rId1"/>
              </a:buBlip>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结点带右子树</a:t>
            </a:r>
            <a:r>
              <a:rPr lang="el-GR"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β</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一起上升</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buBlip>
                <a:blip r:embed="rId1"/>
              </a:buBlip>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结点成为</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的左孩子</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buBlip>
                <a:blip r:embed="rId1"/>
              </a:buBlip>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原来</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结点的左子树</a:t>
            </a:r>
            <a:r>
              <a:rPr lang="el-GR"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α</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作为</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的右子树</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0" name="Text Box 2"/>
          <p:cNvSpPr txBox="1">
            <a:spLocks noChangeArrowheads="1"/>
          </p:cNvSpPr>
          <p:nvPr/>
        </p:nvSpPr>
        <p:spPr bwMode="auto">
          <a:xfrm>
            <a:off x="5049305" y="1860009"/>
            <a:ext cx="3081337" cy="398780"/>
          </a:xfrm>
          <a:prstGeom prst="rect">
            <a:avLst/>
          </a:prstGeom>
          <a:noFill/>
          <a:ln w="9525">
            <a:noFill/>
            <a:miter lim="800000"/>
          </a:ln>
        </p:spPr>
        <p:txBody>
          <a:bodyPr>
            <a:spAutoFit/>
          </a:bodyPr>
          <a:lstStyle/>
          <a:p>
            <a:pPr algn="l">
              <a:spcBef>
                <a:spcPct val="50000"/>
              </a:spcBef>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RR</a:t>
            </a:r>
            <a:r>
              <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型调整过程：</a:t>
            </a:r>
            <a:endPar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2" name="直接连接符 31"/>
          <p:cNvCxnSpPr/>
          <p:nvPr/>
        </p:nvCxnSpPr>
        <p:spPr>
          <a:xfrm rot="5400000">
            <a:off x="3057421" y="3105824"/>
            <a:ext cx="512323" cy="3337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 name="组合 47"/>
          <p:cNvGrpSpPr/>
          <p:nvPr/>
        </p:nvGrpSpPr>
        <p:grpSpPr>
          <a:xfrm>
            <a:off x="3396750" y="2528718"/>
            <a:ext cx="1143008" cy="2546002"/>
            <a:chOff x="4357686" y="1811692"/>
            <a:chExt cx="1143008" cy="2546002"/>
          </a:xfrm>
        </p:grpSpPr>
        <p:sp>
          <p:nvSpPr>
            <p:cNvPr id="34" name="椭圆 33"/>
            <p:cNvSpPr/>
            <p:nvPr/>
          </p:nvSpPr>
          <p:spPr>
            <a:xfrm>
              <a:off x="5130804" y="3997694"/>
              <a:ext cx="360000" cy="360000"/>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000" b="1" i="1" dirty="0">
                <a:solidFill>
                  <a:srgbClr val="3333FF"/>
                </a:solidFill>
                <a:latin typeface="Consolas" panose="020B0609020204030204" pitchFamily="49" charset="0"/>
                <a:cs typeface="Consolas" panose="020B0609020204030204" pitchFamily="49" charset="0"/>
              </a:endParaRPr>
            </a:p>
          </p:txBody>
        </p:sp>
        <p:sp>
          <p:nvSpPr>
            <p:cNvPr id="35" name="矩形 34"/>
            <p:cNvSpPr/>
            <p:nvPr/>
          </p:nvSpPr>
          <p:spPr>
            <a:xfrm>
              <a:off x="5143504" y="2811824"/>
              <a:ext cx="357190"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β</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36" name="左大括号 35"/>
            <p:cNvSpPr/>
            <p:nvPr/>
          </p:nvSpPr>
          <p:spPr>
            <a:xfrm>
              <a:off x="4954590" y="2857862"/>
              <a:ext cx="108000" cy="107157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37" name="TextBox 53"/>
            <p:cNvSpPr txBox="1"/>
            <p:nvPr/>
          </p:nvSpPr>
          <p:spPr>
            <a:xfrm>
              <a:off x="4672480" y="3289865"/>
              <a:ext cx="357190" cy="245745"/>
            </a:xfrm>
            <a:prstGeom prst="rect">
              <a:avLst/>
            </a:prstGeom>
            <a:noFill/>
          </p:spPr>
          <p:txBody>
            <a:bodyPr wrap="square" lIns="0" tIns="0" rIns="0" bIns="0" rtlCol="0">
              <a:spAutoFit/>
            </a:bodyPr>
            <a:lstStyle/>
            <a:p>
              <a:r>
                <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endPar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8" name="椭圆 37"/>
            <p:cNvSpPr/>
            <p:nvPr/>
          </p:nvSpPr>
          <p:spPr>
            <a:xfrm>
              <a:off x="4357686" y="1811692"/>
              <a:ext cx="571504" cy="571504"/>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endPar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9" name="直接连接符 38"/>
            <p:cNvCxnSpPr>
              <a:stCxn id="38" idx="5"/>
              <a:endCxn id="35" idx="0"/>
            </p:cNvCxnSpPr>
            <p:nvPr/>
          </p:nvCxnSpPr>
          <p:spPr>
            <a:xfrm rot="16200000" flipH="1">
              <a:off x="4827636" y="2317360"/>
              <a:ext cx="512323" cy="4766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1" name="直接连接符 40"/>
          <p:cNvCxnSpPr/>
          <p:nvPr/>
        </p:nvCxnSpPr>
        <p:spPr>
          <a:xfrm>
            <a:off x="2991141" y="2230267"/>
            <a:ext cx="489304" cy="3821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5400000">
            <a:off x="2147028" y="2278687"/>
            <a:ext cx="382146" cy="336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10800000" flipV="1">
            <a:off x="2998289" y="1502820"/>
            <a:ext cx="469901" cy="4587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5472" y="3149634"/>
            <a:ext cx="3757779" cy="40952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2656 0.01319 C 0.03073 -0.00533 0.05612 -0.06111 0.05169 -0.09954 C 0.0474 -0.13796 0.01107 -0.19259 0.00039 -0.21713 " pathEditMode="relative" rAng="0" ptsTypes="AAA">
                                      <p:cBhvr>
                                        <p:cTn id="6" dur="2000" fill="hold"/>
                                        <p:tgtEl>
                                          <p:spTgt spid="4"/>
                                        </p:tgtEl>
                                        <p:attrNameLst>
                                          <p:attrName>ppt_x</p:attrName>
                                          <p:attrName>ppt_y</p:attrName>
                                        </p:attrNameLst>
                                      </p:cBhvr>
                                      <p:rCtr x="-39" y="-11528"/>
                                    </p:animMotion>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nodeType="clickEffect">
                                  <p:stCondLst>
                                    <p:cond delay="0"/>
                                  </p:stCondLst>
                                  <p:childTnLst>
                                    <p:animEffect transition="out" filter="wipe(down)">
                                      <p:cBhvr>
                                        <p:cTn id="10" dur="500"/>
                                        <p:tgtEl>
                                          <p:spTgt spid="61"/>
                                        </p:tgtEl>
                                      </p:cBhvr>
                                    </p:animEffect>
                                    <p:set>
                                      <p:cBhvr>
                                        <p:cTn id="11" dur="1" fill="hold">
                                          <p:stCondLst>
                                            <p:cond delay="499"/>
                                          </p:stCondLst>
                                        </p:cTn>
                                        <p:tgtEl>
                                          <p:spTgt spid="61"/>
                                        </p:tgtEl>
                                        <p:attrNameLst>
                                          <p:attrName>style.visibility</p:attrName>
                                        </p:attrNameLst>
                                      </p:cBhvr>
                                      <p:to>
                                        <p:strVal val="hidden"/>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0274 3.33333E-6 C 0.00274 -0.01412 0.00274 -0.02801 0.0069 -0.04908 C 0.01133 -0.07014 0.01992 -0.09838 0.02865 -0.12662 " pathEditMode="relative" rAng="0" ptsTypes="AAA">
                                      <p:cBhvr>
                                        <p:cTn id="18" dur="2000" fill="hold"/>
                                        <p:tgtEl>
                                          <p:spTgt spid="2"/>
                                        </p:tgtEl>
                                        <p:attrNameLst>
                                          <p:attrName>ppt_x</p:attrName>
                                          <p:attrName>ppt_y</p:attrName>
                                        </p:attrNameLst>
                                      </p:cBhvr>
                                      <p:rCtr x="1289" y="-6343"/>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nodeType="clickEffect">
                                  <p:stCondLst>
                                    <p:cond delay="0"/>
                                  </p:stCondLst>
                                  <p:childTnLst>
                                    <p:animMotion origin="layout" path="M 0.02656 0.01319 C 0.03073 -0.00533 0.05612 -0.06111 0.05169 -0.09954 C 0.0474 -0.13796 0.01107 -0.19259 0.00039 -0.21713 " pathEditMode="relative" rAng="0" ptsTypes="AAA">
                                      <p:cBhvr>
                                        <p:cTn id="30" dur="2000" fill="hold"/>
                                        <p:tgtEl>
                                          <p:spTgt spid="33"/>
                                        </p:tgtEl>
                                        <p:attrNameLst>
                                          <p:attrName>ppt_x</p:attrName>
                                          <p:attrName>ppt_y</p:attrName>
                                        </p:attrNameLst>
                                      </p:cBhvr>
                                      <p:rCtr x="-39" y="-11528"/>
                                    </p:animMotion>
                                  </p:childTnLst>
                                </p:cTn>
                              </p:par>
                            </p:childTnLst>
                          </p:cTn>
                        </p:par>
                      </p:childTnLst>
                    </p:cTn>
                  </p:par>
                  <p:par>
                    <p:cTn id="31" fill="hold">
                      <p:stCondLst>
                        <p:cond delay="indefinite"/>
                      </p:stCondLst>
                      <p:childTnLst>
                        <p:par>
                          <p:cTn id="32" fill="hold">
                            <p:stCondLst>
                              <p:cond delay="0"/>
                            </p:stCondLst>
                            <p:childTnLst>
                              <p:par>
                                <p:cTn id="33" presetID="22" presetClass="exit" presetSubtype="4" fill="hold" nodeType="clickEffect">
                                  <p:stCondLst>
                                    <p:cond delay="0"/>
                                  </p:stCondLst>
                                  <p:childTnLst>
                                    <p:animEffect transition="out" filter="wipe(down)">
                                      <p:cBhvr>
                                        <p:cTn id="34" dur="500"/>
                                        <p:tgtEl>
                                          <p:spTgt spid="32"/>
                                        </p:tgtEl>
                                      </p:cBhvr>
                                    </p:animEffect>
                                    <p:set>
                                      <p:cBhvr>
                                        <p:cTn id="35" dur="1" fill="hold">
                                          <p:stCondLst>
                                            <p:cond delay="499"/>
                                          </p:stCondLst>
                                        </p:cTn>
                                        <p:tgtEl>
                                          <p:spTgt spid="32"/>
                                        </p:tgtEl>
                                        <p:attrNameLst>
                                          <p:attrName>style.visibility</p:attrName>
                                        </p:attrNameLst>
                                      </p:cBhvr>
                                      <p:to>
                                        <p:strVal val="hidden"/>
                                      </p:to>
                                    </p:se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圆角矩形 67"/>
          <p:cNvSpPr/>
          <p:nvPr/>
        </p:nvSpPr>
        <p:spPr>
          <a:xfrm rot="2832040">
            <a:off x="6304335" y="2539826"/>
            <a:ext cx="3021423" cy="107157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43028" name="Oval 3"/>
          <p:cNvSpPr>
            <a:spLocks noChangeArrowheads="1"/>
          </p:cNvSpPr>
          <p:nvPr/>
        </p:nvSpPr>
        <p:spPr bwMode="auto">
          <a:xfrm>
            <a:off x="2088367" y="2430262"/>
            <a:ext cx="457200" cy="4572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3029" name="Oval 4"/>
          <p:cNvSpPr>
            <a:spLocks noChangeArrowheads="1"/>
          </p:cNvSpPr>
          <p:nvPr/>
        </p:nvSpPr>
        <p:spPr bwMode="auto">
          <a:xfrm>
            <a:off x="1326367" y="3192262"/>
            <a:ext cx="457200" cy="4572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3030" name="Line 5"/>
          <p:cNvSpPr>
            <a:spLocks noChangeShapeType="1"/>
          </p:cNvSpPr>
          <p:nvPr/>
        </p:nvSpPr>
        <p:spPr bwMode="auto">
          <a:xfrm flipH="1">
            <a:off x="1707367" y="2811262"/>
            <a:ext cx="457200" cy="457200"/>
          </a:xfrm>
          <a:prstGeom prst="line">
            <a:avLst/>
          </a:prstGeom>
          <a:noFill/>
          <a:ln w="28575">
            <a:solidFill>
              <a:schemeClr val="tx1"/>
            </a:solidFill>
            <a:roun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43031" name="Line 6"/>
          <p:cNvSpPr>
            <a:spLocks noChangeShapeType="1"/>
          </p:cNvSpPr>
          <p:nvPr/>
        </p:nvSpPr>
        <p:spPr bwMode="auto">
          <a:xfrm>
            <a:off x="2469367" y="2811262"/>
            <a:ext cx="457200" cy="457200"/>
          </a:xfrm>
          <a:prstGeom prst="line">
            <a:avLst/>
          </a:prstGeom>
          <a:noFill/>
          <a:ln w="31750">
            <a:solidFill>
              <a:schemeClr val="tx1"/>
            </a:solidFill>
            <a:roun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43032" name="Line 7"/>
          <p:cNvSpPr>
            <a:spLocks noChangeShapeType="1"/>
          </p:cNvSpPr>
          <p:nvPr/>
        </p:nvSpPr>
        <p:spPr bwMode="auto">
          <a:xfrm>
            <a:off x="3198060" y="1682548"/>
            <a:ext cx="457200" cy="457200"/>
          </a:xfrm>
          <a:prstGeom prst="line">
            <a:avLst/>
          </a:prstGeom>
          <a:noFill/>
          <a:ln w="28575">
            <a:solidFill>
              <a:schemeClr val="bg1"/>
            </a:solidFill>
            <a:round/>
            <a:tailEnd type="triangle" w="med" len="lg"/>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43033" name="Oval 8"/>
          <p:cNvSpPr>
            <a:spLocks noChangeArrowheads="1"/>
          </p:cNvSpPr>
          <p:nvPr/>
        </p:nvSpPr>
        <p:spPr bwMode="auto">
          <a:xfrm>
            <a:off x="2850367" y="3192262"/>
            <a:ext cx="457200" cy="4572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3034" name="Oval 9"/>
          <p:cNvSpPr>
            <a:spLocks noChangeArrowheads="1"/>
          </p:cNvSpPr>
          <p:nvPr/>
        </p:nvSpPr>
        <p:spPr bwMode="auto">
          <a:xfrm>
            <a:off x="2088367" y="3954262"/>
            <a:ext cx="457200" cy="4572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3035" name="Line 10"/>
          <p:cNvSpPr>
            <a:spLocks noChangeShapeType="1"/>
          </p:cNvSpPr>
          <p:nvPr/>
        </p:nvSpPr>
        <p:spPr bwMode="auto">
          <a:xfrm flipH="1">
            <a:off x="2469367" y="3573262"/>
            <a:ext cx="457200" cy="457200"/>
          </a:xfrm>
          <a:prstGeom prst="line">
            <a:avLst/>
          </a:prstGeom>
          <a:noFill/>
          <a:ln w="38100">
            <a:solidFill>
              <a:schemeClr val="tx1"/>
            </a:solidFill>
            <a:roun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43036" name="Line 11"/>
          <p:cNvSpPr>
            <a:spLocks noChangeShapeType="1"/>
          </p:cNvSpPr>
          <p:nvPr/>
        </p:nvSpPr>
        <p:spPr bwMode="auto">
          <a:xfrm>
            <a:off x="3231367" y="3573262"/>
            <a:ext cx="457200" cy="457200"/>
          </a:xfrm>
          <a:prstGeom prst="line">
            <a:avLst/>
          </a:prstGeom>
          <a:noFill/>
          <a:ln w="31750">
            <a:solidFill>
              <a:schemeClr val="tx1"/>
            </a:solidFill>
            <a:roun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43037" name="Oval 12"/>
          <p:cNvSpPr>
            <a:spLocks noChangeArrowheads="1"/>
          </p:cNvSpPr>
          <p:nvPr/>
        </p:nvSpPr>
        <p:spPr bwMode="auto">
          <a:xfrm>
            <a:off x="3612367" y="3954262"/>
            <a:ext cx="457200" cy="4572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66"/>
          <p:cNvGrpSpPr/>
          <p:nvPr/>
        </p:nvGrpSpPr>
        <p:grpSpPr>
          <a:xfrm>
            <a:off x="4469640" y="2757287"/>
            <a:ext cx="1231881" cy="503237"/>
            <a:chOff x="3357554" y="1989138"/>
            <a:chExt cx="1231881" cy="503237"/>
          </a:xfrm>
        </p:grpSpPr>
        <p:sp>
          <p:nvSpPr>
            <p:cNvPr id="43014" name="Line 41"/>
            <p:cNvSpPr>
              <a:spLocks noChangeShapeType="1"/>
            </p:cNvSpPr>
            <p:nvPr/>
          </p:nvSpPr>
          <p:spPr bwMode="auto">
            <a:xfrm>
              <a:off x="3357554" y="2492375"/>
              <a:ext cx="1079500" cy="0"/>
            </a:xfrm>
            <a:prstGeom prst="line">
              <a:avLst/>
            </a:prstGeom>
            <a:noFill/>
            <a:ln w="38100">
              <a:solidFill>
                <a:schemeClr val="tx1"/>
              </a:solidFill>
              <a:round/>
              <a:tailEnd type="triangle" w="med" len="med"/>
            </a:ln>
          </p:spPr>
          <p:txBody>
            <a:bodyPr anchor="ctr">
              <a:spAutoFit/>
            </a:bodyPr>
            <a:lstStyle/>
            <a:p>
              <a:endParaRPr lang="zh-CN" altLang="en-US">
                <a:latin typeface="Consolas" panose="020B0609020204030204" pitchFamily="49" charset="0"/>
                <a:cs typeface="Consolas" panose="020B0609020204030204" pitchFamily="49" charset="0"/>
              </a:endParaRPr>
            </a:p>
          </p:txBody>
        </p:sp>
        <p:sp>
          <p:nvSpPr>
            <p:cNvPr id="43015" name="Text Box 42"/>
            <p:cNvSpPr txBox="1">
              <a:spLocks noChangeArrowheads="1"/>
            </p:cNvSpPr>
            <p:nvPr/>
          </p:nvSpPr>
          <p:spPr bwMode="auto">
            <a:xfrm>
              <a:off x="3509935" y="1989138"/>
              <a:ext cx="1079500" cy="368300"/>
            </a:xfrm>
            <a:prstGeom prst="rect">
              <a:avLst/>
            </a:prstGeom>
            <a:noFill/>
            <a:ln w="9525">
              <a:noFill/>
              <a:miter lim="800000"/>
            </a:ln>
          </p:spPr>
          <p:txBody>
            <a:bodyPr>
              <a:spAutoFit/>
            </a:bodyPr>
            <a:lstStyle/>
            <a:p>
              <a:pPr algn="l">
                <a:spcBef>
                  <a:spcPct val="50000"/>
                </a:spcBef>
              </a:pPr>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46" name="Text Box 2"/>
          <p:cNvSpPr txBox="1">
            <a:spLocks noChangeArrowheads="1"/>
          </p:cNvSpPr>
          <p:nvPr/>
        </p:nvSpPr>
        <p:spPr bwMode="auto">
          <a:xfrm>
            <a:off x="571517" y="1196753"/>
            <a:ext cx="3117050" cy="1168400"/>
          </a:xfrm>
          <a:prstGeom prst="rect">
            <a:avLst/>
          </a:prstGeom>
          <a:solidFill>
            <a:srgbClr val="F19903"/>
          </a:solidFill>
        </p:spPr>
        <p:style>
          <a:lnRef idx="1">
            <a:schemeClr val="accent1"/>
          </a:lnRef>
          <a:fillRef idx="2">
            <a:schemeClr val="accent1"/>
          </a:fillRef>
          <a:effectRef idx="1">
            <a:schemeClr val="accent1"/>
          </a:effectRef>
          <a:fontRef idx="minor">
            <a:schemeClr val="dk1"/>
          </a:fontRef>
        </p:style>
        <p:txBody>
          <a:bodyPr wrap="square">
            <a:spAutoFit/>
          </a:bodyPr>
          <a:lstStyle/>
          <a:p>
            <a:pPr>
              <a:lnSpc>
                <a:spcPct val="125000"/>
              </a:lnSpc>
            </a:pPr>
            <a:r>
              <a:rPr lang="en-US" altLang="zh-CN" sz="2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RR</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调整演示</a:t>
            </a:r>
            <a:endPar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 name="组合 65"/>
          <p:cNvGrpSpPr/>
          <p:nvPr/>
        </p:nvGrpSpPr>
        <p:grpSpPr>
          <a:xfrm>
            <a:off x="5969837" y="2080994"/>
            <a:ext cx="3470306" cy="2743200"/>
            <a:chOff x="4857752" y="1312846"/>
            <a:chExt cx="3470306" cy="2743200"/>
          </a:xfrm>
        </p:grpSpPr>
        <p:sp>
          <p:nvSpPr>
            <p:cNvPr id="47" name="Oval 3"/>
            <p:cNvSpPr>
              <a:spLocks noChangeArrowheads="1"/>
            </p:cNvSpPr>
            <p:nvPr/>
          </p:nvSpPr>
          <p:spPr bwMode="auto">
            <a:xfrm>
              <a:off x="5619752" y="1312846"/>
              <a:ext cx="457200" cy="4572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 name="Oval 4"/>
            <p:cNvSpPr>
              <a:spLocks noChangeArrowheads="1"/>
            </p:cNvSpPr>
            <p:nvPr/>
          </p:nvSpPr>
          <p:spPr bwMode="auto">
            <a:xfrm>
              <a:off x="4857752" y="2074846"/>
              <a:ext cx="457200" cy="4572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 name="Line 5"/>
            <p:cNvSpPr>
              <a:spLocks noChangeShapeType="1"/>
            </p:cNvSpPr>
            <p:nvPr/>
          </p:nvSpPr>
          <p:spPr bwMode="auto">
            <a:xfrm flipH="1">
              <a:off x="5238752" y="1693846"/>
              <a:ext cx="457200" cy="457200"/>
            </a:xfrm>
            <a:prstGeom prst="line">
              <a:avLst/>
            </a:prstGeom>
            <a:noFill/>
            <a:ln w="28575">
              <a:solidFill>
                <a:schemeClr val="tx1"/>
              </a:solidFill>
              <a:roun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50" name="Line 6"/>
            <p:cNvSpPr>
              <a:spLocks noChangeShapeType="1"/>
            </p:cNvSpPr>
            <p:nvPr/>
          </p:nvSpPr>
          <p:spPr bwMode="auto">
            <a:xfrm>
              <a:off x="6000752" y="1693846"/>
              <a:ext cx="457200" cy="457200"/>
            </a:xfrm>
            <a:prstGeom prst="line">
              <a:avLst/>
            </a:prstGeom>
            <a:noFill/>
            <a:ln w="31750">
              <a:solidFill>
                <a:schemeClr val="tx1"/>
              </a:solidFill>
              <a:roun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51" name="Oval 8"/>
            <p:cNvSpPr>
              <a:spLocks noChangeArrowheads="1"/>
            </p:cNvSpPr>
            <p:nvPr/>
          </p:nvSpPr>
          <p:spPr bwMode="auto">
            <a:xfrm>
              <a:off x="6381752" y="2074846"/>
              <a:ext cx="457200" cy="4572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 name="Oval 9"/>
            <p:cNvSpPr>
              <a:spLocks noChangeArrowheads="1"/>
            </p:cNvSpPr>
            <p:nvPr/>
          </p:nvSpPr>
          <p:spPr bwMode="auto">
            <a:xfrm>
              <a:off x="5619752" y="2836846"/>
              <a:ext cx="457200" cy="4572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 name="Line 10"/>
            <p:cNvSpPr>
              <a:spLocks noChangeShapeType="1"/>
            </p:cNvSpPr>
            <p:nvPr/>
          </p:nvSpPr>
          <p:spPr bwMode="auto">
            <a:xfrm flipH="1">
              <a:off x="6000752" y="2455846"/>
              <a:ext cx="457200" cy="457200"/>
            </a:xfrm>
            <a:prstGeom prst="line">
              <a:avLst/>
            </a:prstGeom>
            <a:noFill/>
            <a:ln w="38100">
              <a:solidFill>
                <a:schemeClr val="tx1"/>
              </a:solidFill>
              <a:roun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54" name="Line 11"/>
            <p:cNvSpPr>
              <a:spLocks noChangeShapeType="1"/>
            </p:cNvSpPr>
            <p:nvPr/>
          </p:nvSpPr>
          <p:spPr bwMode="auto">
            <a:xfrm>
              <a:off x="6762752" y="2455846"/>
              <a:ext cx="457200" cy="457200"/>
            </a:xfrm>
            <a:prstGeom prst="line">
              <a:avLst/>
            </a:prstGeom>
            <a:noFill/>
            <a:ln w="31750">
              <a:solidFill>
                <a:schemeClr val="tx1"/>
              </a:solidFill>
              <a:roun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55" name="Oval 12"/>
            <p:cNvSpPr>
              <a:spLocks noChangeArrowheads="1"/>
            </p:cNvSpPr>
            <p:nvPr/>
          </p:nvSpPr>
          <p:spPr bwMode="auto">
            <a:xfrm>
              <a:off x="7143752" y="2836846"/>
              <a:ext cx="457200" cy="4572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6" name="Oval 13"/>
            <p:cNvSpPr>
              <a:spLocks noChangeArrowheads="1"/>
            </p:cNvSpPr>
            <p:nvPr/>
          </p:nvSpPr>
          <p:spPr bwMode="auto">
            <a:xfrm>
              <a:off x="7870858" y="3598846"/>
              <a:ext cx="457200" cy="457200"/>
            </a:xfrm>
            <a:prstGeom prst="ellipse">
              <a:avLst/>
            </a:prstGeom>
          </p:spPr>
          <p:style>
            <a:lnRef idx="1">
              <a:schemeClr val="accent5"/>
            </a:lnRef>
            <a:fillRef idx="2">
              <a:schemeClr val="accent5"/>
            </a:fillRef>
            <a:effectRef idx="1">
              <a:schemeClr val="accent5"/>
            </a:effectRef>
            <a:fontRef idx="minor">
              <a:schemeClr val="dk1"/>
            </a:fontRef>
          </p:style>
          <p:txBody>
            <a:bodyPr wrap="none" anchor="ct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7" name="Line 14"/>
            <p:cNvSpPr>
              <a:spLocks noChangeShapeType="1"/>
            </p:cNvSpPr>
            <p:nvPr/>
          </p:nvSpPr>
          <p:spPr bwMode="auto">
            <a:xfrm>
              <a:off x="7524752" y="3217846"/>
              <a:ext cx="432000" cy="432000"/>
            </a:xfrm>
            <a:prstGeom prst="line">
              <a:avLst/>
            </a:prstGeom>
            <a:noFill/>
            <a:ln w="31750">
              <a:solidFill>
                <a:schemeClr val="tx1"/>
              </a:solidFill>
              <a:round/>
            </a:ln>
          </p:spPr>
          <p:txBody>
            <a:bodyPr wrap="none" anchor="ctr"/>
            <a:lstStyle/>
            <a:p>
              <a:endParaRPr lang="zh-CN" altLang="en-US">
                <a:latin typeface="Consolas" panose="020B0609020204030204" pitchFamily="49" charset="0"/>
                <a:cs typeface="Consolas" panose="020B0609020204030204" pitchFamily="49" charset="0"/>
              </a:endParaRPr>
            </a:p>
          </p:txBody>
        </p:sp>
      </p:grpSp>
      <p:sp>
        <p:nvSpPr>
          <p:cNvPr id="59" name="Text Box 33"/>
          <p:cNvSpPr txBox="1">
            <a:spLocks noChangeArrowheads="1"/>
          </p:cNvSpPr>
          <p:nvPr/>
        </p:nvSpPr>
        <p:spPr bwMode="auto">
          <a:xfrm>
            <a:off x="7395413" y="2269907"/>
            <a:ext cx="360363" cy="368300"/>
          </a:xfrm>
          <a:prstGeom prst="rect">
            <a:avLst/>
          </a:prstGeom>
          <a:noFill/>
          <a:ln w="9525">
            <a:noFill/>
            <a:miter lim="800000"/>
          </a:ln>
        </p:spPr>
        <p:txBody>
          <a:bodyPr>
            <a:spAutoFit/>
          </a:bodyPr>
          <a:lstStyle/>
          <a:p>
            <a:pPr algn="l">
              <a:spcBef>
                <a:spcPct val="50000"/>
              </a:spcBef>
            </a:pPr>
            <a:r>
              <a:rPr kumimoji="0" lang="en-US" altLang="zh-CN" sz="1800" b="1" dirty="0">
                <a:latin typeface="微软雅黑" panose="020B0503020204020204" pitchFamily="34" charset="-122"/>
                <a:ea typeface="微软雅黑" panose="020B0503020204020204" pitchFamily="34" charset="-122"/>
                <a:cs typeface="Consolas" panose="020B0609020204030204" pitchFamily="49" charset="0"/>
              </a:rPr>
              <a:t>R</a:t>
            </a:r>
            <a:endParaRPr kumimoji="0" lang="en-US" altLang="zh-CN" sz="1800" b="1"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60" name="Text Box 34"/>
          <p:cNvSpPr txBox="1">
            <a:spLocks noChangeArrowheads="1"/>
          </p:cNvSpPr>
          <p:nvPr/>
        </p:nvSpPr>
        <p:spPr bwMode="auto">
          <a:xfrm>
            <a:off x="8114551" y="3127157"/>
            <a:ext cx="360363" cy="368300"/>
          </a:xfrm>
          <a:prstGeom prst="rect">
            <a:avLst/>
          </a:prstGeom>
          <a:noFill/>
          <a:ln w="9525">
            <a:noFill/>
            <a:miter lim="800000"/>
          </a:ln>
        </p:spPr>
        <p:txBody>
          <a:bodyPr>
            <a:spAutoFit/>
          </a:bodyPr>
          <a:lstStyle/>
          <a:p>
            <a:pPr algn="l">
              <a:spcBef>
                <a:spcPct val="50000"/>
              </a:spcBef>
            </a:pPr>
            <a:r>
              <a:rPr kumimoji="0" lang="en-US" altLang="zh-CN" sz="1800" b="1" dirty="0">
                <a:latin typeface="微软雅黑" panose="020B0503020204020204" pitchFamily="34" charset="-122"/>
                <a:ea typeface="微软雅黑" panose="020B0503020204020204" pitchFamily="34" charset="-122"/>
                <a:cs typeface="Consolas" panose="020B0609020204030204" pitchFamily="49" charset="0"/>
              </a:rPr>
              <a:t>R</a:t>
            </a:r>
            <a:endParaRPr kumimoji="0" lang="en-US" altLang="zh-CN" sz="1800" b="1"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61" name="Text Box 35"/>
          <p:cNvSpPr txBox="1">
            <a:spLocks noChangeArrowheads="1"/>
          </p:cNvSpPr>
          <p:nvPr/>
        </p:nvSpPr>
        <p:spPr bwMode="auto">
          <a:xfrm>
            <a:off x="9397275" y="4125710"/>
            <a:ext cx="287338" cy="337185"/>
          </a:xfrm>
          <a:prstGeom prst="rect">
            <a:avLst/>
          </a:prstGeom>
          <a:noFill/>
          <a:ln w="9525">
            <a:noFill/>
            <a:miter lim="800000"/>
          </a:ln>
        </p:spPr>
        <p:txBody>
          <a:bodyPr>
            <a:spAutoFit/>
          </a:bodyPr>
          <a:lstStyle/>
          <a:p>
            <a:pPr algn="l">
              <a:spcBef>
                <a:spcPct val="50000"/>
              </a:spcBef>
            </a:pPr>
            <a:r>
              <a:rPr kumimoji="0"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2" name="Text Box 36"/>
          <p:cNvSpPr txBox="1">
            <a:spLocks noChangeArrowheads="1"/>
          </p:cNvSpPr>
          <p:nvPr/>
        </p:nvSpPr>
        <p:spPr bwMode="auto">
          <a:xfrm>
            <a:off x="8690812" y="3493869"/>
            <a:ext cx="565173" cy="337185"/>
          </a:xfrm>
          <a:prstGeom prst="rect">
            <a:avLst/>
          </a:prstGeom>
          <a:noFill/>
          <a:ln w="9525">
            <a:noFill/>
            <a:miter lim="800000"/>
          </a:ln>
        </p:spPr>
        <p:txBody>
          <a:bodyPr wrap="square">
            <a:spAutoFit/>
          </a:bodyPr>
          <a:lstStyle/>
          <a:p>
            <a:pPr algn="l">
              <a:spcBef>
                <a:spcPct val="50000"/>
              </a:spcBef>
            </a:pPr>
            <a:r>
              <a:rPr kumimoji="0"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3" name="Text Box 37"/>
          <p:cNvSpPr txBox="1">
            <a:spLocks noChangeArrowheads="1"/>
          </p:cNvSpPr>
          <p:nvPr/>
        </p:nvSpPr>
        <p:spPr bwMode="auto">
          <a:xfrm>
            <a:off x="7971675" y="2768382"/>
            <a:ext cx="498492" cy="337185"/>
          </a:xfrm>
          <a:prstGeom prst="rect">
            <a:avLst/>
          </a:prstGeom>
          <a:noFill/>
          <a:ln w="9525">
            <a:noFill/>
            <a:miter lim="800000"/>
          </a:ln>
        </p:spPr>
        <p:txBody>
          <a:bodyPr wrap="square">
            <a:spAutoFit/>
          </a:bodyPr>
          <a:lstStyle/>
          <a:p>
            <a:pPr algn="l">
              <a:spcBef>
                <a:spcPct val="50000"/>
              </a:spcBef>
            </a:pPr>
            <a:r>
              <a:rPr kumimoji="0"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4" name="Text Box 38"/>
          <p:cNvSpPr txBox="1">
            <a:spLocks noChangeArrowheads="1"/>
          </p:cNvSpPr>
          <p:nvPr/>
        </p:nvSpPr>
        <p:spPr bwMode="auto">
          <a:xfrm>
            <a:off x="7106487" y="1911132"/>
            <a:ext cx="506424" cy="337185"/>
          </a:xfrm>
          <a:prstGeom prst="rect">
            <a:avLst/>
          </a:prstGeom>
          <a:noFill/>
          <a:ln w="9525">
            <a:noFill/>
            <a:miter lim="800000"/>
          </a:ln>
        </p:spPr>
        <p:txBody>
          <a:bodyPr wrap="square">
            <a:spAutoFit/>
          </a:bodyPr>
          <a:lstStyle/>
          <a:p>
            <a:pPr algn="l">
              <a:spcBef>
                <a:spcPct val="50000"/>
              </a:spcBef>
            </a:pPr>
            <a:r>
              <a:rPr kumimoji="0" lang="en-US" altLang="zh-CN" sz="1600" b="1" dirty="0">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600" b="1" dirty="0">
              <a:latin typeface="微软雅黑" panose="020B0503020204020204" pitchFamily="34" charset="-122"/>
              <a:ea typeface="微软雅黑" panose="020B0503020204020204" pitchFamily="34" charset="-122"/>
              <a:cs typeface="Consolas" panose="020B0609020204030204" pitchFamily="49" charset="0"/>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982943" y="2658862"/>
            <a:ext cx="4219927" cy="421992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59" grpId="0"/>
      <p:bldP spid="60" grpId="0"/>
      <p:bldP spid="61" grpId="0"/>
      <p:bldP spid="62" grpId="0"/>
      <p:bldP spid="63" grpId="0"/>
      <p:bldP spid="6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84" name="Text Box 44"/>
          <p:cNvSpPr txBox="1">
            <a:spLocks noChangeArrowheads="1"/>
          </p:cNvSpPr>
          <p:nvPr/>
        </p:nvSpPr>
        <p:spPr bwMode="auto">
          <a:xfrm>
            <a:off x="4722718" y="4325034"/>
            <a:ext cx="1727200" cy="398780"/>
          </a:xfrm>
          <a:prstGeom prst="rect">
            <a:avLst/>
          </a:prstGeom>
          <a:noFill/>
          <a:ln w="28575" algn="ctr">
            <a:noFill/>
            <a:miter lim="800000"/>
          </a:ln>
        </p:spPr>
        <p:txBody>
          <a:bodyPr wrap="square">
            <a:spAutoFit/>
          </a:bodyPr>
          <a:lstStyle/>
          <a:p>
            <a:pPr>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调整完毕</a:t>
            </a:r>
            <a:endParaRPr kumimoji="0"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5" name="Oval 3"/>
          <p:cNvSpPr>
            <a:spLocks noChangeArrowheads="1"/>
          </p:cNvSpPr>
          <p:nvPr/>
        </p:nvSpPr>
        <p:spPr bwMode="auto">
          <a:xfrm>
            <a:off x="4841776" y="1851690"/>
            <a:ext cx="457200" cy="4572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 name="Oval 4"/>
          <p:cNvSpPr>
            <a:spLocks noChangeArrowheads="1"/>
          </p:cNvSpPr>
          <p:nvPr/>
        </p:nvSpPr>
        <p:spPr bwMode="auto">
          <a:xfrm>
            <a:off x="4079776" y="2613690"/>
            <a:ext cx="457200" cy="4572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 name="Line 5"/>
          <p:cNvSpPr>
            <a:spLocks noChangeShapeType="1"/>
          </p:cNvSpPr>
          <p:nvPr/>
        </p:nvSpPr>
        <p:spPr bwMode="auto">
          <a:xfrm flipH="1">
            <a:off x="4460776" y="2232690"/>
            <a:ext cx="457200" cy="457200"/>
          </a:xfrm>
          <a:prstGeom prst="line">
            <a:avLst/>
          </a:prstGeom>
          <a:noFill/>
          <a:ln w="28575">
            <a:solidFill>
              <a:schemeClr val="tx1"/>
            </a:solidFill>
            <a:roun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49" name="Line 6"/>
          <p:cNvSpPr>
            <a:spLocks noChangeShapeType="1"/>
          </p:cNvSpPr>
          <p:nvPr/>
        </p:nvSpPr>
        <p:spPr bwMode="auto">
          <a:xfrm>
            <a:off x="5222776" y="2232690"/>
            <a:ext cx="457200" cy="457200"/>
          </a:xfrm>
          <a:prstGeom prst="line">
            <a:avLst/>
          </a:prstGeom>
          <a:noFill/>
          <a:ln w="31750">
            <a:solidFill>
              <a:schemeClr val="tx1"/>
            </a:solidFill>
            <a:roun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51" name="Oval 9"/>
          <p:cNvSpPr>
            <a:spLocks noChangeArrowheads="1"/>
          </p:cNvSpPr>
          <p:nvPr/>
        </p:nvSpPr>
        <p:spPr bwMode="auto">
          <a:xfrm>
            <a:off x="4841776" y="3375690"/>
            <a:ext cx="457200" cy="4572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 name="Line 10"/>
          <p:cNvSpPr>
            <a:spLocks noChangeShapeType="1"/>
          </p:cNvSpPr>
          <p:nvPr/>
        </p:nvSpPr>
        <p:spPr bwMode="auto">
          <a:xfrm flipH="1">
            <a:off x="5222776" y="2994690"/>
            <a:ext cx="457200" cy="457200"/>
          </a:xfrm>
          <a:prstGeom prst="line">
            <a:avLst/>
          </a:prstGeom>
          <a:noFill/>
          <a:ln w="38100">
            <a:solidFill>
              <a:schemeClr val="tx1"/>
            </a:solidFill>
            <a:round/>
          </a:ln>
        </p:spPr>
        <p:txBody>
          <a:bodyPr wrap="none" anchor="ctr"/>
          <a:lstStyle/>
          <a:p>
            <a:endParaRPr lang="zh-CN" altLang="en-US">
              <a:latin typeface="Consolas" panose="020B0609020204030204" pitchFamily="49" charset="0"/>
              <a:cs typeface="Consolas" panose="020B0609020204030204" pitchFamily="49" charset="0"/>
            </a:endParaRPr>
          </a:p>
        </p:txBody>
      </p:sp>
      <p:grpSp>
        <p:nvGrpSpPr>
          <p:cNvPr id="2" name="组合 62"/>
          <p:cNvGrpSpPr/>
          <p:nvPr/>
        </p:nvGrpSpPr>
        <p:grpSpPr>
          <a:xfrm>
            <a:off x="5603776" y="2613690"/>
            <a:ext cx="1946306" cy="1981200"/>
            <a:chOff x="4452926" y="2074846"/>
            <a:chExt cx="1946306" cy="1981200"/>
          </a:xfrm>
        </p:grpSpPr>
        <p:sp>
          <p:nvSpPr>
            <p:cNvPr id="50" name="Oval 8"/>
            <p:cNvSpPr>
              <a:spLocks noChangeArrowheads="1"/>
            </p:cNvSpPr>
            <p:nvPr/>
          </p:nvSpPr>
          <p:spPr bwMode="auto">
            <a:xfrm>
              <a:off x="4452926" y="2074846"/>
              <a:ext cx="457200" cy="4572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 name="Line 11"/>
            <p:cNvSpPr>
              <a:spLocks noChangeShapeType="1"/>
            </p:cNvSpPr>
            <p:nvPr/>
          </p:nvSpPr>
          <p:spPr bwMode="auto">
            <a:xfrm>
              <a:off x="4833926" y="2455846"/>
              <a:ext cx="457200" cy="457200"/>
            </a:xfrm>
            <a:prstGeom prst="line">
              <a:avLst/>
            </a:prstGeom>
            <a:noFill/>
            <a:ln w="31750">
              <a:solidFill>
                <a:schemeClr val="tx1"/>
              </a:solidFill>
              <a:roun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54" name="Oval 12"/>
            <p:cNvSpPr>
              <a:spLocks noChangeArrowheads="1"/>
            </p:cNvSpPr>
            <p:nvPr/>
          </p:nvSpPr>
          <p:spPr bwMode="auto">
            <a:xfrm>
              <a:off x="5214926" y="2836846"/>
              <a:ext cx="457200" cy="4572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5" name="Oval 13"/>
            <p:cNvSpPr>
              <a:spLocks noChangeArrowheads="1"/>
            </p:cNvSpPr>
            <p:nvPr/>
          </p:nvSpPr>
          <p:spPr bwMode="auto">
            <a:xfrm>
              <a:off x="5942032" y="3598846"/>
              <a:ext cx="457200" cy="457200"/>
            </a:xfrm>
            <a:prstGeom prst="ellipse">
              <a:avLst/>
            </a:prstGeom>
          </p:spPr>
          <p:style>
            <a:lnRef idx="1">
              <a:schemeClr val="accent5"/>
            </a:lnRef>
            <a:fillRef idx="2">
              <a:schemeClr val="accent5"/>
            </a:fillRef>
            <a:effectRef idx="1">
              <a:schemeClr val="accent5"/>
            </a:effectRef>
            <a:fontRef idx="minor">
              <a:schemeClr val="dk1"/>
            </a:fontRef>
          </p:style>
          <p:txBody>
            <a:bodyPr wrap="none" anchor="ctr"/>
            <a:lstStyle/>
            <a:p>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6" name="Line 14"/>
            <p:cNvSpPr>
              <a:spLocks noChangeShapeType="1"/>
            </p:cNvSpPr>
            <p:nvPr/>
          </p:nvSpPr>
          <p:spPr bwMode="auto">
            <a:xfrm>
              <a:off x="5595926" y="3217846"/>
              <a:ext cx="432000" cy="432000"/>
            </a:xfrm>
            <a:prstGeom prst="line">
              <a:avLst/>
            </a:prstGeom>
            <a:noFill/>
            <a:ln w="31750">
              <a:solidFill>
                <a:schemeClr val="tx1"/>
              </a:solidFill>
              <a:round/>
            </a:ln>
          </p:spPr>
          <p:txBody>
            <a:bodyPr wrap="none" anchor="ctr"/>
            <a:lstStyle/>
            <a:p>
              <a:endParaRPr lang="zh-CN" altLang="en-US">
                <a:latin typeface="Consolas" panose="020B0609020204030204" pitchFamily="49" charset="0"/>
                <a:cs typeface="Consolas" panose="020B0609020204030204" pitchFamily="49" charset="0"/>
              </a:endParaRPr>
            </a:p>
          </p:txBody>
        </p:sp>
      </p:grpSp>
      <p:sp>
        <p:nvSpPr>
          <p:cNvPr id="64" name="Line 10"/>
          <p:cNvSpPr>
            <a:spLocks noChangeShapeType="1"/>
          </p:cNvSpPr>
          <p:nvPr/>
        </p:nvSpPr>
        <p:spPr bwMode="auto">
          <a:xfrm flipH="1">
            <a:off x="5230722" y="1429414"/>
            <a:ext cx="457200" cy="457200"/>
          </a:xfrm>
          <a:prstGeom prst="line">
            <a:avLst/>
          </a:prstGeom>
          <a:noFill/>
          <a:ln w="38100">
            <a:solidFill>
              <a:schemeClr val="tx1"/>
            </a:solidFill>
            <a:round/>
          </a:ln>
        </p:spPr>
        <p:txBody>
          <a:bodyPr wrap="none" anchor="ctr"/>
          <a:lstStyle/>
          <a:p>
            <a:endParaRPr lang="zh-CN" altLang="en-US">
              <a:latin typeface="Consolas" panose="020B0609020204030204" pitchFamily="49" charset="0"/>
              <a:cs typeface="Consolas" panose="020B0609020204030204" pitchFamily="49"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302" y="-470822"/>
            <a:ext cx="11161240" cy="921702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181 -2.96296E-6 C 0.0224 -0.06319 0.025 -0.13634 0.02331 -0.17338 C 0.02149 -0.21041 0.01107 -0.2125 0.00795 -0.22291 " pathEditMode="relative" rAng="0" ptsTypes="AAA">
                                      <p:cBhvr>
                                        <p:cTn id="6" dur="2000" fill="hold"/>
                                        <p:tgtEl>
                                          <p:spTgt spid="2"/>
                                        </p:tgtEl>
                                        <p:attrNameLst>
                                          <p:attrName>ppt_x</p:attrName>
                                          <p:attrName>ppt_y</p:attrName>
                                        </p:attrNameLst>
                                      </p:cBhvr>
                                      <p:rCtr x="-221" y="-11157"/>
                                    </p:animMotion>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grpId="0" nodeType="clickEffect">
                                  <p:stCondLst>
                                    <p:cond delay="0"/>
                                  </p:stCondLst>
                                  <p:childTnLst>
                                    <p:animEffect transition="out" filter="wipe(down)">
                                      <p:cBhvr>
                                        <p:cTn id="10" dur="500"/>
                                        <p:tgtEl>
                                          <p:spTgt spid="52"/>
                                        </p:tgtEl>
                                      </p:cBhvr>
                                    </p:animEffect>
                                    <p:set>
                                      <p:cBhvr>
                                        <p:cTn id="11" dur="1" fill="hold">
                                          <p:stCondLst>
                                            <p:cond delay="499"/>
                                          </p:stCondLst>
                                        </p:cTn>
                                        <p:tgtEl>
                                          <p:spTgt spid="52"/>
                                        </p:tgtEl>
                                        <p:attrNameLst>
                                          <p:attrName>style.visibility</p:attrName>
                                        </p:attrNameLst>
                                      </p:cBhvr>
                                      <p:to>
                                        <p:strVal val="hidden"/>
                                      </p:to>
                                    </p:se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0" nodeType="clickEffect">
                                  <p:stCondLst>
                                    <p:cond delay="0"/>
                                  </p:stCondLst>
                                  <p:childTnLst>
                                    <p:animMotion origin="layout" path="M 4.58333E-6 -0.0074 C -0.00013 -0.00602 -0.00144 0.00139 0.00976 -0.01481 C 0.02083 -0.03102 0.0552 -0.08565 0.06718 -0.1044 " pathEditMode="relative" rAng="0" ptsTypes="AAA">
                                      <p:cBhvr>
                                        <p:cTn id="18" dur="2000" fill="hold"/>
                                        <p:tgtEl>
                                          <p:spTgt spid="51"/>
                                        </p:tgtEl>
                                        <p:attrNameLst>
                                          <p:attrName>ppt_x</p:attrName>
                                          <p:attrName>ppt_y</p:attrName>
                                        </p:attrNameLst>
                                      </p:cBhvr>
                                      <p:rCtr x="3346" y="-4722"/>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828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6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直接连接符 59"/>
          <p:cNvCxnSpPr/>
          <p:nvPr/>
        </p:nvCxnSpPr>
        <p:spPr>
          <a:xfrm rot="16200000" flipH="1">
            <a:off x="4387091" y="3948958"/>
            <a:ext cx="512323" cy="4766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 Box 2"/>
          <p:cNvSpPr txBox="1">
            <a:spLocks noChangeArrowheads="1"/>
          </p:cNvSpPr>
          <p:nvPr/>
        </p:nvSpPr>
        <p:spPr bwMode="auto">
          <a:xfrm>
            <a:off x="839416" y="980728"/>
            <a:ext cx="3399197" cy="583565"/>
          </a:xfrm>
          <a:prstGeom prst="rect">
            <a:avLst/>
          </a:prstGeom>
          <a:noFill/>
          <a:ln w="9525">
            <a:noFill/>
            <a:miter lim="800000"/>
          </a:ln>
        </p:spPr>
        <p:txBody>
          <a:bodyPr wrap="square">
            <a:spAutoFit/>
          </a:bodyPr>
          <a:lstStyle/>
          <a:p>
            <a:pPr algn="l">
              <a:spcBef>
                <a:spcPct val="50000"/>
              </a:spcBef>
            </a:pPr>
            <a:r>
              <a:rPr lang="zh-CN" altLang="en-US" sz="32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32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32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3200" b="1"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LR</a:t>
            </a:r>
            <a:r>
              <a:rPr lang="zh-CN" altLang="en-US" sz="32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型调整</a:t>
            </a:r>
            <a:endParaRPr lang="zh-CN" altLang="en-US" sz="32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矩形 7"/>
          <p:cNvSpPr/>
          <p:nvPr/>
        </p:nvSpPr>
        <p:spPr>
          <a:xfrm>
            <a:off x="2800372" y="3517538"/>
            <a:ext cx="357190" cy="1360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α</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左大括号 8"/>
          <p:cNvSpPr/>
          <p:nvPr/>
        </p:nvSpPr>
        <p:spPr>
          <a:xfrm>
            <a:off x="2611458" y="3563576"/>
            <a:ext cx="108000" cy="131409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10" name="TextBox 9"/>
          <p:cNvSpPr txBox="1"/>
          <p:nvPr/>
        </p:nvSpPr>
        <p:spPr>
          <a:xfrm>
            <a:off x="2145712" y="4086012"/>
            <a:ext cx="490586" cy="245745"/>
          </a:xfrm>
          <a:prstGeom prst="rect">
            <a:avLst/>
          </a:prstGeom>
          <a:noFill/>
        </p:spPr>
        <p:txBody>
          <a:bodyPr wrap="square" lIns="0" tIns="0" rIns="0" bIns="0" rtlCol="0">
            <a:spAutoFit/>
          </a:bodyPr>
          <a:lstStyle/>
          <a:p>
            <a:r>
              <a:rPr lang="en-US" altLang="zh-CN" sz="1600" b="1"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16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椭圆 13"/>
          <p:cNvSpPr/>
          <p:nvPr/>
        </p:nvSpPr>
        <p:spPr>
          <a:xfrm>
            <a:off x="3229000" y="2517406"/>
            <a:ext cx="571504" cy="571504"/>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endPar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 name="椭圆 14"/>
          <p:cNvSpPr/>
          <p:nvPr/>
        </p:nvSpPr>
        <p:spPr>
          <a:xfrm>
            <a:off x="4014818" y="1803026"/>
            <a:ext cx="571504" cy="571504"/>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endPar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 name="矩形 15"/>
          <p:cNvSpPr/>
          <p:nvPr/>
        </p:nvSpPr>
        <p:spPr>
          <a:xfrm>
            <a:off x="4943512" y="2660282"/>
            <a:ext cx="357190" cy="1288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δ</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17" name="左大括号 16"/>
          <p:cNvSpPr/>
          <p:nvPr/>
        </p:nvSpPr>
        <p:spPr>
          <a:xfrm>
            <a:off x="4754598" y="2706320"/>
            <a:ext cx="126956" cy="124265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18" name="TextBox 17"/>
          <p:cNvSpPr txBox="1"/>
          <p:nvPr/>
        </p:nvSpPr>
        <p:spPr>
          <a:xfrm>
            <a:off x="4299434" y="3158420"/>
            <a:ext cx="490586" cy="245745"/>
          </a:xfrm>
          <a:prstGeom prst="rect">
            <a:avLst/>
          </a:prstGeom>
          <a:noFill/>
        </p:spPr>
        <p:txBody>
          <a:bodyPr wrap="square" lIns="0" tIns="0" rIns="0" bIns="0" rtlCol="0">
            <a:spAutoFit/>
          </a:bodyPr>
          <a:lstStyle/>
          <a:p>
            <a:r>
              <a:rPr lang="en-US" altLang="zh-CN" sz="1600" b="1"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16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9" name="直接连接符 18"/>
          <p:cNvCxnSpPr>
            <a:stCxn id="14" idx="3"/>
            <a:endCxn id="8" idx="0"/>
          </p:cNvCxnSpPr>
          <p:nvPr/>
        </p:nvCxnSpPr>
        <p:spPr>
          <a:xfrm rot="5400000">
            <a:off x="2889671" y="3094512"/>
            <a:ext cx="512323" cy="3337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4" idx="5"/>
          </p:cNvCxnSpPr>
          <p:nvPr/>
        </p:nvCxnSpPr>
        <p:spPr>
          <a:xfrm rot="16200000" flipH="1">
            <a:off x="3698951" y="3023074"/>
            <a:ext cx="512323" cy="4766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6" idx="0"/>
          </p:cNvCxnSpPr>
          <p:nvPr/>
        </p:nvCxnSpPr>
        <p:spPr>
          <a:xfrm>
            <a:off x="4550603" y="2231654"/>
            <a:ext cx="571504" cy="4286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4" idx="7"/>
          </p:cNvCxnSpPr>
          <p:nvPr/>
        </p:nvCxnSpPr>
        <p:spPr>
          <a:xfrm rot="5400000">
            <a:off x="3693791" y="2241975"/>
            <a:ext cx="382146" cy="336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29066" y="1731589"/>
            <a:ext cx="357190" cy="245745"/>
          </a:xfrm>
          <a:prstGeom prst="rect">
            <a:avLst/>
          </a:prstGeom>
          <a:noFill/>
        </p:spPr>
        <p:txBody>
          <a:bodyPr wrap="square" lIns="0" tIns="0" rIns="0" bIns="0" rtlCol="0">
            <a:spAutoFit/>
          </a:bodyPr>
          <a:lstStyle/>
          <a:p>
            <a:r>
              <a:rPr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4" name="TextBox 23"/>
          <p:cNvSpPr txBox="1"/>
          <p:nvPr/>
        </p:nvSpPr>
        <p:spPr>
          <a:xfrm>
            <a:off x="2943248" y="2423944"/>
            <a:ext cx="357190" cy="245745"/>
          </a:xfrm>
          <a:prstGeom prst="rect">
            <a:avLst/>
          </a:prstGeom>
          <a:noFill/>
        </p:spPr>
        <p:txBody>
          <a:bodyPr wrap="square" lIns="0" tIns="0" rIns="0" bIns="0" rtlCol="0">
            <a:spAutoFit/>
          </a:bodyPr>
          <a:lstStyle/>
          <a:p>
            <a:r>
              <a:rPr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4" name="椭圆 43"/>
          <p:cNvSpPr/>
          <p:nvPr/>
        </p:nvSpPr>
        <p:spPr>
          <a:xfrm>
            <a:off x="8155412" y="5219350"/>
            <a:ext cx="360000" cy="360000"/>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000" b="1" i="1" dirty="0">
              <a:solidFill>
                <a:srgbClr val="3333FF"/>
              </a:solidFill>
              <a:latin typeface="Consolas" panose="020B0609020204030204" pitchFamily="49" charset="0"/>
              <a:cs typeface="Consolas" panose="020B0609020204030204" pitchFamily="49" charset="0"/>
            </a:endParaRPr>
          </a:p>
        </p:txBody>
      </p:sp>
      <p:grpSp>
        <p:nvGrpSpPr>
          <p:cNvPr id="2" name="组合 44"/>
          <p:cNvGrpSpPr/>
          <p:nvPr/>
        </p:nvGrpSpPr>
        <p:grpSpPr>
          <a:xfrm>
            <a:off x="5881686" y="2874596"/>
            <a:ext cx="642942" cy="1428760"/>
            <a:chOff x="3857620" y="1000108"/>
            <a:chExt cx="642942" cy="1428760"/>
          </a:xfrm>
        </p:grpSpPr>
        <p:sp>
          <p:nvSpPr>
            <p:cNvPr id="46" name="右箭头 45"/>
            <p:cNvSpPr/>
            <p:nvPr/>
          </p:nvSpPr>
          <p:spPr>
            <a:xfrm>
              <a:off x="3857620" y="2214554"/>
              <a:ext cx="642942" cy="21431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47" name="TextBox 46"/>
            <p:cNvSpPr txBox="1"/>
            <p:nvPr/>
          </p:nvSpPr>
          <p:spPr>
            <a:xfrm>
              <a:off x="3969386" y="1000108"/>
              <a:ext cx="459740" cy="1143008"/>
            </a:xfrm>
            <a:prstGeom prst="rect">
              <a:avLst/>
            </a:prstGeom>
            <a:noFill/>
          </p:spPr>
          <p:txBody>
            <a:bodyPr vert="eaVert" wrap="square" rtlCol="0">
              <a:spAutoFit/>
            </a:bodyPr>
            <a:lstStyle/>
            <a:p>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插入结点</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51" name="矩形 50"/>
          <p:cNvSpPr/>
          <p:nvPr/>
        </p:nvSpPr>
        <p:spPr>
          <a:xfrm>
            <a:off x="3524232" y="4446232"/>
            <a:ext cx="357190"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β</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52" name="TextBox 51"/>
          <p:cNvSpPr txBox="1"/>
          <p:nvPr/>
        </p:nvSpPr>
        <p:spPr>
          <a:xfrm>
            <a:off x="3074218" y="4924274"/>
            <a:ext cx="357190" cy="245745"/>
          </a:xfrm>
          <a:prstGeom prst="rect">
            <a:avLst/>
          </a:prstGeom>
          <a:noFill/>
        </p:spPr>
        <p:txBody>
          <a:bodyPr wrap="square" lIns="0" tIns="0" rIns="0" bIns="0" rtlCol="0">
            <a:spAutoFit/>
          </a:bodyPr>
          <a:lstStyle/>
          <a:p>
            <a:r>
              <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endPar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 name="矩形 52"/>
          <p:cNvSpPr/>
          <p:nvPr/>
        </p:nvSpPr>
        <p:spPr>
          <a:xfrm>
            <a:off x="4738678" y="4446232"/>
            <a:ext cx="357190"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γ</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54" name="左大括号 53"/>
          <p:cNvSpPr/>
          <p:nvPr/>
        </p:nvSpPr>
        <p:spPr>
          <a:xfrm>
            <a:off x="4549764" y="4492270"/>
            <a:ext cx="108000" cy="107157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55" name="TextBox 54"/>
          <p:cNvSpPr txBox="1"/>
          <p:nvPr/>
        </p:nvSpPr>
        <p:spPr>
          <a:xfrm>
            <a:off x="4288664" y="4924274"/>
            <a:ext cx="357190" cy="245745"/>
          </a:xfrm>
          <a:prstGeom prst="rect">
            <a:avLst/>
          </a:prstGeom>
          <a:noFill/>
        </p:spPr>
        <p:txBody>
          <a:bodyPr wrap="square" lIns="0" tIns="0" rIns="0" bIns="0" rtlCol="0">
            <a:spAutoFit/>
          </a:bodyPr>
          <a:lstStyle/>
          <a:p>
            <a:r>
              <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endPar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6" name="椭圆 55"/>
          <p:cNvSpPr/>
          <p:nvPr/>
        </p:nvSpPr>
        <p:spPr>
          <a:xfrm>
            <a:off x="3952860" y="3446100"/>
            <a:ext cx="571504" cy="571504"/>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endPar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7" name="直接连接符 56"/>
          <p:cNvCxnSpPr>
            <a:stCxn id="56" idx="3"/>
            <a:endCxn id="51" idx="0"/>
          </p:cNvCxnSpPr>
          <p:nvPr/>
        </p:nvCxnSpPr>
        <p:spPr>
          <a:xfrm rot="5400000">
            <a:off x="3613531" y="4023206"/>
            <a:ext cx="512323" cy="3337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左大括号 60"/>
          <p:cNvSpPr/>
          <p:nvPr/>
        </p:nvSpPr>
        <p:spPr>
          <a:xfrm>
            <a:off x="3348018" y="4514860"/>
            <a:ext cx="108000" cy="107157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grpSp>
        <p:nvGrpSpPr>
          <p:cNvPr id="3" name="组合 84"/>
          <p:cNvGrpSpPr/>
          <p:nvPr/>
        </p:nvGrpSpPr>
        <p:grpSpPr>
          <a:xfrm>
            <a:off x="6738942" y="1445836"/>
            <a:ext cx="3205230" cy="3786214"/>
            <a:chOff x="5214942" y="714356"/>
            <a:chExt cx="3205230" cy="3786214"/>
          </a:xfrm>
        </p:grpSpPr>
        <p:cxnSp>
          <p:nvCxnSpPr>
            <p:cNvPr id="62" name="直接连接符 61"/>
            <p:cNvCxnSpPr/>
            <p:nvPr/>
          </p:nvCxnSpPr>
          <p:spPr>
            <a:xfrm rot="16200000" flipH="1">
              <a:off x="7506560" y="2860288"/>
              <a:ext cx="512323" cy="4766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5919842" y="2428868"/>
              <a:ext cx="357190" cy="1360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α</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64" name="左大括号 63"/>
            <p:cNvSpPr/>
            <p:nvPr/>
          </p:nvSpPr>
          <p:spPr>
            <a:xfrm>
              <a:off x="5730928" y="2474906"/>
              <a:ext cx="108000" cy="131409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65" name="TextBox 64"/>
            <p:cNvSpPr txBox="1"/>
            <p:nvPr/>
          </p:nvSpPr>
          <p:spPr>
            <a:xfrm>
              <a:off x="5214942" y="2906909"/>
              <a:ext cx="490586" cy="245745"/>
            </a:xfrm>
            <a:prstGeom prst="rect">
              <a:avLst/>
            </a:prstGeom>
            <a:noFill/>
          </p:spPr>
          <p:txBody>
            <a:bodyPr wrap="square" lIns="0" tIns="0" rIns="0" bIns="0" rtlCol="0">
              <a:spAutoFit/>
            </a:bodyPr>
            <a:lstStyle/>
            <a:p>
              <a:r>
                <a:rPr lang="en-US" altLang="zh-CN" sz="1600" b="1"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16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6" name="椭圆 65"/>
            <p:cNvSpPr/>
            <p:nvPr/>
          </p:nvSpPr>
          <p:spPr>
            <a:xfrm>
              <a:off x="6348470" y="1428736"/>
              <a:ext cx="571504" cy="571504"/>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endPar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7" name="椭圆 66"/>
            <p:cNvSpPr/>
            <p:nvPr/>
          </p:nvSpPr>
          <p:spPr>
            <a:xfrm>
              <a:off x="7134288" y="714356"/>
              <a:ext cx="571504" cy="571504"/>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endPar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8" name="矩形 67"/>
            <p:cNvSpPr/>
            <p:nvPr/>
          </p:nvSpPr>
          <p:spPr>
            <a:xfrm>
              <a:off x="8062982" y="1571612"/>
              <a:ext cx="357190" cy="1288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δ</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69" name="左大括号 68"/>
            <p:cNvSpPr/>
            <p:nvPr/>
          </p:nvSpPr>
          <p:spPr>
            <a:xfrm>
              <a:off x="7874068" y="1617650"/>
              <a:ext cx="126956" cy="124265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70" name="TextBox 69"/>
            <p:cNvSpPr txBox="1"/>
            <p:nvPr/>
          </p:nvSpPr>
          <p:spPr>
            <a:xfrm>
              <a:off x="7439000" y="2049653"/>
              <a:ext cx="490586" cy="245745"/>
            </a:xfrm>
            <a:prstGeom prst="rect">
              <a:avLst/>
            </a:prstGeom>
            <a:noFill/>
          </p:spPr>
          <p:txBody>
            <a:bodyPr wrap="square" lIns="0" tIns="0" rIns="0" bIns="0" rtlCol="0">
              <a:spAutoFit/>
            </a:bodyPr>
            <a:lstStyle/>
            <a:p>
              <a:r>
                <a:rPr lang="en-US" altLang="zh-CN" sz="1600" b="1"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16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71" name="直接连接符 70"/>
            <p:cNvCxnSpPr>
              <a:stCxn id="66" idx="3"/>
              <a:endCxn id="63" idx="0"/>
            </p:cNvCxnSpPr>
            <p:nvPr/>
          </p:nvCxnSpPr>
          <p:spPr>
            <a:xfrm rot="5400000">
              <a:off x="6009140" y="2005842"/>
              <a:ext cx="512323" cy="3337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66" idx="5"/>
            </p:cNvCxnSpPr>
            <p:nvPr/>
          </p:nvCxnSpPr>
          <p:spPr>
            <a:xfrm rot="16200000" flipH="1">
              <a:off x="6818420" y="1934404"/>
              <a:ext cx="512323" cy="4766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endCxn id="68" idx="0"/>
            </p:cNvCxnSpPr>
            <p:nvPr/>
          </p:nvCxnSpPr>
          <p:spPr>
            <a:xfrm>
              <a:off x="7670073" y="1142984"/>
              <a:ext cx="571504" cy="4286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endCxn id="66" idx="7"/>
            </p:cNvCxnSpPr>
            <p:nvPr/>
          </p:nvCxnSpPr>
          <p:spPr>
            <a:xfrm rot="5400000">
              <a:off x="6813261" y="1153304"/>
              <a:ext cx="382146" cy="336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6643702" y="3357562"/>
              <a:ext cx="357190"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β</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78" name="TextBox 77"/>
            <p:cNvSpPr txBox="1"/>
            <p:nvPr/>
          </p:nvSpPr>
          <p:spPr>
            <a:xfrm>
              <a:off x="6167198" y="3835603"/>
              <a:ext cx="357190" cy="245745"/>
            </a:xfrm>
            <a:prstGeom prst="rect">
              <a:avLst/>
            </a:prstGeom>
            <a:noFill/>
          </p:spPr>
          <p:txBody>
            <a:bodyPr wrap="square" lIns="0" tIns="0" rIns="0" bIns="0" rtlCol="0">
              <a:spAutoFit/>
            </a:bodyPr>
            <a:lstStyle/>
            <a:p>
              <a:r>
                <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endPar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9" name="矩形 78"/>
            <p:cNvSpPr/>
            <p:nvPr/>
          </p:nvSpPr>
          <p:spPr>
            <a:xfrm>
              <a:off x="7858148" y="3357562"/>
              <a:ext cx="357190"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γ</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80" name="左大括号 79"/>
            <p:cNvSpPr/>
            <p:nvPr/>
          </p:nvSpPr>
          <p:spPr>
            <a:xfrm>
              <a:off x="7669234" y="3403600"/>
              <a:ext cx="108000" cy="107157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81" name="TextBox 80"/>
            <p:cNvSpPr txBox="1"/>
            <p:nvPr/>
          </p:nvSpPr>
          <p:spPr>
            <a:xfrm>
              <a:off x="7357894" y="3835603"/>
              <a:ext cx="357190" cy="245745"/>
            </a:xfrm>
            <a:prstGeom prst="rect">
              <a:avLst/>
            </a:prstGeom>
            <a:noFill/>
          </p:spPr>
          <p:txBody>
            <a:bodyPr wrap="square" lIns="0" tIns="0" rIns="0" bIns="0" rtlCol="0">
              <a:spAutoFit/>
            </a:bodyPr>
            <a:lstStyle/>
            <a:p>
              <a:r>
                <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endPar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2" name="椭圆 81"/>
            <p:cNvSpPr/>
            <p:nvPr/>
          </p:nvSpPr>
          <p:spPr>
            <a:xfrm>
              <a:off x="7072330" y="2357430"/>
              <a:ext cx="571504" cy="571504"/>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endPar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83" name="直接连接符 82"/>
            <p:cNvCxnSpPr>
              <a:stCxn id="82" idx="3"/>
              <a:endCxn id="77" idx="0"/>
            </p:cNvCxnSpPr>
            <p:nvPr/>
          </p:nvCxnSpPr>
          <p:spPr>
            <a:xfrm rot="5400000">
              <a:off x="6733000" y="2934536"/>
              <a:ext cx="512323" cy="3337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左大括号 83"/>
            <p:cNvSpPr/>
            <p:nvPr/>
          </p:nvSpPr>
          <p:spPr>
            <a:xfrm>
              <a:off x="6467488" y="3426190"/>
              <a:ext cx="108000" cy="107157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grpSp>
      <p:grpSp>
        <p:nvGrpSpPr>
          <p:cNvPr id="4" name="组合 85"/>
          <p:cNvGrpSpPr/>
          <p:nvPr/>
        </p:nvGrpSpPr>
        <p:grpSpPr>
          <a:xfrm>
            <a:off x="8226440" y="1793702"/>
            <a:ext cx="415928" cy="1320172"/>
            <a:chOff x="6656402" y="1036821"/>
            <a:chExt cx="415928" cy="1320172"/>
          </a:xfrm>
        </p:grpSpPr>
        <p:sp>
          <p:nvSpPr>
            <p:cNvPr id="87" name="TextBox 86"/>
            <p:cNvSpPr txBox="1"/>
            <p:nvPr/>
          </p:nvSpPr>
          <p:spPr>
            <a:xfrm>
              <a:off x="6656402" y="1036821"/>
              <a:ext cx="357190" cy="307340"/>
            </a:xfrm>
            <a:prstGeom prst="rect">
              <a:avLst/>
            </a:prstGeom>
            <a:noFill/>
          </p:spPr>
          <p:txBody>
            <a:bodyPr wrap="square" lIns="0" tIns="0" rIns="0" bIns="0" rtlCol="0">
              <a:spAutoFit/>
            </a:bodyPr>
            <a:lstStyle/>
            <a:p>
              <a:r>
                <a:rPr lang="en-US" altLang="zh-CN" sz="2000" b="1" dirty="0">
                  <a:latin typeface="微软雅黑" panose="020B0503020204020204" pitchFamily="34" charset="-122"/>
                  <a:ea typeface="微软雅黑" panose="020B0503020204020204" pitchFamily="34" charset="-122"/>
                  <a:cs typeface="Consolas" panose="020B0609020204030204" pitchFamily="49" charset="0"/>
                </a:rPr>
                <a:t>L</a:t>
              </a:r>
              <a:endParaRPr lang="en-US" altLang="zh-CN" sz="2000" b="1"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88" name="TextBox 87"/>
            <p:cNvSpPr txBox="1"/>
            <p:nvPr/>
          </p:nvSpPr>
          <p:spPr>
            <a:xfrm>
              <a:off x="6715140" y="2049653"/>
              <a:ext cx="357190" cy="307340"/>
            </a:xfrm>
            <a:prstGeom prst="rect">
              <a:avLst/>
            </a:prstGeom>
            <a:noFill/>
          </p:spPr>
          <p:txBody>
            <a:bodyPr wrap="square" lIns="0" tIns="0" rIns="0" bIns="0" rtlCol="0">
              <a:spAutoFit/>
            </a:bodyPr>
            <a:lstStyle/>
            <a:p>
              <a:r>
                <a:rPr lang="en-US" altLang="zh-CN" sz="2000" b="1" dirty="0">
                  <a:latin typeface="微软雅黑" panose="020B0503020204020204" pitchFamily="34" charset="-122"/>
                  <a:ea typeface="微软雅黑" panose="020B0503020204020204" pitchFamily="34" charset="-122"/>
                  <a:cs typeface="Consolas" panose="020B0609020204030204" pitchFamily="49" charset="0"/>
                </a:rPr>
                <a:t>R</a:t>
              </a:r>
              <a:endParaRPr lang="en-US" altLang="zh-CN" sz="2000" b="1" dirty="0">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5" name="组合 89"/>
          <p:cNvGrpSpPr/>
          <p:nvPr/>
        </p:nvGrpSpPr>
        <p:grpSpPr>
          <a:xfrm>
            <a:off x="7586718" y="1374398"/>
            <a:ext cx="1143008" cy="2081108"/>
            <a:chOff x="6062718" y="642918"/>
            <a:chExt cx="1143008" cy="2081108"/>
          </a:xfrm>
        </p:grpSpPr>
        <p:sp>
          <p:nvSpPr>
            <p:cNvPr id="75" name="TextBox 74"/>
            <p:cNvSpPr txBox="1"/>
            <p:nvPr/>
          </p:nvSpPr>
          <p:spPr>
            <a:xfrm>
              <a:off x="6848536" y="642918"/>
              <a:ext cx="357190" cy="245745"/>
            </a:xfrm>
            <a:prstGeom prst="rect">
              <a:avLst/>
            </a:prstGeom>
            <a:noFill/>
          </p:spPr>
          <p:txBody>
            <a:bodyPr wrap="square" lIns="0" tIns="0" rIns="0" bIns="0" rtlCol="0">
              <a:spAutoFit/>
            </a:bodyPr>
            <a:lstStyle/>
            <a:p>
              <a:r>
                <a:rPr lang="en-US" altLang="zh-CN" sz="1600" b="1" dirty="0">
                  <a:latin typeface="微软雅黑" panose="020B0503020204020204" pitchFamily="34" charset="-122"/>
                  <a:ea typeface="微软雅黑" panose="020B0503020204020204" pitchFamily="34" charset="-122"/>
                  <a:cs typeface="Consolas" panose="020B0609020204030204" pitchFamily="49" charset="0"/>
                </a:rPr>
                <a:t>2</a:t>
              </a:r>
              <a:endParaRPr lang="en-US" altLang="zh-CN" sz="1600" b="1"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76" name="TextBox 75"/>
            <p:cNvSpPr txBox="1"/>
            <p:nvPr/>
          </p:nvSpPr>
          <p:spPr>
            <a:xfrm>
              <a:off x="6062718" y="1335273"/>
              <a:ext cx="357190" cy="245745"/>
            </a:xfrm>
            <a:prstGeom prst="rect">
              <a:avLst/>
            </a:prstGeom>
            <a:noFill/>
          </p:spPr>
          <p:txBody>
            <a:bodyPr wrap="square" lIns="0" tIns="0" rIns="0" bIns="0" rtlCol="0">
              <a:spAutoFit/>
            </a:bodyPr>
            <a:lstStyle/>
            <a:p>
              <a:r>
                <a:rPr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9" name="TextBox 88"/>
            <p:cNvSpPr txBox="1"/>
            <p:nvPr/>
          </p:nvSpPr>
          <p:spPr>
            <a:xfrm>
              <a:off x="6858016" y="2478281"/>
              <a:ext cx="285752" cy="245745"/>
            </a:xfrm>
            <a:prstGeom prst="rect">
              <a:avLst/>
            </a:prstGeom>
            <a:noFill/>
          </p:spPr>
          <p:txBody>
            <a:bodyPr wrap="square" lIns="0" tIns="0" rIns="0" bIns="0" rtlCol="0">
              <a:spAutoFit/>
            </a:bodyPr>
            <a:lstStyle/>
            <a:p>
              <a:r>
                <a:rPr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91" name="TextBox 90"/>
          <p:cNvSpPr txBox="1"/>
          <p:nvPr/>
        </p:nvSpPr>
        <p:spPr>
          <a:xfrm>
            <a:off x="3595670" y="3424076"/>
            <a:ext cx="357190" cy="245745"/>
          </a:xfrm>
          <a:prstGeom prst="rect">
            <a:avLst/>
          </a:prstGeom>
          <a:noFill/>
        </p:spPr>
        <p:txBody>
          <a:bodyPr wrap="square" lIns="0" tIns="0" rIns="0" bIns="0" rtlCol="0">
            <a:spAutoFit/>
          </a:bodyPr>
          <a:lstStyle/>
          <a:p>
            <a:r>
              <a:rPr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44"/>
                                        </p:tgtEl>
                                        <p:attrNameLst>
                                          <p:attrName>style.visibility</p:attrName>
                                        </p:attrNameLst>
                                      </p:cBhvr>
                                      <p:to>
                                        <p:strVal val="visible"/>
                                      </p:to>
                                    </p:set>
                                  </p:childTnLst>
                                </p:cTn>
                              </p:par>
                            </p:childTnLst>
                          </p:cTn>
                        </p:par>
                        <p:par>
                          <p:cTn id="14" fill="hold">
                            <p:stCondLst>
                              <p:cond delay="0"/>
                            </p:stCondLst>
                            <p:childTnLst>
                              <p:par>
                                <p:cTn id="15" presetID="26" presetClass="emph" presetSubtype="0" fill="hold" grpId="1" nodeType="afterEffect">
                                  <p:stCondLst>
                                    <p:cond delay="0"/>
                                  </p:stCondLst>
                                  <p:childTnLst>
                                    <p:animEffect transition="out" filter="fade">
                                      <p:cBhvr>
                                        <p:cTn id="16" dur="500" tmFilter="0, 0; .2, .5; .8, .5; 1, 0"/>
                                        <p:tgtEl>
                                          <p:spTgt spid="44"/>
                                        </p:tgtEl>
                                      </p:cBhvr>
                                    </p:animEffect>
                                    <p:animScale>
                                      <p:cBhvr>
                                        <p:cTn id="17" dur="250" autoRev="1" fill="hold"/>
                                        <p:tgtEl>
                                          <p:spTgt spid="44"/>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直接连接符 61"/>
          <p:cNvCxnSpPr/>
          <p:nvPr/>
        </p:nvCxnSpPr>
        <p:spPr>
          <a:xfrm rot="16200000" flipH="1">
            <a:off x="4744281" y="3961698"/>
            <a:ext cx="512323" cy="4766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椭圆 66"/>
          <p:cNvSpPr/>
          <p:nvPr/>
        </p:nvSpPr>
        <p:spPr>
          <a:xfrm>
            <a:off x="4372008" y="1815766"/>
            <a:ext cx="571504" cy="571504"/>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endPar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8" name="矩形 67"/>
          <p:cNvSpPr/>
          <p:nvPr/>
        </p:nvSpPr>
        <p:spPr>
          <a:xfrm>
            <a:off x="5300702" y="2673022"/>
            <a:ext cx="357190" cy="1288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δ</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69" name="左大括号 68"/>
          <p:cNvSpPr/>
          <p:nvPr/>
        </p:nvSpPr>
        <p:spPr>
          <a:xfrm>
            <a:off x="5111788" y="2719060"/>
            <a:ext cx="126956" cy="124265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70" name="TextBox 69"/>
          <p:cNvSpPr txBox="1"/>
          <p:nvPr/>
        </p:nvSpPr>
        <p:spPr>
          <a:xfrm>
            <a:off x="4676720" y="3151064"/>
            <a:ext cx="490586" cy="245745"/>
          </a:xfrm>
          <a:prstGeom prst="rect">
            <a:avLst/>
          </a:prstGeom>
          <a:noFill/>
        </p:spPr>
        <p:txBody>
          <a:bodyPr wrap="square" lIns="0" tIns="0" rIns="0" bIns="0" rtlCol="0">
            <a:spAutoFit/>
          </a:bodyPr>
          <a:lstStyle/>
          <a:p>
            <a:r>
              <a:rPr lang="en-US" altLang="zh-CN" sz="1600" b="1"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16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91"/>
          <p:cNvGrpSpPr/>
          <p:nvPr/>
        </p:nvGrpSpPr>
        <p:grpSpPr>
          <a:xfrm>
            <a:off x="2524100" y="2530146"/>
            <a:ext cx="1633594" cy="2360264"/>
            <a:chOff x="2866968" y="1938692"/>
            <a:chExt cx="1633594" cy="2360264"/>
          </a:xfrm>
        </p:grpSpPr>
        <p:sp>
          <p:nvSpPr>
            <p:cNvPr id="63" name="矩形 62"/>
            <p:cNvSpPr/>
            <p:nvPr/>
          </p:nvSpPr>
          <p:spPr>
            <a:xfrm>
              <a:off x="3500430" y="2938824"/>
              <a:ext cx="357190" cy="13601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α</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64" name="左大括号 63"/>
            <p:cNvSpPr/>
            <p:nvPr/>
          </p:nvSpPr>
          <p:spPr>
            <a:xfrm>
              <a:off x="3311516" y="2984862"/>
              <a:ext cx="108000" cy="1314094"/>
            </a:xfrm>
            <a:prstGeom prst="leftBrace">
              <a:avLst/>
            </a:prstGeom>
            <a:ln>
              <a:solidFill>
                <a:schemeClr val="tx1"/>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65" name="TextBox 64"/>
            <p:cNvSpPr txBox="1"/>
            <p:nvPr/>
          </p:nvSpPr>
          <p:spPr>
            <a:xfrm>
              <a:off x="2866968" y="3488115"/>
              <a:ext cx="490586" cy="245745"/>
            </a:xfrm>
            <a:prstGeom prst="rect">
              <a:avLst/>
            </a:prstGeom>
            <a:noFill/>
            <a:ln>
              <a:noFill/>
            </a:ln>
          </p:spPr>
          <p:txBody>
            <a:bodyPr wrap="square" lIns="0" tIns="0" rIns="0" bIns="0" rtlCol="0">
              <a:spAutoFit/>
            </a:bodyPr>
            <a:lstStyle/>
            <a:p>
              <a:r>
                <a:rPr lang="en-US" altLang="zh-CN" sz="1600" b="1"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16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6" name="椭圆 65"/>
            <p:cNvSpPr/>
            <p:nvPr/>
          </p:nvSpPr>
          <p:spPr>
            <a:xfrm>
              <a:off x="3929058" y="1938692"/>
              <a:ext cx="571504" cy="571504"/>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endPar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71" name="直接连接符 70"/>
            <p:cNvCxnSpPr>
              <a:stCxn id="66" idx="3"/>
              <a:endCxn id="63" idx="0"/>
            </p:cNvCxnSpPr>
            <p:nvPr/>
          </p:nvCxnSpPr>
          <p:spPr>
            <a:xfrm rot="5400000">
              <a:off x="3589728" y="2515798"/>
              <a:ext cx="512323" cy="3337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2" name="直接连接符 71"/>
          <p:cNvCxnSpPr/>
          <p:nvPr/>
        </p:nvCxnSpPr>
        <p:spPr>
          <a:xfrm rot="16200000" flipH="1">
            <a:off x="4056141" y="3035814"/>
            <a:ext cx="512323" cy="4766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endCxn id="68" idx="0"/>
          </p:cNvCxnSpPr>
          <p:nvPr/>
        </p:nvCxnSpPr>
        <p:spPr>
          <a:xfrm>
            <a:off x="4907793" y="2244394"/>
            <a:ext cx="571504" cy="4286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5400000">
            <a:off x="4050981" y="2254715"/>
            <a:ext cx="382146" cy="336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组合 96"/>
          <p:cNvGrpSpPr/>
          <p:nvPr/>
        </p:nvGrpSpPr>
        <p:grpSpPr>
          <a:xfrm>
            <a:off x="4607490" y="4458972"/>
            <a:ext cx="845569" cy="1143008"/>
            <a:chOff x="4950357" y="3867518"/>
            <a:chExt cx="845569" cy="1143008"/>
          </a:xfrm>
        </p:grpSpPr>
        <p:sp>
          <p:nvSpPr>
            <p:cNvPr id="79" name="矩形 78"/>
            <p:cNvSpPr/>
            <p:nvPr/>
          </p:nvSpPr>
          <p:spPr>
            <a:xfrm>
              <a:off x="5438736" y="3867518"/>
              <a:ext cx="357190"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γ</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80" name="左大括号 79"/>
            <p:cNvSpPr/>
            <p:nvPr/>
          </p:nvSpPr>
          <p:spPr>
            <a:xfrm>
              <a:off x="5249822" y="3913556"/>
              <a:ext cx="108000" cy="107157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81" name="TextBox 80"/>
            <p:cNvSpPr txBox="1"/>
            <p:nvPr/>
          </p:nvSpPr>
          <p:spPr>
            <a:xfrm>
              <a:off x="4950357" y="4345559"/>
              <a:ext cx="357190" cy="245745"/>
            </a:xfrm>
            <a:prstGeom prst="rect">
              <a:avLst/>
            </a:prstGeom>
            <a:noFill/>
          </p:spPr>
          <p:txBody>
            <a:bodyPr wrap="square" lIns="0" tIns="0" rIns="0" bIns="0" rtlCol="0">
              <a:spAutoFit/>
            </a:bodyPr>
            <a:lstStyle/>
            <a:p>
              <a:r>
                <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endPar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82" name="椭圆 81"/>
          <p:cNvSpPr/>
          <p:nvPr/>
        </p:nvSpPr>
        <p:spPr>
          <a:xfrm>
            <a:off x="4310050" y="3458840"/>
            <a:ext cx="571504" cy="571504"/>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endPar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83" name="直接连接符 82"/>
          <p:cNvCxnSpPr>
            <a:stCxn id="82" idx="3"/>
          </p:cNvCxnSpPr>
          <p:nvPr/>
        </p:nvCxnSpPr>
        <p:spPr>
          <a:xfrm rot="5400000">
            <a:off x="3970721" y="4035946"/>
            <a:ext cx="512323" cy="3337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95"/>
          <p:cNvGrpSpPr/>
          <p:nvPr/>
        </p:nvGrpSpPr>
        <p:grpSpPr>
          <a:xfrm>
            <a:off x="3404918" y="4458972"/>
            <a:ext cx="833694" cy="1490308"/>
            <a:chOff x="3747786" y="3867518"/>
            <a:chExt cx="833694" cy="1490308"/>
          </a:xfrm>
        </p:grpSpPr>
        <p:sp>
          <p:nvSpPr>
            <p:cNvPr id="44" name="椭圆 43"/>
            <p:cNvSpPr/>
            <p:nvPr/>
          </p:nvSpPr>
          <p:spPr>
            <a:xfrm>
              <a:off x="4212000" y="4997826"/>
              <a:ext cx="360000" cy="360000"/>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000" b="1" i="1" dirty="0">
                <a:solidFill>
                  <a:srgbClr val="3333FF"/>
                </a:solidFill>
                <a:latin typeface="Consolas" panose="020B0609020204030204" pitchFamily="49" charset="0"/>
                <a:cs typeface="Consolas" panose="020B0609020204030204" pitchFamily="49" charset="0"/>
              </a:endParaRPr>
            </a:p>
          </p:txBody>
        </p:sp>
        <p:sp>
          <p:nvSpPr>
            <p:cNvPr id="77" name="矩形 76"/>
            <p:cNvSpPr/>
            <p:nvPr/>
          </p:nvSpPr>
          <p:spPr>
            <a:xfrm>
              <a:off x="4224290" y="3867518"/>
              <a:ext cx="357190"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β</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78" name="TextBox 77"/>
            <p:cNvSpPr txBox="1"/>
            <p:nvPr/>
          </p:nvSpPr>
          <p:spPr>
            <a:xfrm>
              <a:off x="3747786" y="4345559"/>
              <a:ext cx="357190" cy="245745"/>
            </a:xfrm>
            <a:prstGeom prst="rect">
              <a:avLst/>
            </a:prstGeom>
            <a:noFill/>
          </p:spPr>
          <p:txBody>
            <a:bodyPr wrap="square" lIns="0" tIns="0" rIns="0" bIns="0" rtlCol="0">
              <a:spAutoFit/>
            </a:bodyPr>
            <a:lstStyle/>
            <a:p>
              <a:r>
                <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endPar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4" name="左大括号 83"/>
            <p:cNvSpPr/>
            <p:nvPr/>
          </p:nvSpPr>
          <p:spPr>
            <a:xfrm>
              <a:off x="4048076" y="3936146"/>
              <a:ext cx="108000" cy="107157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grpSp>
      <p:grpSp>
        <p:nvGrpSpPr>
          <p:cNvPr id="5" name="组合 98"/>
          <p:cNvGrpSpPr/>
          <p:nvPr/>
        </p:nvGrpSpPr>
        <p:grpSpPr>
          <a:xfrm>
            <a:off x="2666976" y="877183"/>
            <a:ext cx="2500330" cy="1031563"/>
            <a:chOff x="3009844" y="285728"/>
            <a:chExt cx="2500330" cy="1031563"/>
          </a:xfrm>
        </p:grpSpPr>
        <p:sp>
          <p:nvSpPr>
            <p:cNvPr id="75" name="TextBox 74"/>
            <p:cNvSpPr txBox="1"/>
            <p:nvPr/>
          </p:nvSpPr>
          <p:spPr>
            <a:xfrm>
              <a:off x="4295728" y="285728"/>
              <a:ext cx="357190" cy="245745"/>
            </a:xfrm>
            <a:prstGeom prst="rect">
              <a:avLst/>
            </a:prstGeom>
            <a:noFill/>
          </p:spPr>
          <p:txBody>
            <a:bodyPr wrap="square" lIns="0" tIns="0" rIns="0" bIns="0" rtlCol="0">
              <a:spAutoFit/>
            </a:bodyPr>
            <a:lstStyle/>
            <a:p>
              <a:r>
                <a:rPr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6" name="TextBox 75"/>
            <p:cNvSpPr txBox="1"/>
            <p:nvPr/>
          </p:nvSpPr>
          <p:spPr>
            <a:xfrm>
              <a:off x="5152984" y="1071546"/>
              <a:ext cx="357190" cy="245745"/>
            </a:xfrm>
            <a:prstGeom prst="rect">
              <a:avLst/>
            </a:prstGeom>
            <a:noFill/>
          </p:spPr>
          <p:txBody>
            <a:bodyPr wrap="square" lIns="0" tIns="0" rIns="0" bIns="0" rtlCol="0">
              <a:spAutoFit/>
            </a:bodyPr>
            <a:lstStyle/>
            <a:p>
              <a:r>
                <a:rPr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8" name="TextBox 57"/>
            <p:cNvSpPr txBox="1"/>
            <p:nvPr/>
          </p:nvSpPr>
          <p:spPr>
            <a:xfrm>
              <a:off x="3009844" y="1009495"/>
              <a:ext cx="357190" cy="245745"/>
            </a:xfrm>
            <a:prstGeom prst="rect">
              <a:avLst/>
            </a:prstGeom>
            <a:noFill/>
          </p:spPr>
          <p:txBody>
            <a:bodyPr wrap="square" lIns="0" tIns="0" rIns="0" bIns="0" rtlCol="0">
              <a:spAutoFit/>
            </a:bodyPr>
            <a:lstStyle/>
            <a:p>
              <a:r>
                <a:rPr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6" name="组合 97"/>
          <p:cNvGrpSpPr/>
          <p:nvPr/>
        </p:nvGrpSpPr>
        <p:grpSpPr>
          <a:xfrm>
            <a:off x="3229000" y="1512629"/>
            <a:ext cx="1252546" cy="436126"/>
            <a:chOff x="3571868" y="921175"/>
            <a:chExt cx="1252546" cy="436126"/>
          </a:xfrm>
        </p:grpSpPr>
        <p:cxnSp>
          <p:nvCxnSpPr>
            <p:cNvPr id="87" name="直接连接符 86"/>
            <p:cNvCxnSpPr/>
            <p:nvPr/>
          </p:nvCxnSpPr>
          <p:spPr>
            <a:xfrm>
              <a:off x="4357686" y="928670"/>
              <a:ext cx="466728" cy="3567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rot="5400000">
              <a:off x="3550039" y="943004"/>
              <a:ext cx="436126" cy="3924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4" name="直接连接符 93"/>
          <p:cNvCxnSpPr/>
          <p:nvPr/>
        </p:nvCxnSpPr>
        <p:spPr>
          <a:xfrm>
            <a:off x="3104824" y="2305942"/>
            <a:ext cx="409930" cy="3571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2728934" y="6053226"/>
            <a:ext cx="2928958" cy="398780"/>
          </a:xfrm>
          <a:prstGeom prst="rect">
            <a:avLst/>
          </a:prstGeom>
          <a:noFill/>
        </p:spPr>
        <p:txBody>
          <a:bodyPr wrap="square" rtlCol="0">
            <a:spAutoFit/>
          </a:bodyPr>
          <a:lstStyle/>
          <a:p>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LR</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调整后的结果</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9" name="TextBox 38"/>
          <p:cNvSpPr txBox="1"/>
          <p:nvPr/>
        </p:nvSpPr>
        <p:spPr>
          <a:xfrm>
            <a:off x="6524628" y="2020190"/>
            <a:ext cx="3714776" cy="294957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72000" bIns="108000" rtlCol="0">
            <a:spAutoFit/>
          </a:bodyPr>
          <a:lstStyle/>
          <a:p>
            <a:pPr marL="457200" indent="-457200" algn="l">
              <a:lnSpc>
                <a:spcPct val="150000"/>
              </a:lnSpc>
              <a:buBlip>
                <a:blip r:embed="rId1"/>
              </a:buBlip>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结点穿过</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结点上升</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buBlip>
                <a:blip r:embed="rId1"/>
              </a:buBlip>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结点成为</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的左孩子，</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结点成为</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的右孩子</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buBlip>
                <a:blip r:embed="rId1"/>
              </a:buBlip>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原来</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结点的左子树</a:t>
            </a:r>
            <a:r>
              <a:rPr lang="el-GR"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β</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作为</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的右子树；原来</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结点的右子树</a:t>
            </a:r>
            <a:r>
              <a:rPr lang="el-GR"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γ </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作为</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的左子树</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0" name="Text Box 2"/>
          <p:cNvSpPr txBox="1">
            <a:spLocks noChangeArrowheads="1"/>
          </p:cNvSpPr>
          <p:nvPr/>
        </p:nvSpPr>
        <p:spPr bwMode="auto">
          <a:xfrm>
            <a:off x="6381753" y="1377248"/>
            <a:ext cx="3081337" cy="398780"/>
          </a:xfrm>
          <a:prstGeom prst="rect">
            <a:avLst/>
          </a:prstGeom>
          <a:noFill/>
          <a:ln w="9525">
            <a:noFill/>
            <a:miter lim="800000"/>
          </a:ln>
        </p:spPr>
        <p:txBody>
          <a:bodyPr>
            <a:spAutoFit/>
          </a:bodyPr>
          <a:lstStyle/>
          <a:p>
            <a:pPr algn="l">
              <a:spcBef>
                <a:spcPct val="50000"/>
              </a:spcBef>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LR</a:t>
            </a:r>
            <a:r>
              <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型调整过程：</a:t>
            </a:r>
            <a:endPar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83"/>
                                        </p:tgtEl>
                                      </p:cBhvr>
                                    </p:animEffect>
                                    <p:set>
                                      <p:cBhvr>
                                        <p:cTn id="7" dur="1" fill="hold">
                                          <p:stCondLst>
                                            <p:cond delay="499"/>
                                          </p:stCondLst>
                                        </p:cTn>
                                        <p:tgtEl>
                                          <p:spTgt spid="83"/>
                                        </p:tgtEl>
                                        <p:attrNameLst>
                                          <p:attrName>style.visibility</p:attrName>
                                        </p:attrNameLst>
                                      </p:cBhvr>
                                      <p:to>
                                        <p:strVal val="hidden"/>
                                      </p:to>
                                    </p:set>
                                  </p:childTnLst>
                                </p:cTn>
                              </p:par>
                            </p:childTnLst>
                          </p:cTn>
                        </p:par>
                        <p:par>
                          <p:cTn id="8" fill="hold">
                            <p:stCondLst>
                              <p:cond delay="500"/>
                            </p:stCondLst>
                            <p:childTnLst>
                              <p:par>
                                <p:cTn id="9" presetID="22" presetClass="exit" presetSubtype="4" fill="hold" nodeType="afterEffect">
                                  <p:stCondLst>
                                    <p:cond delay="0"/>
                                  </p:stCondLst>
                                  <p:childTnLst>
                                    <p:animEffect transition="out" filter="wipe(down)">
                                      <p:cBhvr>
                                        <p:cTn id="10" dur="500"/>
                                        <p:tgtEl>
                                          <p:spTgt spid="72"/>
                                        </p:tgtEl>
                                      </p:cBhvr>
                                    </p:animEffect>
                                    <p:set>
                                      <p:cBhvr>
                                        <p:cTn id="11" dur="1" fill="hold">
                                          <p:stCondLst>
                                            <p:cond delay="499"/>
                                          </p:stCondLst>
                                        </p:cTn>
                                        <p:tgtEl>
                                          <p:spTgt spid="72"/>
                                        </p:tgtEl>
                                        <p:attrNameLst>
                                          <p:attrName>style.visibility</p:attrName>
                                        </p:attrNameLst>
                                      </p:cBhvr>
                                      <p:to>
                                        <p:strVal val="hidden"/>
                                      </p:to>
                                    </p:set>
                                  </p:childTnLst>
                                </p:cTn>
                              </p:par>
                            </p:childTnLst>
                          </p:cTn>
                        </p:par>
                        <p:par>
                          <p:cTn id="12" fill="hold">
                            <p:stCondLst>
                              <p:cond delay="1000"/>
                            </p:stCondLst>
                            <p:childTnLst>
                              <p:par>
                                <p:cTn id="13" presetID="22" presetClass="exit" presetSubtype="4" fill="hold" nodeType="afterEffect">
                                  <p:stCondLst>
                                    <p:cond delay="0"/>
                                  </p:stCondLst>
                                  <p:childTnLst>
                                    <p:animEffect transition="out" filter="wipe(down)">
                                      <p:cBhvr>
                                        <p:cTn id="14" dur="500"/>
                                        <p:tgtEl>
                                          <p:spTgt spid="62"/>
                                        </p:tgtEl>
                                      </p:cBhvr>
                                    </p:animEffect>
                                    <p:set>
                                      <p:cBhvr>
                                        <p:cTn id="15" dur="1" fill="hold">
                                          <p:stCondLst>
                                            <p:cond delay="499"/>
                                          </p:stCondLst>
                                        </p:cTn>
                                        <p:tgtEl>
                                          <p:spTgt spid="62"/>
                                        </p:tgtEl>
                                        <p:attrNameLst>
                                          <p:attrName>style.visibility</p:attrName>
                                        </p:attrNameLst>
                                      </p:cBhvr>
                                      <p:to>
                                        <p:strVal val="hidden"/>
                                      </p:to>
                                    </p:set>
                                  </p:childTnLst>
                                </p:cTn>
                              </p:par>
                            </p:childTnLst>
                          </p:cTn>
                        </p:par>
                        <p:par>
                          <p:cTn id="16" fill="hold">
                            <p:stCondLst>
                              <p:cond delay="1500"/>
                            </p:stCondLst>
                            <p:childTnLst>
                              <p:par>
                                <p:cTn id="17" presetID="0" presetClass="path" presetSubtype="0" accel="50000" decel="50000" fill="hold" grpId="0" nodeType="afterEffect">
                                  <p:stCondLst>
                                    <p:cond delay="0"/>
                                  </p:stCondLst>
                                  <p:childTnLst>
                                    <p:animMotion origin="layout" path="M 2.5E-6 -0.00023 C -0.00712 -0.03263 -0.01406 -0.06481 -0.02205 -0.09814 C -0.02986 -0.13125 -0.03594 -0.15833 -0.04688 -0.2 C -0.05781 -0.24166 -0.07882 -0.31759 -0.08733 -0.34861 " pathEditMode="relative" rAng="0" ptsTypes="AAAA">
                                      <p:cBhvr>
                                        <p:cTn id="18" dur="2000" fill="hold"/>
                                        <p:tgtEl>
                                          <p:spTgt spid="82"/>
                                        </p:tgtEl>
                                        <p:attrNameLst>
                                          <p:attrName>ppt_x</p:attrName>
                                          <p:attrName>ppt_y</p:attrName>
                                        </p:attrNameLst>
                                      </p:cBhvr>
                                      <p:rCtr x="-4375" y="-17431"/>
                                    </p:animMotion>
                                  </p:childTnLst>
                                </p:cTn>
                              </p:par>
                            </p:childTnLst>
                          </p:cTn>
                        </p:par>
                        <p:par>
                          <p:cTn id="19" fill="hold">
                            <p:stCondLst>
                              <p:cond delay="3500"/>
                            </p:stCondLst>
                            <p:childTnLst>
                              <p:par>
                                <p:cTn id="20" presetID="1"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nodeType="clickEffect">
                                  <p:stCondLst>
                                    <p:cond delay="0"/>
                                  </p:stCondLst>
                                  <p:childTnLst>
                                    <p:animMotion origin="layout" path="M -0.02604 -0.03866 C -0.0375 -0.05023 -0.08055 -0.09375 -0.09479 -0.10833 " pathEditMode="relative" rAng="0" ptsTypes="AA">
                                      <p:cBhvr>
                                        <p:cTn id="25" dur="2000" fill="hold"/>
                                        <p:tgtEl>
                                          <p:spTgt spid="2"/>
                                        </p:tgtEl>
                                        <p:attrNameLst>
                                          <p:attrName>ppt_x</p:attrName>
                                          <p:attrName>ppt_y</p:attrName>
                                        </p:attrNameLst>
                                      </p:cBhvr>
                                      <p:rCtr x="-3438" y="-3495"/>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94"/>
                                        </p:tgtEl>
                                        <p:attrNameLst>
                                          <p:attrName>style.visibility</p:attrName>
                                        </p:attrNameLst>
                                      </p:cBhvr>
                                      <p:to>
                                        <p:strVal val="visible"/>
                                      </p:to>
                                    </p:set>
                                  </p:childTnLst>
                                </p:cTn>
                              </p:par>
                            </p:childTnLst>
                          </p:cTn>
                        </p:par>
                        <p:par>
                          <p:cTn id="30" fill="hold">
                            <p:stCondLst>
                              <p:cond delay="0"/>
                            </p:stCondLst>
                            <p:childTnLst>
                              <p:par>
                                <p:cTn id="31" presetID="0" presetClass="path" presetSubtype="0" accel="50000" decel="50000" fill="hold" nodeType="afterEffect">
                                  <p:stCondLst>
                                    <p:cond delay="0"/>
                                  </p:stCondLst>
                                  <p:childTnLst>
                                    <p:animMotion origin="layout" path="M 0.0276 -0.06505 C 0.02621 -0.07431 0.03437 -0.09445 0.01927 -0.125 C 0.00416 -0.15556 -0.04566 -0.22269 -0.06268 -0.24838 " pathEditMode="relative" rAng="0" ptsTypes="AAA">
                                      <p:cBhvr>
                                        <p:cTn id="32" dur="2000" fill="hold"/>
                                        <p:tgtEl>
                                          <p:spTgt spid="4"/>
                                        </p:tgtEl>
                                        <p:attrNameLst>
                                          <p:attrName>ppt_x</p:attrName>
                                          <p:attrName>ppt_y</p:attrName>
                                        </p:attrNameLst>
                                      </p:cBhvr>
                                      <p:rCtr x="-4479" y="-9167"/>
                                    </p:animMotion>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nodeType="clickEffect">
                                  <p:stCondLst>
                                    <p:cond delay="0"/>
                                  </p:stCondLst>
                                  <p:childTnLst>
                                    <p:animMotion origin="layout" path="M -3.33333E-6 -0.02592 C -0.0092 -0.01759 -0.01632 -0.00972 -0.03333 -0.04814 C -0.05034 -0.08657 -0.08802 -0.21319 -0.10243 -0.25648 " pathEditMode="relative" rAng="0" ptsTypes="AAA">
                                      <p:cBhvr>
                                        <p:cTn id="36" dur="2000" fill="hold"/>
                                        <p:tgtEl>
                                          <p:spTgt spid="3"/>
                                        </p:tgtEl>
                                        <p:attrNameLst>
                                          <p:attrName>ppt_x</p:attrName>
                                          <p:attrName>ppt_y</p:attrName>
                                        </p:attrNameLst>
                                      </p:cBhvr>
                                      <p:rCtr x="-5122" y="-11204"/>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10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8"/>
          <p:cNvGrpSpPr/>
          <p:nvPr/>
        </p:nvGrpSpPr>
        <p:grpSpPr>
          <a:xfrm>
            <a:off x="7007871" y="2333828"/>
            <a:ext cx="2135188" cy="2143760"/>
            <a:chOff x="6540501" y="1471613"/>
            <a:chExt cx="2135188" cy="2143760"/>
          </a:xfrm>
        </p:grpSpPr>
        <p:sp>
          <p:nvSpPr>
            <p:cNvPr id="45082" name="Freeform 10"/>
            <p:cNvSpPr/>
            <p:nvPr/>
          </p:nvSpPr>
          <p:spPr bwMode="auto">
            <a:xfrm>
              <a:off x="7821614" y="2271713"/>
              <a:ext cx="557213" cy="488950"/>
            </a:xfrm>
            <a:custGeom>
              <a:avLst/>
              <a:gdLst>
                <a:gd name="T0" fmla="*/ 0 w 304"/>
                <a:gd name="T1" fmla="*/ 0 h 285"/>
                <a:gd name="T2" fmla="*/ 304 w 304"/>
                <a:gd name="T3" fmla="*/ 285 h 285"/>
                <a:gd name="T4" fmla="*/ 0 60000 65536"/>
                <a:gd name="T5" fmla="*/ 0 60000 65536"/>
                <a:gd name="T6" fmla="*/ 0 w 304"/>
                <a:gd name="T7" fmla="*/ 0 h 285"/>
                <a:gd name="T8" fmla="*/ 304 w 304"/>
                <a:gd name="T9" fmla="*/ 285 h 285"/>
              </a:gdLst>
              <a:ahLst/>
              <a:cxnLst>
                <a:cxn ang="T4">
                  <a:pos x="T0" y="T1"/>
                </a:cxn>
                <a:cxn ang="T5">
                  <a:pos x="T2" y="T3"/>
                </a:cxn>
              </a:cxnLst>
              <a:rect l="T6" t="T7" r="T8" b="T9"/>
              <a:pathLst>
                <a:path w="304" h="285">
                  <a:moveTo>
                    <a:pt x="0" y="0"/>
                  </a:moveTo>
                  <a:lnTo>
                    <a:pt x="304" y="285"/>
                  </a:lnTo>
                </a:path>
              </a:pathLst>
            </a:custGeom>
            <a:noFill/>
            <a:ln w="31750">
              <a:solidFill>
                <a:schemeClr val="tx1"/>
              </a:solidFill>
              <a:round/>
            </a:ln>
          </p:spPr>
          <p:txBody>
            <a:bodyPr/>
            <a:lstStyle/>
            <a:p>
              <a:endParaRPr lang="zh-CN" altLang="en-US">
                <a:latin typeface="Consolas" panose="020B0609020204030204" pitchFamily="49" charset="0"/>
                <a:cs typeface="Consolas" panose="020B0609020204030204" pitchFamily="49" charset="0"/>
              </a:endParaRPr>
            </a:p>
          </p:txBody>
        </p:sp>
        <p:sp>
          <p:nvSpPr>
            <p:cNvPr id="45083" name="Freeform 11"/>
            <p:cNvSpPr/>
            <p:nvPr/>
          </p:nvSpPr>
          <p:spPr bwMode="auto">
            <a:xfrm>
              <a:off x="6910389" y="2300288"/>
              <a:ext cx="520700" cy="604837"/>
            </a:xfrm>
            <a:custGeom>
              <a:avLst/>
              <a:gdLst>
                <a:gd name="T0" fmla="*/ 285 w 285"/>
                <a:gd name="T1" fmla="*/ 0 h 353"/>
                <a:gd name="T2" fmla="*/ 0 w 285"/>
                <a:gd name="T3" fmla="*/ 353 h 353"/>
                <a:gd name="T4" fmla="*/ 0 60000 65536"/>
                <a:gd name="T5" fmla="*/ 0 60000 65536"/>
                <a:gd name="T6" fmla="*/ 0 w 285"/>
                <a:gd name="T7" fmla="*/ 0 h 353"/>
                <a:gd name="T8" fmla="*/ 285 w 285"/>
                <a:gd name="T9" fmla="*/ 353 h 353"/>
              </a:gdLst>
              <a:ahLst/>
              <a:cxnLst>
                <a:cxn ang="T4">
                  <a:pos x="T0" y="T1"/>
                </a:cxn>
                <a:cxn ang="T5">
                  <a:pos x="T2" y="T3"/>
                </a:cxn>
              </a:cxnLst>
              <a:rect l="T6" t="T7" r="T8" b="T9"/>
              <a:pathLst>
                <a:path w="285" h="353">
                  <a:moveTo>
                    <a:pt x="285" y="0"/>
                  </a:moveTo>
                  <a:lnTo>
                    <a:pt x="0" y="353"/>
                  </a:lnTo>
                </a:path>
              </a:pathLst>
            </a:custGeom>
            <a:noFill/>
            <a:ln w="31750">
              <a:solidFill>
                <a:schemeClr val="tx1"/>
              </a:solidFill>
              <a:round/>
            </a:ln>
          </p:spPr>
          <p:txBody>
            <a:bodyPr/>
            <a:lstStyle/>
            <a:p>
              <a:endParaRPr lang="zh-CN" altLang="en-US">
                <a:latin typeface="Consolas" panose="020B0609020204030204" pitchFamily="49" charset="0"/>
                <a:cs typeface="Consolas" panose="020B0609020204030204" pitchFamily="49" charset="0"/>
              </a:endParaRPr>
            </a:p>
          </p:txBody>
        </p:sp>
        <p:sp>
          <p:nvSpPr>
            <p:cNvPr id="45084" name="Oval 12"/>
            <p:cNvSpPr>
              <a:spLocks noChangeArrowheads="1"/>
            </p:cNvSpPr>
            <p:nvPr/>
          </p:nvSpPr>
          <p:spPr bwMode="auto">
            <a:xfrm>
              <a:off x="7312026" y="1838325"/>
              <a:ext cx="571500" cy="534987"/>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tIns="72000" rIns="0" bIns="0"/>
            <a:lstStyle/>
            <a:p>
              <a:pPr>
                <a:lnSpc>
                  <a:spcPct val="80000"/>
                </a:lnSpc>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5085" name="Oval 14"/>
            <p:cNvSpPr>
              <a:spLocks noChangeArrowheads="1"/>
            </p:cNvSpPr>
            <p:nvPr/>
          </p:nvSpPr>
          <p:spPr bwMode="auto">
            <a:xfrm>
              <a:off x="6540501" y="2741613"/>
              <a:ext cx="571500" cy="536575"/>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tIns="72000" rIns="0" bIns="0"/>
            <a:lstStyle/>
            <a:p>
              <a:pPr>
                <a:lnSpc>
                  <a:spcPct val="80000"/>
                </a:lnSpc>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5086" name="Oval 15"/>
            <p:cNvSpPr>
              <a:spLocks noChangeArrowheads="1"/>
            </p:cNvSpPr>
            <p:nvPr/>
          </p:nvSpPr>
          <p:spPr bwMode="auto">
            <a:xfrm>
              <a:off x="8099426" y="2670175"/>
              <a:ext cx="566738" cy="534987"/>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tIns="72000" rIns="0" bIns="0"/>
            <a:lstStyle/>
            <a:p>
              <a:pPr>
                <a:lnSpc>
                  <a:spcPct val="80000"/>
                </a:lnSpc>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5087" name="Text Box 24"/>
            <p:cNvSpPr txBox="1">
              <a:spLocks noChangeArrowheads="1"/>
            </p:cNvSpPr>
            <p:nvPr/>
          </p:nvSpPr>
          <p:spPr bwMode="auto">
            <a:xfrm>
              <a:off x="7380289" y="1471613"/>
              <a:ext cx="431800" cy="337185"/>
            </a:xfrm>
            <a:prstGeom prst="rect">
              <a:avLst/>
            </a:prstGeom>
            <a:noFill/>
            <a:ln w="9525">
              <a:noFill/>
              <a:miter lim="800000"/>
            </a:ln>
          </p:spPr>
          <p:txBody>
            <a:bodyPr>
              <a:sp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5088" name="Text Box 25"/>
            <p:cNvSpPr txBox="1">
              <a:spLocks noChangeArrowheads="1"/>
            </p:cNvSpPr>
            <p:nvPr/>
          </p:nvSpPr>
          <p:spPr bwMode="auto">
            <a:xfrm>
              <a:off x="6659564" y="3271838"/>
              <a:ext cx="431800" cy="337185"/>
            </a:xfrm>
            <a:prstGeom prst="rect">
              <a:avLst/>
            </a:prstGeom>
            <a:noFill/>
            <a:ln w="9525">
              <a:noFill/>
              <a:miter lim="800000"/>
            </a:ln>
          </p:spPr>
          <p:txBody>
            <a:bodyPr>
              <a:spAutoFit/>
            </a:bodyPr>
            <a:lstStyle/>
            <a:p>
              <a:pPr algn="l">
                <a:spcBef>
                  <a:spcPct val="50000"/>
                </a:spcBef>
              </a:pPr>
              <a:r>
                <a:rPr kumimoji="0"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5089" name="Text Box 26"/>
            <p:cNvSpPr txBox="1">
              <a:spLocks noChangeArrowheads="1"/>
            </p:cNvSpPr>
            <p:nvPr/>
          </p:nvSpPr>
          <p:spPr bwMode="auto">
            <a:xfrm>
              <a:off x="8243889" y="3278188"/>
              <a:ext cx="431800" cy="337185"/>
            </a:xfrm>
            <a:prstGeom prst="rect">
              <a:avLst/>
            </a:prstGeom>
            <a:noFill/>
            <a:ln w="9525">
              <a:noFill/>
              <a:miter lim="800000"/>
            </a:ln>
          </p:spPr>
          <p:txBody>
            <a:bodyPr>
              <a:sp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45060" name="Freeform 30"/>
          <p:cNvSpPr/>
          <p:nvPr/>
        </p:nvSpPr>
        <p:spPr bwMode="auto">
          <a:xfrm>
            <a:off x="1137295" y="3097414"/>
            <a:ext cx="520700" cy="604838"/>
          </a:xfrm>
          <a:custGeom>
            <a:avLst/>
            <a:gdLst>
              <a:gd name="T0" fmla="*/ 285 w 285"/>
              <a:gd name="T1" fmla="*/ 0 h 353"/>
              <a:gd name="T2" fmla="*/ 0 w 285"/>
              <a:gd name="T3" fmla="*/ 353 h 353"/>
              <a:gd name="T4" fmla="*/ 0 60000 65536"/>
              <a:gd name="T5" fmla="*/ 0 60000 65536"/>
              <a:gd name="T6" fmla="*/ 0 w 285"/>
              <a:gd name="T7" fmla="*/ 0 h 353"/>
              <a:gd name="T8" fmla="*/ 285 w 285"/>
              <a:gd name="T9" fmla="*/ 353 h 353"/>
            </a:gdLst>
            <a:ahLst/>
            <a:cxnLst>
              <a:cxn ang="T4">
                <a:pos x="T0" y="T1"/>
              </a:cxn>
              <a:cxn ang="T5">
                <a:pos x="T2" y="T3"/>
              </a:cxn>
            </a:cxnLst>
            <a:rect l="T6" t="T7" r="T8" b="T9"/>
            <a:pathLst>
              <a:path w="285" h="353">
                <a:moveTo>
                  <a:pt x="285" y="0"/>
                </a:moveTo>
                <a:lnTo>
                  <a:pt x="0" y="353"/>
                </a:lnTo>
              </a:path>
            </a:pathLst>
          </a:custGeom>
          <a:noFill/>
          <a:ln w="31750">
            <a:solidFill>
              <a:schemeClr val="tx1"/>
            </a:solidFill>
            <a:round/>
          </a:ln>
        </p:spPr>
        <p:txBody>
          <a:bodyPr/>
          <a:lstStyle/>
          <a:p>
            <a:endParaRPr lang="zh-CN" altLang="en-US">
              <a:latin typeface="Consolas" panose="020B0609020204030204" pitchFamily="49" charset="0"/>
              <a:cs typeface="Consolas" panose="020B0609020204030204" pitchFamily="49" charset="0"/>
            </a:endParaRPr>
          </a:p>
        </p:txBody>
      </p:sp>
      <p:sp>
        <p:nvSpPr>
          <p:cNvPr id="45061" name="Oval 31"/>
          <p:cNvSpPr>
            <a:spLocks noChangeArrowheads="1"/>
          </p:cNvSpPr>
          <p:nvPr/>
        </p:nvSpPr>
        <p:spPr bwMode="auto">
          <a:xfrm>
            <a:off x="1538934" y="2635453"/>
            <a:ext cx="571479" cy="534987"/>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tIns="72000" rIns="0" bIns="46800"/>
          <a:lstStyle/>
          <a:p>
            <a:pPr>
              <a:lnSpc>
                <a:spcPct val="80000"/>
              </a:lnSpc>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5062" name="Oval 32"/>
          <p:cNvSpPr>
            <a:spLocks noChangeArrowheads="1"/>
          </p:cNvSpPr>
          <p:nvPr/>
        </p:nvSpPr>
        <p:spPr bwMode="auto">
          <a:xfrm>
            <a:off x="767408" y="3538740"/>
            <a:ext cx="571500" cy="536575"/>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tIns="72000" rIns="0" bIns="46800"/>
          <a:lstStyle/>
          <a:p>
            <a:pPr>
              <a:lnSpc>
                <a:spcPct val="80000"/>
              </a:lnSpc>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 name="组合 37"/>
          <p:cNvGrpSpPr/>
          <p:nvPr/>
        </p:nvGrpSpPr>
        <p:grpSpPr>
          <a:xfrm>
            <a:off x="3936059" y="2562428"/>
            <a:ext cx="1416049" cy="2227263"/>
            <a:chOff x="3468688" y="1700213"/>
            <a:chExt cx="1416049" cy="2227263"/>
          </a:xfrm>
        </p:grpSpPr>
        <p:sp>
          <p:nvSpPr>
            <p:cNvPr id="45066" name="Freeform 3"/>
            <p:cNvSpPr/>
            <p:nvPr/>
          </p:nvSpPr>
          <p:spPr bwMode="auto">
            <a:xfrm>
              <a:off x="3843338" y="3006726"/>
              <a:ext cx="557212" cy="488950"/>
            </a:xfrm>
            <a:custGeom>
              <a:avLst/>
              <a:gdLst>
                <a:gd name="T0" fmla="*/ 0 w 304"/>
                <a:gd name="T1" fmla="*/ 0 h 285"/>
                <a:gd name="T2" fmla="*/ 304 w 304"/>
                <a:gd name="T3" fmla="*/ 285 h 285"/>
                <a:gd name="T4" fmla="*/ 0 60000 65536"/>
                <a:gd name="T5" fmla="*/ 0 60000 65536"/>
                <a:gd name="T6" fmla="*/ 0 w 304"/>
                <a:gd name="T7" fmla="*/ 0 h 285"/>
                <a:gd name="T8" fmla="*/ 304 w 304"/>
                <a:gd name="T9" fmla="*/ 285 h 285"/>
              </a:gdLst>
              <a:ahLst/>
              <a:cxnLst>
                <a:cxn ang="T4">
                  <a:pos x="T0" y="T1"/>
                </a:cxn>
                <a:cxn ang="T5">
                  <a:pos x="T2" y="T3"/>
                </a:cxn>
              </a:cxnLst>
              <a:rect l="T6" t="T7" r="T8" b="T9"/>
              <a:pathLst>
                <a:path w="304" h="285">
                  <a:moveTo>
                    <a:pt x="0" y="0"/>
                  </a:moveTo>
                  <a:lnTo>
                    <a:pt x="304" y="285"/>
                  </a:lnTo>
                </a:path>
              </a:pathLst>
            </a:custGeom>
            <a:noFill/>
            <a:ln w="31750">
              <a:solidFill>
                <a:schemeClr val="tx1"/>
              </a:solidFill>
              <a:round/>
            </a:ln>
          </p:spPr>
          <p:txBody>
            <a:bodyPr/>
            <a:lstStyle/>
            <a:p>
              <a:endParaRPr lang="zh-CN" altLang="en-US" dirty="0">
                <a:latin typeface="Consolas" panose="020B0609020204030204" pitchFamily="49" charset="0"/>
                <a:cs typeface="Consolas" panose="020B0609020204030204" pitchFamily="49" charset="0"/>
              </a:endParaRPr>
            </a:p>
          </p:txBody>
        </p:sp>
        <p:sp>
          <p:nvSpPr>
            <p:cNvPr id="45067" name="Freeform 4"/>
            <p:cNvSpPr/>
            <p:nvPr/>
          </p:nvSpPr>
          <p:spPr bwMode="auto">
            <a:xfrm>
              <a:off x="3838575" y="2162176"/>
              <a:ext cx="520700" cy="604838"/>
            </a:xfrm>
            <a:custGeom>
              <a:avLst/>
              <a:gdLst>
                <a:gd name="T0" fmla="*/ 285 w 285"/>
                <a:gd name="T1" fmla="*/ 0 h 353"/>
                <a:gd name="T2" fmla="*/ 0 w 285"/>
                <a:gd name="T3" fmla="*/ 353 h 353"/>
                <a:gd name="T4" fmla="*/ 0 60000 65536"/>
                <a:gd name="T5" fmla="*/ 0 60000 65536"/>
                <a:gd name="T6" fmla="*/ 0 w 285"/>
                <a:gd name="T7" fmla="*/ 0 h 353"/>
                <a:gd name="T8" fmla="*/ 285 w 285"/>
                <a:gd name="T9" fmla="*/ 353 h 353"/>
              </a:gdLst>
              <a:ahLst/>
              <a:cxnLst>
                <a:cxn ang="T4">
                  <a:pos x="T0" y="T1"/>
                </a:cxn>
                <a:cxn ang="T5">
                  <a:pos x="T2" y="T3"/>
                </a:cxn>
              </a:cxnLst>
              <a:rect l="T6" t="T7" r="T8" b="T9"/>
              <a:pathLst>
                <a:path w="285" h="353">
                  <a:moveTo>
                    <a:pt x="285" y="0"/>
                  </a:moveTo>
                  <a:lnTo>
                    <a:pt x="0" y="353"/>
                  </a:lnTo>
                </a:path>
              </a:pathLst>
            </a:custGeom>
            <a:noFill/>
            <a:ln w="31750">
              <a:solidFill>
                <a:schemeClr val="tx1"/>
              </a:solidFill>
              <a:round/>
            </a:ln>
          </p:spPr>
          <p:txBody>
            <a:bodyPr/>
            <a:lstStyle/>
            <a:p>
              <a:endParaRPr lang="zh-CN" altLang="en-US" dirty="0">
                <a:latin typeface="Consolas" panose="020B0609020204030204" pitchFamily="49" charset="0"/>
                <a:cs typeface="Consolas" panose="020B0609020204030204" pitchFamily="49" charset="0"/>
              </a:endParaRPr>
            </a:p>
          </p:txBody>
        </p:sp>
        <p:sp>
          <p:nvSpPr>
            <p:cNvPr id="45068" name="Oval 5"/>
            <p:cNvSpPr>
              <a:spLocks noChangeArrowheads="1"/>
            </p:cNvSpPr>
            <p:nvPr/>
          </p:nvSpPr>
          <p:spPr bwMode="auto">
            <a:xfrm>
              <a:off x="4240213" y="1700213"/>
              <a:ext cx="571500" cy="534988"/>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tIns="72000" rIns="0" bIns="46800"/>
            <a:lstStyle/>
            <a:p>
              <a:pPr>
                <a:lnSpc>
                  <a:spcPct val="80000"/>
                </a:lnSpc>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5069" name="Oval 7"/>
            <p:cNvSpPr>
              <a:spLocks noChangeArrowheads="1"/>
            </p:cNvSpPr>
            <p:nvPr/>
          </p:nvSpPr>
          <p:spPr bwMode="auto">
            <a:xfrm>
              <a:off x="3468688" y="2603501"/>
              <a:ext cx="571500" cy="536575"/>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lIns="0" tIns="72000" rIns="0" bIns="46800"/>
            <a:lstStyle/>
            <a:p>
              <a:pPr>
                <a:lnSpc>
                  <a:spcPct val="80000"/>
                </a:lnSpc>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5070" name="Oval 8"/>
            <p:cNvSpPr>
              <a:spLocks noChangeArrowheads="1"/>
            </p:cNvSpPr>
            <p:nvPr/>
          </p:nvSpPr>
          <p:spPr bwMode="auto">
            <a:xfrm>
              <a:off x="4318000" y="3392488"/>
              <a:ext cx="566737" cy="534988"/>
            </a:xfrm>
            <a:prstGeom prst="ellipse">
              <a:avLst/>
            </a:prstGeom>
          </p:spPr>
          <p:style>
            <a:lnRef idx="1">
              <a:schemeClr val="accent5"/>
            </a:lnRef>
            <a:fillRef idx="2">
              <a:schemeClr val="accent5"/>
            </a:fillRef>
            <a:effectRef idx="1">
              <a:schemeClr val="accent5"/>
            </a:effectRef>
            <a:fontRef idx="minor">
              <a:schemeClr val="dk1"/>
            </a:fontRef>
          </p:style>
          <p:txBody>
            <a:bodyPr lIns="0" tIns="72000" rIns="0" bIns="46800"/>
            <a:lstStyle/>
            <a:p>
              <a:pPr>
                <a:lnSpc>
                  <a:spcPct val="80000"/>
                </a:lnSpc>
              </a:pPr>
              <a:r>
                <a:rPr kumimoji="0"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45072" name="Text Box 19"/>
          <p:cNvSpPr txBox="1">
            <a:spLocks noChangeArrowheads="1"/>
          </p:cNvSpPr>
          <p:nvPr/>
        </p:nvSpPr>
        <p:spPr bwMode="auto">
          <a:xfrm>
            <a:off x="4534545" y="3780041"/>
            <a:ext cx="360362" cy="368300"/>
          </a:xfrm>
          <a:prstGeom prst="rect">
            <a:avLst/>
          </a:prstGeom>
          <a:noFill/>
          <a:ln w="9525">
            <a:noFill/>
            <a:miter lim="800000"/>
          </a:ln>
        </p:spPr>
        <p:txBody>
          <a:bodyPr>
            <a:spAutoFit/>
          </a:bodyPr>
          <a:lstStyle/>
          <a:p>
            <a:pPr algn="l">
              <a:spcBef>
                <a:spcPct val="50000"/>
              </a:spcBef>
            </a:pPr>
            <a:r>
              <a:rPr kumimoji="0" lang="en-US" altLang="zh-CN" sz="1800" b="1" dirty="0">
                <a:latin typeface="微软雅黑" panose="020B0503020204020204" pitchFamily="34" charset="-122"/>
                <a:ea typeface="微软雅黑" panose="020B0503020204020204" pitchFamily="34" charset="-122"/>
                <a:cs typeface="Consolas" panose="020B0609020204030204" pitchFamily="49" charset="0"/>
              </a:rPr>
              <a:t>R</a:t>
            </a:r>
            <a:endParaRPr kumimoji="0" lang="en-US" altLang="zh-CN" sz="1800" b="1"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45073" name="Text Box 20"/>
          <p:cNvSpPr txBox="1">
            <a:spLocks noChangeArrowheads="1"/>
          </p:cNvSpPr>
          <p:nvPr/>
        </p:nvSpPr>
        <p:spPr bwMode="auto">
          <a:xfrm>
            <a:off x="4320233" y="2914853"/>
            <a:ext cx="360362" cy="368300"/>
          </a:xfrm>
          <a:prstGeom prst="rect">
            <a:avLst/>
          </a:prstGeom>
          <a:noFill/>
          <a:ln w="9525">
            <a:noFill/>
            <a:miter lim="800000"/>
          </a:ln>
        </p:spPr>
        <p:txBody>
          <a:bodyPr>
            <a:spAutoFit/>
          </a:bodyPr>
          <a:lstStyle/>
          <a:p>
            <a:pPr algn="l">
              <a:spcBef>
                <a:spcPct val="50000"/>
              </a:spcBef>
            </a:pPr>
            <a:r>
              <a:rPr kumimoji="0" lang="en-US" altLang="zh-CN" sz="1800" b="1" dirty="0">
                <a:latin typeface="微软雅黑" panose="020B0503020204020204" pitchFamily="34" charset="-122"/>
                <a:ea typeface="微软雅黑" panose="020B0503020204020204" pitchFamily="34" charset="-122"/>
                <a:cs typeface="Consolas" panose="020B0609020204030204" pitchFamily="49" charset="0"/>
              </a:rPr>
              <a:t>L</a:t>
            </a:r>
            <a:endParaRPr kumimoji="0" lang="en-US" altLang="zh-CN" sz="1800" b="1"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45074" name="Text Box 21"/>
          <p:cNvSpPr txBox="1">
            <a:spLocks noChangeArrowheads="1"/>
          </p:cNvSpPr>
          <p:nvPr/>
        </p:nvSpPr>
        <p:spPr bwMode="auto">
          <a:xfrm>
            <a:off x="5328296" y="4289627"/>
            <a:ext cx="287337" cy="337185"/>
          </a:xfrm>
          <a:prstGeom prst="rect">
            <a:avLst/>
          </a:prstGeom>
          <a:noFill/>
          <a:ln w="9525">
            <a:noFill/>
            <a:miter lim="800000"/>
          </a:ln>
        </p:spPr>
        <p:txBody>
          <a:bodyPr>
            <a:spAutoFit/>
          </a:bodyPr>
          <a:lstStyle/>
          <a:p>
            <a:pPr algn="l">
              <a:spcBef>
                <a:spcPct val="50000"/>
              </a:spcBef>
            </a:pPr>
            <a:r>
              <a:rPr kumimoji="0"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5075" name="Text Box 22"/>
          <p:cNvSpPr txBox="1">
            <a:spLocks noChangeArrowheads="1"/>
          </p:cNvSpPr>
          <p:nvPr/>
        </p:nvSpPr>
        <p:spPr bwMode="auto">
          <a:xfrm>
            <a:off x="5328295" y="2562427"/>
            <a:ext cx="568331" cy="337185"/>
          </a:xfrm>
          <a:prstGeom prst="rect">
            <a:avLst/>
          </a:prstGeom>
          <a:noFill/>
          <a:ln w="9525">
            <a:noFill/>
            <a:miter lim="800000"/>
          </a:ln>
        </p:spPr>
        <p:txBody>
          <a:bodyPr wrap="square">
            <a:spAutoFit/>
          </a:bodyPr>
          <a:lstStyle/>
          <a:p>
            <a:pPr algn="l">
              <a:spcBef>
                <a:spcPct val="50000"/>
              </a:spcBef>
            </a:pPr>
            <a:r>
              <a:rPr kumimoji="0" lang="en-US" altLang="zh-CN" sz="1600" b="1" dirty="0">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600" b="1"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45076" name="Text Box 23"/>
          <p:cNvSpPr txBox="1">
            <a:spLocks noChangeArrowheads="1"/>
          </p:cNvSpPr>
          <p:nvPr/>
        </p:nvSpPr>
        <p:spPr bwMode="auto">
          <a:xfrm>
            <a:off x="3559316" y="3562552"/>
            <a:ext cx="511168" cy="337185"/>
          </a:xfrm>
          <a:prstGeom prst="rect">
            <a:avLst/>
          </a:prstGeom>
          <a:noFill/>
          <a:ln w="9525">
            <a:noFill/>
            <a:miter lim="800000"/>
          </a:ln>
        </p:spPr>
        <p:txBody>
          <a:bodyPr wrap="square">
            <a:spAutoFit/>
          </a:bodyPr>
          <a:lstStyle/>
          <a:p>
            <a:pPr algn="l">
              <a:spcBef>
                <a:spcPct val="50000"/>
              </a:spcBef>
            </a:pPr>
            <a:r>
              <a:rPr kumimoji="0"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4" name="组合 34"/>
          <p:cNvGrpSpPr/>
          <p:nvPr/>
        </p:nvGrpSpPr>
        <p:grpSpPr>
          <a:xfrm>
            <a:off x="1799283" y="3283152"/>
            <a:ext cx="1655762" cy="503238"/>
            <a:chOff x="1331913" y="2420938"/>
            <a:chExt cx="1655762" cy="503238"/>
          </a:xfrm>
        </p:grpSpPr>
        <p:sp>
          <p:nvSpPr>
            <p:cNvPr id="45077" name="Text Box 28"/>
            <p:cNvSpPr txBox="1">
              <a:spLocks noChangeArrowheads="1"/>
            </p:cNvSpPr>
            <p:nvPr/>
          </p:nvSpPr>
          <p:spPr bwMode="auto">
            <a:xfrm>
              <a:off x="1763713" y="2420938"/>
              <a:ext cx="936625" cy="368300"/>
            </a:xfrm>
            <a:prstGeom prst="rect">
              <a:avLst/>
            </a:prstGeom>
            <a:noFill/>
            <a:ln w="9525">
              <a:noFill/>
              <a:miter lim="800000"/>
            </a:ln>
          </p:spPr>
          <p:txBody>
            <a:bodyPr>
              <a:spAutoFit/>
            </a:bodyPr>
            <a:lstStyle/>
            <a:p>
              <a:pPr algn="l">
                <a:spcBef>
                  <a:spcPct val="50000"/>
                </a:spcBef>
              </a:pP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a:t>
              </a:r>
              <a:r>
                <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5078" name="Line 40"/>
            <p:cNvSpPr>
              <a:spLocks noChangeShapeType="1"/>
            </p:cNvSpPr>
            <p:nvPr/>
          </p:nvSpPr>
          <p:spPr bwMode="auto">
            <a:xfrm>
              <a:off x="1331913" y="2924176"/>
              <a:ext cx="1655762" cy="0"/>
            </a:xfrm>
            <a:prstGeom prst="line">
              <a:avLst/>
            </a:prstGeom>
            <a:noFill/>
            <a:ln w="38100">
              <a:solidFill>
                <a:schemeClr val="tx1"/>
              </a:solidFill>
              <a:round/>
              <a:tailEnd type="triangle" w="med" len="med"/>
            </a:ln>
          </p:spPr>
          <p:txBody>
            <a:bodyPr anchor="ctr">
              <a:spAutoFit/>
            </a:bodyPr>
            <a:lstStyle/>
            <a:p>
              <a:endParaRPr lang="zh-CN" altLang="en-US">
                <a:latin typeface="Consolas" panose="020B0609020204030204" pitchFamily="49" charset="0"/>
                <a:cs typeface="Consolas" panose="020B0609020204030204" pitchFamily="49" charset="0"/>
              </a:endParaRPr>
            </a:p>
          </p:txBody>
        </p:sp>
      </p:grpSp>
      <p:sp>
        <p:nvSpPr>
          <p:cNvPr id="45079" name="Text Box 43"/>
          <p:cNvSpPr txBox="1">
            <a:spLocks noChangeArrowheads="1"/>
          </p:cNvSpPr>
          <p:nvPr/>
        </p:nvSpPr>
        <p:spPr bwMode="auto">
          <a:xfrm>
            <a:off x="3539173" y="5219908"/>
            <a:ext cx="2592387" cy="368300"/>
          </a:xfrm>
          <a:prstGeom prst="rect">
            <a:avLst/>
          </a:prstGeom>
          <a:noFill/>
          <a:ln w="9525">
            <a:noFill/>
            <a:miter lim="800000"/>
          </a:ln>
        </p:spPr>
        <p:txBody>
          <a:bodyPr>
            <a:spAutoFit/>
          </a:bodyPr>
          <a:lstStyle/>
          <a:p>
            <a:pPr algn="l">
              <a:spcBef>
                <a:spcPct val="50000"/>
              </a:spcBef>
            </a:pPr>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插入关键字</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的结果</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3405" name="Text Box 45"/>
          <p:cNvSpPr txBox="1">
            <a:spLocks noChangeArrowheads="1"/>
          </p:cNvSpPr>
          <p:nvPr/>
        </p:nvSpPr>
        <p:spPr bwMode="auto">
          <a:xfrm>
            <a:off x="7415858" y="4938914"/>
            <a:ext cx="1727200" cy="398780"/>
          </a:xfrm>
          <a:prstGeom prst="rect">
            <a:avLst/>
          </a:prstGeom>
          <a:noFill/>
          <a:ln w="28575" algn="ctr">
            <a:noFill/>
            <a:miter lim="800000"/>
          </a:ln>
        </p:spPr>
        <p:txBody>
          <a:bodyPr>
            <a:spAutoFit/>
          </a:bodyPr>
          <a:lstStyle/>
          <a:p>
            <a:pPr>
              <a:spcBef>
                <a:spcPct val="50000"/>
              </a:spcBef>
            </a:pPr>
            <a:r>
              <a:rPr kumimoji="0"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调整完毕</a:t>
            </a:r>
            <a:endParaRPr kumimoji="0"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3406" name="Freeform 46"/>
          <p:cNvSpPr/>
          <p:nvPr/>
        </p:nvSpPr>
        <p:spPr bwMode="auto">
          <a:xfrm>
            <a:off x="3959870" y="2500514"/>
            <a:ext cx="1092200" cy="1765300"/>
          </a:xfrm>
          <a:custGeom>
            <a:avLst/>
            <a:gdLst>
              <a:gd name="T0" fmla="*/ 688 w 688"/>
              <a:gd name="T1" fmla="*/ 1112 h 1112"/>
              <a:gd name="T2" fmla="*/ 600 w 688"/>
              <a:gd name="T3" fmla="*/ 632 h 1112"/>
              <a:gd name="T4" fmla="*/ 160 w 688"/>
              <a:gd name="T5" fmla="*/ 376 h 1112"/>
              <a:gd name="T6" fmla="*/ 0 w 688"/>
              <a:gd name="T7" fmla="*/ 0 h 1112"/>
              <a:gd name="T8" fmla="*/ 0 60000 65536"/>
              <a:gd name="T9" fmla="*/ 0 60000 65536"/>
              <a:gd name="T10" fmla="*/ 0 60000 65536"/>
              <a:gd name="T11" fmla="*/ 0 60000 65536"/>
              <a:gd name="T12" fmla="*/ 0 w 688"/>
              <a:gd name="T13" fmla="*/ 0 h 1112"/>
              <a:gd name="T14" fmla="*/ 688 w 688"/>
              <a:gd name="T15" fmla="*/ 1112 h 1112"/>
            </a:gdLst>
            <a:ahLst/>
            <a:cxnLst>
              <a:cxn ang="T8">
                <a:pos x="T0" y="T1"/>
              </a:cxn>
              <a:cxn ang="T9">
                <a:pos x="T2" y="T3"/>
              </a:cxn>
              <a:cxn ang="T10">
                <a:pos x="T4" y="T5"/>
              </a:cxn>
              <a:cxn ang="T11">
                <a:pos x="T6" y="T7"/>
              </a:cxn>
            </a:cxnLst>
            <a:rect l="T12" t="T13" r="T14" b="T15"/>
            <a:pathLst>
              <a:path w="688" h="1112">
                <a:moveTo>
                  <a:pt x="688" y="1112"/>
                </a:moveTo>
                <a:cubicBezTo>
                  <a:pt x="673" y="1033"/>
                  <a:pt x="688" y="755"/>
                  <a:pt x="600" y="632"/>
                </a:cubicBezTo>
                <a:cubicBezTo>
                  <a:pt x="498" y="514"/>
                  <a:pt x="260" y="481"/>
                  <a:pt x="160" y="376"/>
                </a:cubicBezTo>
                <a:cubicBezTo>
                  <a:pt x="60" y="271"/>
                  <a:pt x="33" y="78"/>
                  <a:pt x="0" y="0"/>
                </a:cubicBezTo>
              </a:path>
            </a:pathLst>
          </a:custGeom>
          <a:noFill/>
          <a:ln w="57150">
            <a:solidFill>
              <a:srgbClr val="C00000"/>
            </a:solidFill>
            <a:round/>
            <a:tailEnd type="triangle" w="med" len="me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34" name="Text Box 2"/>
          <p:cNvSpPr txBox="1">
            <a:spLocks noChangeArrowheads="1"/>
          </p:cNvSpPr>
          <p:nvPr/>
        </p:nvSpPr>
        <p:spPr bwMode="auto">
          <a:xfrm>
            <a:off x="551384" y="1036105"/>
            <a:ext cx="3113470" cy="629920"/>
          </a:xfrm>
          <a:prstGeom prst="rect">
            <a:avLst/>
          </a:prstGeom>
          <a:solidFill>
            <a:srgbClr val="F19903"/>
          </a:solidFill>
        </p:spPr>
        <p:style>
          <a:lnRef idx="1">
            <a:schemeClr val="accent1"/>
          </a:lnRef>
          <a:fillRef idx="2">
            <a:schemeClr val="accent1"/>
          </a:fillRef>
          <a:effectRef idx="1">
            <a:schemeClr val="accent1"/>
          </a:effectRef>
          <a:fontRef idx="minor">
            <a:schemeClr val="dk1"/>
          </a:fontRef>
        </p:style>
        <p:txBody>
          <a:bodyPr wrap="square">
            <a:spAutoFit/>
          </a:bodyPr>
          <a:lstStyle/>
          <a:p>
            <a:pPr>
              <a:lnSpc>
                <a:spcPct val="125000"/>
              </a:lnSpc>
            </a:pPr>
            <a:r>
              <a:rPr lang="en-US" altLang="zh-CN" sz="2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a:t>
            </a:r>
            <a:r>
              <a:rPr lang="en-US" altLang="zh-CN" sz="2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LR</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调整演示</a:t>
            </a:r>
            <a:endPar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6" name="右箭头 35"/>
          <p:cNvSpPr/>
          <p:nvPr/>
        </p:nvSpPr>
        <p:spPr>
          <a:xfrm>
            <a:off x="5896626" y="3576834"/>
            <a:ext cx="642942" cy="35719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665341" y="986141"/>
            <a:ext cx="4295573" cy="429557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07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0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0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07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0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0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340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34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72" grpId="0"/>
      <p:bldP spid="45073" grpId="0"/>
      <p:bldP spid="45074" grpId="0"/>
      <p:bldP spid="45075" grpId="0"/>
      <p:bldP spid="45076" grpId="0"/>
      <p:bldP spid="45079" grpId="0"/>
      <p:bldP spid="143405" grpId="0"/>
      <p:bldP spid="143406" grpId="0" animBg="1"/>
      <p:bldP spid="3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ChangeArrowheads="1"/>
          </p:cNvSpPr>
          <p:nvPr/>
        </p:nvSpPr>
        <p:spPr bwMode="auto">
          <a:xfrm>
            <a:off x="552247" y="1125076"/>
            <a:ext cx="2822256" cy="521970"/>
          </a:xfrm>
          <a:prstGeom prst="rect">
            <a:avLst/>
          </a:prstGeom>
          <a:noFill/>
          <a:ln w="9525">
            <a:noFill/>
            <a:miter lim="800000"/>
          </a:ln>
        </p:spPr>
        <p:txBody>
          <a:bodyPr wrap="square">
            <a:spAutoFit/>
          </a:bodyPr>
          <a:lstStyle/>
          <a:p>
            <a:pPr algn="l">
              <a:spcBef>
                <a:spcPct val="50000"/>
              </a:spcBef>
            </a:pPr>
            <a:r>
              <a:rPr lang="zh-CN" altLang="en-US" sz="2800" b="1" dirty="0">
                <a:latin typeface="微软雅黑" panose="020B0503020204020204" pitchFamily="34" charset="-122"/>
                <a:ea typeface="微软雅黑" panose="020B0503020204020204" pitchFamily="34" charset="-122"/>
                <a:cs typeface="Consolas" panose="020B0609020204030204" pitchFamily="49" charset="0"/>
              </a:rPr>
              <a:t>（</a:t>
            </a:r>
            <a:r>
              <a:rPr lang="en-US" altLang="zh-CN" sz="2800" b="1" dirty="0">
                <a:latin typeface="微软雅黑" panose="020B0503020204020204" pitchFamily="34" charset="-122"/>
                <a:ea typeface="微软雅黑" panose="020B0503020204020204" pitchFamily="34" charset="-122"/>
                <a:cs typeface="Consolas" panose="020B0609020204030204" pitchFamily="49" charset="0"/>
              </a:rPr>
              <a:t>4</a:t>
            </a:r>
            <a:r>
              <a:rPr lang="zh-CN" altLang="en-US" sz="2800" b="1" dirty="0">
                <a:latin typeface="微软雅黑" panose="020B0503020204020204" pitchFamily="34" charset="-122"/>
                <a:ea typeface="微软雅黑" panose="020B0503020204020204" pitchFamily="34" charset="-122"/>
                <a:cs typeface="Consolas" panose="020B0609020204030204" pitchFamily="49" charset="0"/>
              </a:rPr>
              <a:t>）</a:t>
            </a:r>
            <a:r>
              <a:rPr lang="en-US" altLang="zh-CN" sz="2800" b="1" dirty="0" err="1">
                <a:latin typeface="微软雅黑" panose="020B0503020204020204" pitchFamily="34" charset="-122"/>
                <a:ea typeface="微软雅黑" panose="020B0503020204020204" pitchFamily="34" charset="-122"/>
                <a:cs typeface="Consolas" panose="020B0609020204030204" pitchFamily="49" charset="0"/>
              </a:rPr>
              <a:t>RL</a:t>
            </a:r>
            <a:r>
              <a:rPr lang="zh-CN" altLang="en-US" sz="2800" b="1" dirty="0">
                <a:latin typeface="微软雅黑" panose="020B0503020204020204" pitchFamily="34" charset="-122"/>
                <a:ea typeface="微软雅黑" panose="020B0503020204020204" pitchFamily="34" charset="-122"/>
                <a:cs typeface="Consolas" panose="020B0609020204030204" pitchFamily="49" charset="0"/>
              </a:rPr>
              <a:t>型调整</a:t>
            </a:r>
            <a:endParaRPr lang="zh-CN" altLang="en-US" sz="2800" b="1" dirty="0">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21"/>
          <p:cNvGrpSpPr/>
          <p:nvPr/>
        </p:nvGrpSpPr>
        <p:grpSpPr>
          <a:xfrm>
            <a:off x="5452210" y="2553836"/>
            <a:ext cx="642942" cy="1428760"/>
            <a:chOff x="3857620" y="1000108"/>
            <a:chExt cx="642942" cy="1428760"/>
          </a:xfrm>
        </p:grpSpPr>
        <p:sp>
          <p:nvSpPr>
            <p:cNvPr id="23" name="右箭头 22"/>
            <p:cNvSpPr/>
            <p:nvPr/>
          </p:nvSpPr>
          <p:spPr>
            <a:xfrm>
              <a:off x="3857620" y="2214554"/>
              <a:ext cx="642942" cy="21431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24" name="TextBox 23"/>
            <p:cNvSpPr txBox="1"/>
            <p:nvPr/>
          </p:nvSpPr>
          <p:spPr>
            <a:xfrm>
              <a:off x="3969386" y="1000108"/>
              <a:ext cx="459740" cy="1143008"/>
            </a:xfrm>
            <a:prstGeom prst="rect">
              <a:avLst/>
            </a:prstGeom>
            <a:noFill/>
          </p:spPr>
          <p:txBody>
            <a:bodyPr vert="eaVert" wrap="square" rtlCol="0">
              <a:spAutoFit/>
            </a:bodyPr>
            <a:lstStyle/>
            <a:p>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插入结点</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3" name="组合 69"/>
          <p:cNvGrpSpPr/>
          <p:nvPr/>
        </p:nvGrpSpPr>
        <p:grpSpPr>
          <a:xfrm>
            <a:off x="1532600" y="1696580"/>
            <a:ext cx="3667196" cy="3786214"/>
            <a:chOff x="223762" y="785794"/>
            <a:chExt cx="3667196" cy="3786214"/>
          </a:xfrm>
        </p:grpSpPr>
        <p:cxnSp>
          <p:nvCxnSpPr>
            <p:cNvPr id="7" name="直接连接符 6"/>
            <p:cNvCxnSpPr/>
            <p:nvPr/>
          </p:nvCxnSpPr>
          <p:spPr>
            <a:xfrm rot="16200000" flipH="1">
              <a:off x="2291586" y="2931726"/>
              <a:ext cx="512323" cy="4766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847744" y="1726746"/>
              <a:ext cx="357190" cy="1360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α</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左大括号 8"/>
            <p:cNvSpPr/>
            <p:nvPr/>
          </p:nvSpPr>
          <p:spPr>
            <a:xfrm>
              <a:off x="658830" y="1772784"/>
              <a:ext cx="108000" cy="131409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10" name="TextBox 9"/>
            <p:cNvSpPr txBox="1"/>
            <p:nvPr/>
          </p:nvSpPr>
          <p:spPr>
            <a:xfrm>
              <a:off x="223762" y="2325523"/>
              <a:ext cx="490586" cy="245745"/>
            </a:xfrm>
            <a:prstGeom prst="rect">
              <a:avLst/>
            </a:prstGeom>
            <a:noFill/>
          </p:spPr>
          <p:txBody>
            <a:bodyPr wrap="square" lIns="0" tIns="0" rIns="0" bIns="0" rtlCol="0">
              <a:spAutoFit/>
            </a:bodyPr>
            <a:lstStyle/>
            <a:p>
              <a:r>
                <a:rPr lang="en-US" altLang="zh-CN" sz="1600" b="1"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16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椭圆 10"/>
            <p:cNvSpPr/>
            <p:nvPr/>
          </p:nvSpPr>
          <p:spPr>
            <a:xfrm>
              <a:off x="2643174" y="1571612"/>
              <a:ext cx="571504" cy="571504"/>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endPar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 name="椭圆 11"/>
            <p:cNvSpPr/>
            <p:nvPr/>
          </p:nvSpPr>
          <p:spPr>
            <a:xfrm>
              <a:off x="1633562" y="857232"/>
              <a:ext cx="571504" cy="571504"/>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endPar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矩形 12"/>
            <p:cNvSpPr/>
            <p:nvPr/>
          </p:nvSpPr>
          <p:spPr>
            <a:xfrm>
              <a:off x="3533768" y="2497496"/>
              <a:ext cx="357190" cy="1288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δ</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左大括号 13"/>
            <p:cNvSpPr/>
            <p:nvPr/>
          </p:nvSpPr>
          <p:spPr>
            <a:xfrm>
              <a:off x="3344854" y="2543534"/>
              <a:ext cx="126956" cy="124265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15" name="TextBox 14"/>
            <p:cNvSpPr txBox="1"/>
            <p:nvPr/>
          </p:nvSpPr>
          <p:spPr>
            <a:xfrm>
              <a:off x="2891517" y="3011162"/>
              <a:ext cx="490586" cy="245745"/>
            </a:xfrm>
            <a:prstGeom prst="rect">
              <a:avLst/>
            </a:prstGeom>
            <a:noFill/>
          </p:spPr>
          <p:txBody>
            <a:bodyPr wrap="square" lIns="0" tIns="0" rIns="0" bIns="0" rtlCol="0">
              <a:spAutoFit/>
            </a:bodyPr>
            <a:lstStyle/>
            <a:p>
              <a:r>
                <a:rPr lang="en-US" altLang="zh-CN" sz="1600" b="1"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16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6" name="直接连接符 15"/>
            <p:cNvCxnSpPr>
              <a:endCxn id="8" idx="0"/>
            </p:cNvCxnSpPr>
            <p:nvPr/>
          </p:nvCxnSpPr>
          <p:spPr>
            <a:xfrm rot="10800000" flipV="1">
              <a:off x="1026340" y="1273602"/>
              <a:ext cx="616703" cy="4531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1" idx="3"/>
            </p:cNvCxnSpPr>
            <p:nvPr/>
          </p:nvCxnSpPr>
          <p:spPr>
            <a:xfrm rot="5400000">
              <a:off x="2303096" y="2037990"/>
              <a:ext cx="402342" cy="4452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endCxn id="13" idx="0"/>
            </p:cNvCxnSpPr>
            <p:nvPr/>
          </p:nvCxnSpPr>
          <p:spPr>
            <a:xfrm>
              <a:off x="3140859" y="2068868"/>
              <a:ext cx="571504" cy="4286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11" idx="1"/>
            </p:cNvCxnSpPr>
            <p:nvPr/>
          </p:nvCxnSpPr>
          <p:spPr>
            <a:xfrm>
              <a:off x="2205066" y="1269984"/>
              <a:ext cx="521803" cy="3853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47810" y="785794"/>
              <a:ext cx="357190" cy="245745"/>
            </a:xfrm>
            <a:prstGeom prst="rect">
              <a:avLst/>
            </a:prstGeom>
            <a:noFill/>
          </p:spPr>
          <p:txBody>
            <a:bodyPr wrap="square" lIns="0" tIns="0" rIns="0" bIns="0" rtlCol="0">
              <a:spAutoFit/>
            </a:bodyPr>
            <a:lstStyle/>
            <a:p>
              <a:r>
                <a:rPr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1" name="TextBox 20"/>
            <p:cNvSpPr txBox="1"/>
            <p:nvPr/>
          </p:nvSpPr>
          <p:spPr>
            <a:xfrm>
              <a:off x="3071802" y="1478149"/>
              <a:ext cx="357190" cy="245745"/>
            </a:xfrm>
            <a:prstGeom prst="rect">
              <a:avLst/>
            </a:prstGeom>
            <a:noFill/>
          </p:spPr>
          <p:txBody>
            <a:bodyPr wrap="square" lIns="0" tIns="0" rIns="0" bIns="0" rtlCol="0">
              <a:spAutoFit/>
            </a:bodyPr>
            <a:lstStyle/>
            <a:p>
              <a:r>
                <a:rPr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5" name="矩形 24"/>
            <p:cNvSpPr/>
            <p:nvPr/>
          </p:nvSpPr>
          <p:spPr>
            <a:xfrm>
              <a:off x="1428728" y="3429000"/>
              <a:ext cx="357190"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β</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26" name="TextBox 25"/>
            <p:cNvSpPr txBox="1"/>
            <p:nvPr/>
          </p:nvSpPr>
          <p:spPr>
            <a:xfrm>
              <a:off x="952224" y="3907041"/>
              <a:ext cx="357190" cy="245745"/>
            </a:xfrm>
            <a:prstGeom prst="rect">
              <a:avLst/>
            </a:prstGeom>
            <a:noFill/>
          </p:spPr>
          <p:txBody>
            <a:bodyPr wrap="square" lIns="0" tIns="0" rIns="0" bIns="0" rtlCol="0">
              <a:spAutoFit/>
            </a:bodyPr>
            <a:lstStyle/>
            <a:p>
              <a:r>
                <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endPar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 name="矩形 26"/>
            <p:cNvSpPr/>
            <p:nvPr/>
          </p:nvSpPr>
          <p:spPr>
            <a:xfrm>
              <a:off x="2643174" y="3429000"/>
              <a:ext cx="357190"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γ</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28" name="左大括号 27"/>
            <p:cNvSpPr/>
            <p:nvPr/>
          </p:nvSpPr>
          <p:spPr>
            <a:xfrm>
              <a:off x="2454260" y="3475038"/>
              <a:ext cx="108000" cy="107157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29" name="TextBox 28"/>
            <p:cNvSpPr txBox="1"/>
            <p:nvPr/>
          </p:nvSpPr>
          <p:spPr>
            <a:xfrm>
              <a:off x="2166670" y="3907041"/>
              <a:ext cx="357190" cy="245745"/>
            </a:xfrm>
            <a:prstGeom prst="rect">
              <a:avLst/>
            </a:prstGeom>
            <a:noFill/>
          </p:spPr>
          <p:txBody>
            <a:bodyPr wrap="square" lIns="0" tIns="0" rIns="0" bIns="0" rtlCol="0">
              <a:spAutoFit/>
            </a:bodyPr>
            <a:lstStyle/>
            <a:p>
              <a:r>
                <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endPar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0" name="椭圆 29"/>
            <p:cNvSpPr/>
            <p:nvPr/>
          </p:nvSpPr>
          <p:spPr>
            <a:xfrm>
              <a:off x="1857356" y="2428868"/>
              <a:ext cx="571504" cy="571504"/>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endPar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1" name="直接连接符 30"/>
            <p:cNvCxnSpPr>
              <a:stCxn id="30" idx="3"/>
              <a:endCxn id="25" idx="0"/>
            </p:cNvCxnSpPr>
            <p:nvPr/>
          </p:nvCxnSpPr>
          <p:spPr>
            <a:xfrm rot="5400000">
              <a:off x="1518026" y="3005974"/>
              <a:ext cx="512323" cy="3337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左大括号 31"/>
            <p:cNvSpPr/>
            <p:nvPr/>
          </p:nvSpPr>
          <p:spPr>
            <a:xfrm>
              <a:off x="1252514" y="3497628"/>
              <a:ext cx="108000" cy="107157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59" name="TextBox 58"/>
            <p:cNvSpPr txBox="1"/>
            <p:nvPr/>
          </p:nvSpPr>
          <p:spPr>
            <a:xfrm>
              <a:off x="1571604" y="2478281"/>
              <a:ext cx="357190" cy="245745"/>
            </a:xfrm>
            <a:prstGeom prst="rect">
              <a:avLst/>
            </a:prstGeom>
            <a:noFill/>
          </p:spPr>
          <p:txBody>
            <a:bodyPr wrap="square" lIns="0" tIns="0" rIns="0" bIns="0" rtlCol="0">
              <a:spAutoFit/>
            </a:bodyPr>
            <a:lstStyle/>
            <a:p>
              <a:r>
                <a:rPr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4" name="组合 96"/>
          <p:cNvGrpSpPr/>
          <p:nvPr/>
        </p:nvGrpSpPr>
        <p:grpSpPr>
          <a:xfrm>
            <a:off x="6482486" y="1696580"/>
            <a:ext cx="3717970" cy="3714776"/>
            <a:chOff x="5173648" y="785794"/>
            <a:chExt cx="3717970" cy="3714776"/>
          </a:xfrm>
        </p:grpSpPr>
        <p:cxnSp>
          <p:nvCxnSpPr>
            <p:cNvPr id="72" name="直接连接符 71"/>
            <p:cNvCxnSpPr/>
            <p:nvPr/>
          </p:nvCxnSpPr>
          <p:spPr>
            <a:xfrm rot="16200000" flipH="1">
              <a:off x="7292246" y="2860288"/>
              <a:ext cx="512323" cy="4766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5848404" y="1655308"/>
              <a:ext cx="357190" cy="1360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α</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74" name="左大括号 73"/>
            <p:cNvSpPr/>
            <p:nvPr/>
          </p:nvSpPr>
          <p:spPr>
            <a:xfrm>
              <a:off x="5659490" y="1701346"/>
              <a:ext cx="108000" cy="1314094"/>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75" name="TextBox 74"/>
            <p:cNvSpPr txBox="1"/>
            <p:nvPr/>
          </p:nvSpPr>
          <p:spPr>
            <a:xfrm>
              <a:off x="5173648" y="2254085"/>
              <a:ext cx="490586" cy="245745"/>
            </a:xfrm>
            <a:prstGeom prst="rect">
              <a:avLst/>
            </a:prstGeom>
            <a:noFill/>
          </p:spPr>
          <p:txBody>
            <a:bodyPr wrap="square" lIns="0" tIns="0" rIns="0" bIns="0" rtlCol="0">
              <a:spAutoFit/>
            </a:bodyPr>
            <a:lstStyle/>
            <a:p>
              <a:r>
                <a:rPr lang="en-US" altLang="zh-CN" sz="1600" b="1"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16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6" name="椭圆 75"/>
            <p:cNvSpPr/>
            <p:nvPr/>
          </p:nvSpPr>
          <p:spPr>
            <a:xfrm>
              <a:off x="7643834" y="1500174"/>
              <a:ext cx="571504" cy="571504"/>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endPar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7" name="椭圆 76"/>
            <p:cNvSpPr/>
            <p:nvPr/>
          </p:nvSpPr>
          <p:spPr>
            <a:xfrm>
              <a:off x="6634222" y="785794"/>
              <a:ext cx="571504" cy="571504"/>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endPar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8" name="矩形 77"/>
            <p:cNvSpPr/>
            <p:nvPr/>
          </p:nvSpPr>
          <p:spPr>
            <a:xfrm>
              <a:off x="8534428" y="2426058"/>
              <a:ext cx="357190" cy="1288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δ</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79" name="左大括号 78"/>
            <p:cNvSpPr/>
            <p:nvPr/>
          </p:nvSpPr>
          <p:spPr>
            <a:xfrm>
              <a:off x="8345514" y="2472096"/>
              <a:ext cx="126956" cy="124265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80" name="TextBox 79"/>
            <p:cNvSpPr txBox="1"/>
            <p:nvPr/>
          </p:nvSpPr>
          <p:spPr>
            <a:xfrm>
              <a:off x="7910446" y="2904099"/>
              <a:ext cx="490586" cy="245745"/>
            </a:xfrm>
            <a:prstGeom prst="rect">
              <a:avLst/>
            </a:prstGeom>
            <a:noFill/>
          </p:spPr>
          <p:txBody>
            <a:bodyPr wrap="square" lIns="0" tIns="0" rIns="0" bIns="0" rtlCol="0">
              <a:spAutoFit/>
            </a:bodyPr>
            <a:lstStyle/>
            <a:p>
              <a:r>
                <a:rPr lang="en-US" altLang="zh-CN" sz="1600" b="1"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r>
                <a:rPr lang="en-US" altLang="zh-CN" sz="16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81" name="直接连接符 80"/>
            <p:cNvCxnSpPr>
              <a:endCxn id="73" idx="0"/>
            </p:cNvCxnSpPr>
            <p:nvPr/>
          </p:nvCxnSpPr>
          <p:spPr>
            <a:xfrm rot="10800000" flipV="1">
              <a:off x="6027000" y="1202164"/>
              <a:ext cx="616703" cy="4531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76" idx="3"/>
            </p:cNvCxnSpPr>
            <p:nvPr/>
          </p:nvCxnSpPr>
          <p:spPr>
            <a:xfrm rot="5400000">
              <a:off x="7303756" y="1966552"/>
              <a:ext cx="402342" cy="4452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endCxn id="78" idx="0"/>
            </p:cNvCxnSpPr>
            <p:nvPr/>
          </p:nvCxnSpPr>
          <p:spPr>
            <a:xfrm>
              <a:off x="8141519" y="1997430"/>
              <a:ext cx="571504" cy="4286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endCxn id="76" idx="1"/>
            </p:cNvCxnSpPr>
            <p:nvPr/>
          </p:nvCxnSpPr>
          <p:spPr>
            <a:xfrm>
              <a:off x="7205726" y="1198546"/>
              <a:ext cx="521803" cy="3853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矩形 86"/>
            <p:cNvSpPr/>
            <p:nvPr/>
          </p:nvSpPr>
          <p:spPr>
            <a:xfrm>
              <a:off x="6429388" y="3357562"/>
              <a:ext cx="357190"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β</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88" name="TextBox 87"/>
            <p:cNvSpPr txBox="1"/>
            <p:nvPr/>
          </p:nvSpPr>
          <p:spPr>
            <a:xfrm>
              <a:off x="5941009" y="3835603"/>
              <a:ext cx="357190" cy="245745"/>
            </a:xfrm>
            <a:prstGeom prst="rect">
              <a:avLst/>
            </a:prstGeom>
            <a:noFill/>
          </p:spPr>
          <p:txBody>
            <a:bodyPr wrap="square" lIns="0" tIns="0" rIns="0" bIns="0" rtlCol="0">
              <a:spAutoFit/>
            </a:bodyPr>
            <a:lstStyle/>
            <a:p>
              <a:r>
                <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endPar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9" name="矩形 88"/>
            <p:cNvSpPr/>
            <p:nvPr/>
          </p:nvSpPr>
          <p:spPr>
            <a:xfrm>
              <a:off x="7643834" y="3357562"/>
              <a:ext cx="357190"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l-GR" altLang="zh-CN" sz="2000" dirty="0">
                  <a:latin typeface="微软雅黑" panose="020B0503020204020204" pitchFamily="34" charset="-122"/>
                  <a:ea typeface="微软雅黑" panose="020B0503020204020204" pitchFamily="34" charset="-122"/>
                  <a:cs typeface="Consolas" panose="020B0609020204030204" pitchFamily="49" charset="0"/>
                </a:rPr>
                <a:t>γ</a:t>
              </a:r>
              <a:endParaRPr lang="el-GR" altLang="zh-CN" sz="20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90" name="左大括号 89"/>
            <p:cNvSpPr/>
            <p:nvPr/>
          </p:nvSpPr>
          <p:spPr>
            <a:xfrm>
              <a:off x="7454920" y="3403600"/>
              <a:ext cx="108000" cy="107157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91" name="TextBox 90"/>
            <p:cNvSpPr txBox="1"/>
            <p:nvPr/>
          </p:nvSpPr>
          <p:spPr>
            <a:xfrm>
              <a:off x="7155455" y="3835603"/>
              <a:ext cx="357190" cy="245745"/>
            </a:xfrm>
            <a:prstGeom prst="rect">
              <a:avLst/>
            </a:prstGeom>
            <a:noFill/>
          </p:spPr>
          <p:txBody>
            <a:bodyPr wrap="square" lIns="0" tIns="0" rIns="0" bIns="0" rtlCol="0">
              <a:spAutoFit/>
            </a:bodyPr>
            <a:lstStyle/>
            <a:p>
              <a:r>
                <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endParaRPr lang="en-US" altLang="zh-CN" sz="16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2" name="椭圆 91"/>
            <p:cNvSpPr/>
            <p:nvPr/>
          </p:nvSpPr>
          <p:spPr>
            <a:xfrm>
              <a:off x="6858016" y="2357430"/>
              <a:ext cx="571504" cy="571504"/>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endPar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93" name="直接连接符 92"/>
            <p:cNvCxnSpPr>
              <a:stCxn id="92" idx="3"/>
              <a:endCxn id="87" idx="0"/>
            </p:cNvCxnSpPr>
            <p:nvPr/>
          </p:nvCxnSpPr>
          <p:spPr>
            <a:xfrm rot="5400000">
              <a:off x="6518686" y="2934536"/>
              <a:ext cx="512323" cy="3337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左大括号 93"/>
            <p:cNvSpPr/>
            <p:nvPr/>
          </p:nvSpPr>
          <p:spPr>
            <a:xfrm>
              <a:off x="6253174" y="3426190"/>
              <a:ext cx="108000" cy="107157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grpSp>
      <p:grpSp>
        <p:nvGrpSpPr>
          <p:cNvPr id="5" name="组合 99"/>
          <p:cNvGrpSpPr/>
          <p:nvPr/>
        </p:nvGrpSpPr>
        <p:grpSpPr>
          <a:xfrm>
            <a:off x="7666788" y="1593235"/>
            <a:ext cx="2143140" cy="1777850"/>
            <a:chOff x="6357950" y="682449"/>
            <a:chExt cx="2143140" cy="1777850"/>
          </a:xfrm>
        </p:grpSpPr>
        <p:sp>
          <p:nvSpPr>
            <p:cNvPr id="85" name="TextBox 84"/>
            <p:cNvSpPr txBox="1"/>
            <p:nvPr/>
          </p:nvSpPr>
          <p:spPr>
            <a:xfrm>
              <a:off x="6643702" y="2214554"/>
              <a:ext cx="357190" cy="245745"/>
            </a:xfrm>
            <a:prstGeom prst="rect">
              <a:avLst/>
            </a:prstGeom>
            <a:noFill/>
          </p:spPr>
          <p:txBody>
            <a:bodyPr wrap="square" lIns="0" tIns="0" rIns="0" bIns="0" rtlCol="0">
              <a:spAutoFit/>
            </a:bodyPr>
            <a:lstStyle/>
            <a:p>
              <a:r>
                <a:rPr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6" name="TextBox 85"/>
            <p:cNvSpPr txBox="1"/>
            <p:nvPr/>
          </p:nvSpPr>
          <p:spPr>
            <a:xfrm>
              <a:off x="6357950" y="682449"/>
              <a:ext cx="357190" cy="245745"/>
            </a:xfrm>
            <a:prstGeom prst="rect">
              <a:avLst/>
            </a:prstGeom>
            <a:noFill/>
          </p:spPr>
          <p:txBody>
            <a:bodyPr wrap="square" lIns="0" tIns="0" rIns="0" bIns="0" rtlCol="0">
              <a:spAutoFit/>
            </a:bodyPr>
            <a:lstStyle/>
            <a:p>
              <a:r>
                <a:rPr lang="en-US" altLang="zh-CN" sz="1600" b="1" dirty="0">
                  <a:latin typeface="微软雅黑" panose="020B0503020204020204" pitchFamily="34" charset="-122"/>
                  <a:ea typeface="微软雅黑" panose="020B0503020204020204" pitchFamily="34" charset="-122"/>
                  <a:cs typeface="Consolas" panose="020B0609020204030204" pitchFamily="49" charset="0"/>
                </a:rPr>
                <a:t>-2</a:t>
              </a:r>
              <a:endParaRPr lang="en-US" altLang="zh-CN" sz="1600" b="1"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95" name="TextBox 94"/>
            <p:cNvSpPr txBox="1"/>
            <p:nvPr/>
          </p:nvSpPr>
          <p:spPr>
            <a:xfrm>
              <a:off x="8143900" y="1500174"/>
              <a:ext cx="357190" cy="245745"/>
            </a:xfrm>
            <a:prstGeom prst="rect">
              <a:avLst/>
            </a:prstGeom>
            <a:noFill/>
          </p:spPr>
          <p:txBody>
            <a:bodyPr wrap="square" lIns="0" tIns="0" rIns="0" bIns="0" rtlCol="0">
              <a:spAutoFit/>
            </a:bodyPr>
            <a:lstStyle/>
            <a:p>
              <a:r>
                <a:rPr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96" name="椭圆 95"/>
          <p:cNvSpPr/>
          <p:nvPr/>
        </p:nvSpPr>
        <p:spPr>
          <a:xfrm>
            <a:off x="8952672" y="5373256"/>
            <a:ext cx="360000" cy="360000"/>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000" b="1" i="1" dirty="0">
              <a:solidFill>
                <a:srgbClr val="3333FF"/>
              </a:solidFill>
              <a:latin typeface="Consolas" panose="020B0609020204030204" pitchFamily="49" charset="0"/>
              <a:cs typeface="Consolas" panose="020B0609020204030204" pitchFamily="49" charset="0"/>
            </a:endParaRPr>
          </a:p>
        </p:txBody>
      </p:sp>
      <p:grpSp>
        <p:nvGrpSpPr>
          <p:cNvPr id="22" name="组合 100"/>
          <p:cNvGrpSpPr/>
          <p:nvPr/>
        </p:nvGrpSpPr>
        <p:grpSpPr>
          <a:xfrm>
            <a:off x="8492798" y="2022524"/>
            <a:ext cx="714380" cy="1142571"/>
            <a:chOff x="7183960" y="1111738"/>
            <a:chExt cx="714380" cy="1142571"/>
          </a:xfrm>
        </p:grpSpPr>
        <p:sp>
          <p:nvSpPr>
            <p:cNvPr id="98" name="TextBox 97"/>
            <p:cNvSpPr txBox="1"/>
            <p:nvPr/>
          </p:nvSpPr>
          <p:spPr>
            <a:xfrm>
              <a:off x="7541150" y="1111738"/>
              <a:ext cx="357190" cy="307340"/>
            </a:xfrm>
            <a:prstGeom prst="rect">
              <a:avLst/>
            </a:prstGeom>
            <a:noFill/>
          </p:spPr>
          <p:txBody>
            <a:bodyPr wrap="square" lIns="0" tIns="0" rIns="0" bIns="0" rtlCol="0">
              <a:spAutoFit/>
            </a:bodyPr>
            <a:lstStyle/>
            <a:p>
              <a:r>
                <a:rPr lang="en-US" altLang="zh-CN" sz="2000" b="1" dirty="0">
                  <a:latin typeface="微软雅黑" panose="020B0503020204020204" pitchFamily="34" charset="-122"/>
                  <a:ea typeface="微软雅黑" panose="020B0503020204020204" pitchFamily="34" charset="-122"/>
                  <a:cs typeface="Consolas" panose="020B0609020204030204" pitchFamily="49" charset="0"/>
                </a:rPr>
                <a:t>R</a:t>
              </a:r>
              <a:endParaRPr lang="en-US" altLang="zh-CN" sz="2000" b="1"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99" name="TextBox 98"/>
            <p:cNvSpPr txBox="1"/>
            <p:nvPr/>
          </p:nvSpPr>
          <p:spPr>
            <a:xfrm>
              <a:off x="7183960" y="1946969"/>
              <a:ext cx="357190" cy="307340"/>
            </a:xfrm>
            <a:prstGeom prst="rect">
              <a:avLst/>
            </a:prstGeom>
            <a:noFill/>
          </p:spPr>
          <p:txBody>
            <a:bodyPr wrap="square" lIns="0" tIns="0" rIns="0" bIns="0" rtlCol="0">
              <a:spAutoFit/>
            </a:bodyPr>
            <a:lstStyle/>
            <a:p>
              <a:r>
                <a:rPr lang="en-US" altLang="zh-CN" sz="2000" b="1" dirty="0">
                  <a:latin typeface="微软雅黑" panose="020B0503020204020204" pitchFamily="34" charset="-122"/>
                  <a:ea typeface="微软雅黑" panose="020B0503020204020204" pitchFamily="34" charset="-122"/>
                  <a:cs typeface="Consolas" panose="020B0609020204030204" pitchFamily="49" charset="0"/>
                </a:rPr>
                <a:t>L</a:t>
              </a:r>
              <a:endParaRPr lang="en-US" altLang="zh-CN" sz="2000" b="1" dirty="0">
                <a:latin typeface="微软雅黑" panose="020B0503020204020204" pitchFamily="34" charset="-122"/>
                <a:ea typeface="微软雅黑" panose="020B0503020204020204" pitchFamily="34" charset="-122"/>
                <a:cs typeface="Consolas" panose="020B0609020204030204" pitchFamily="49" charset="0"/>
              </a:endParaRPr>
            </a:p>
          </p:txBody>
        </p:sp>
      </p:grpSp>
      <p:cxnSp>
        <p:nvCxnSpPr>
          <p:cNvPr id="102" name="直接箭头连接符 101"/>
          <p:cNvCxnSpPr/>
          <p:nvPr/>
        </p:nvCxnSpPr>
        <p:spPr>
          <a:xfrm rot="5400000" flipH="1" flipV="1">
            <a:off x="7845383" y="2018051"/>
            <a:ext cx="1785950" cy="571504"/>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par>
                          <p:cTn id="15" fill="hold">
                            <p:stCondLst>
                              <p:cond delay="0"/>
                            </p:stCondLst>
                            <p:childTnLst>
                              <p:par>
                                <p:cTn id="16" presetID="26" presetClass="emph" presetSubtype="0" fill="hold" grpId="1" nodeType="afterEffect">
                                  <p:stCondLst>
                                    <p:cond delay="0"/>
                                  </p:stCondLst>
                                  <p:childTnLst>
                                    <p:animEffect transition="out" filter="fade">
                                      <p:cBhvr>
                                        <p:cTn id="17" dur="500" tmFilter="0, 0; .2, .5; .8, .5; 1, 0"/>
                                        <p:tgtEl>
                                          <p:spTgt spid="96"/>
                                        </p:tgtEl>
                                      </p:cBhvr>
                                    </p:animEffect>
                                    <p:animScale>
                                      <p:cBhvr>
                                        <p:cTn id="18" dur="250" autoRev="1" fill="hold"/>
                                        <p:tgtEl>
                                          <p:spTgt spid="96"/>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8" presetClass="entr" presetSubtype="3" fill="hold" nodeType="click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strips(upRight)">
                                      <p:cBhvr>
                                        <p:cTn id="31" dur="20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30" name="Text Box 26"/>
          <p:cNvSpPr txBox="1">
            <a:spLocks noChangeArrowheads="1"/>
          </p:cNvSpPr>
          <p:nvPr/>
        </p:nvSpPr>
        <p:spPr bwMode="auto">
          <a:xfrm>
            <a:off x="1991544" y="1571504"/>
            <a:ext cx="1111885" cy="583565"/>
          </a:xfrm>
          <a:prstGeom prst="rect">
            <a:avLst/>
          </a:prstGeom>
          <a:noFill/>
          <a:ln w="9525">
            <a:solidFill>
              <a:schemeClr val="bg1"/>
            </a:solidFill>
            <a:miter lim="800000"/>
          </a:ln>
        </p:spPr>
        <p:txBody>
          <a:bodyPr wrap="none">
            <a:spAutoFit/>
          </a:bodyPr>
          <a:lstStyle/>
          <a:p>
            <a:pPr algn="l"/>
            <a:r>
              <a:rPr lang="zh-CN" altLang="en-US" sz="32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例如</a:t>
            </a:r>
            <a:r>
              <a:rPr lang="en-US" altLang="zh-CN" sz="32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32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3931" name="Text Box 27"/>
          <p:cNvSpPr txBox="1">
            <a:spLocks noChangeArrowheads="1"/>
          </p:cNvSpPr>
          <p:nvPr/>
        </p:nvSpPr>
        <p:spPr bwMode="auto">
          <a:xfrm>
            <a:off x="4823299" y="5445224"/>
            <a:ext cx="2672080" cy="521970"/>
          </a:xfrm>
          <a:prstGeom prst="rect">
            <a:avLst/>
          </a:prstGeom>
          <a:noFill/>
          <a:ln w="9525">
            <a:solidFill>
              <a:schemeClr val="bg1"/>
            </a:solidFill>
            <a:miter lim="800000"/>
          </a:ln>
        </p:spPr>
        <p:txBody>
          <a:bodyPr wrap="none">
            <a:spAutoFit/>
          </a:bodyPr>
          <a:lstStyle/>
          <a:p>
            <a:pPr algn="l"/>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是二叉排序树。</a:t>
            </a:r>
            <a:endPar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3935" name="Text Box 31"/>
          <p:cNvSpPr txBox="1">
            <a:spLocks noChangeArrowheads="1"/>
          </p:cNvSpPr>
          <p:nvPr/>
        </p:nvSpPr>
        <p:spPr bwMode="auto">
          <a:xfrm>
            <a:off x="4295800" y="5445224"/>
            <a:ext cx="589280" cy="583565"/>
          </a:xfrm>
          <a:prstGeom prst="rect">
            <a:avLst/>
          </a:prstGeom>
          <a:noFill/>
          <a:ln w="9525">
            <a:solidFill>
              <a:schemeClr val="bg1"/>
            </a:solidFill>
            <a:miter lim="800000"/>
          </a:ln>
        </p:spPr>
        <p:txBody>
          <a:bodyPr wrap="none">
            <a:spAutoFit/>
          </a:bodyPr>
          <a:lstStyle/>
          <a:p>
            <a:pPr algn="l"/>
            <a:r>
              <a:rPr lang="zh-CN" altLang="en-US" sz="3200" b="1" dirty="0">
                <a:latin typeface="微软雅黑" panose="020B0503020204020204" pitchFamily="34" charset="-122"/>
                <a:ea typeface="微软雅黑" panose="020B0503020204020204" pitchFamily="34" charset="-122"/>
                <a:cs typeface="Consolas" panose="020B0609020204030204" pitchFamily="49" charset="0"/>
              </a:rPr>
              <a:t>不</a:t>
            </a:r>
            <a:endParaRPr lang="zh-CN" altLang="en-US" sz="3200" b="1" dirty="0">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79"/>
          <p:cNvGrpSpPr/>
          <p:nvPr/>
        </p:nvGrpSpPr>
        <p:grpSpPr>
          <a:xfrm>
            <a:off x="2491609" y="1214314"/>
            <a:ext cx="5357850" cy="3643338"/>
            <a:chOff x="1571604" y="428604"/>
            <a:chExt cx="5357850" cy="3643338"/>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grpSpPr>
        <p:sp>
          <p:nvSpPr>
            <p:cNvPr id="34" name="椭圆 33"/>
            <p:cNvSpPr/>
            <p:nvPr/>
          </p:nvSpPr>
          <p:spPr>
            <a:xfrm>
              <a:off x="4429124" y="428604"/>
              <a:ext cx="504000" cy="540000"/>
            </a:xfrm>
            <a:prstGeom prst="ellipse">
              <a:avLst/>
            </a:prstGeom>
            <a:grp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 name="椭圆 34"/>
            <p:cNvSpPr/>
            <p:nvPr/>
          </p:nvSpPr>
          <p:spPr>
            <a:xfrm>
              <a:off x="3214678" y="1174488"/>
              <a:ext cx="504000" cy="540000"/>
            </a:xfrm>
            <a:prstGeom prst="ellipse">
              <a:avLst/>
            </a:prstGeom>
            <a:grp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6" name="椭圆 35"/>
            <p:cNvSpPr/>
            <p:nvPr/>
          </p:nvSpPr>
          <p:spPr>
            <a:xfrm>
              <a:off x="5496760" y="1174488"/>
              <a:ext cx="504000" cy="540000"/>
            </a:xfrm>
            <a:prstGeom prst="ellipse">
              <a:avLst/>
            </a:prstGeom>
            <a:grp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8" name="直接连接符 37"/>
            <p:cNvCxnSpPr>
              <a:endCxn id="35" idx="7"/>
            </p:cNvCxnSpPr>
            <p:nvPr/>
          </p:nvCxnSpPr>
          <p:spPr>
            <a:xfrm rot="10800000" flipV="1">
              <a:off x="3644869" y="809139"/>
              <a:ext cx="797776" cy="444430"/>
            </a:xfrm>
            <a:prstGeom prst="line">
              <a:avLst/>
            </a:prstGeom>
            <a:grpFill/>
            <a:ln>
              <a:solidFill>
                <a:srgbClr val="F19903"/>
              </a:solidFill>
              <a:tailEnd type="none"/>
            </a:ln>
          </p:spPr>
          <p:style>
            <a:lnRef idx="2">
              <a:schemeClr val="accent5"/>
            </a:lnRef>
            <a:fillRef idx="0">
              <a:schemeClr val="accent5"/>
            </a:fillRef>
            <a:effectRef idx="1">
              <a:schemeClr val="accent5"/>
            </a:effectRef>
            <a:fontRef idx="minor">
              <a:schemeClr val="tx1"/>
            </a:fontRef>
          </p:style>
        </p:cxnSp>
        <p:cxnSp>
          <p:nvCxnSpPr>
            <p:cNvPr id="40" name="直接连接符 39"/>
            <p:cNvCxnSpPr>
              <a:endCxn id="36" idx="1"/>
            </p:cNvCxnSpPr>
            <p:nvPr/>
          </p:nvCxnSpPr>
          <p:spPr>
            <a:xfrm>
              <a:off x="4929651" y="799091"/>
              <a:ext cx="640918" cy="454478"/>
            </a:xfrm>
            <a:prstGeom prst="line">
              <a:avLst/>
            </a:prstGeom>
            <a:grpFill/>
            <a:ln>
              <a:solidFill>
                <a:srgbClr val="F19903"/>
              </a:solidFill>
              <a:tailEnd type="none"/>
            </a:ln>
          </p:spPr>
          <p:style>
            <a:lnRef idx="2">
              <a:schemeClr val="accent5"/>
            </a:lnRef>
            <a:fillRef idx="0">
              <a:schemeClr val="accent5"/>
            </a:fillRef>
            <a:effectRef idx="1">
              <a:schemeClr val="accent5"/>
            </a:effectRef>
            <a:fontRef idx="minor">
              <a:schemeClr val="tx1"/>
            </a:fontRef>
          </p:style>
        </p:cxnSp>
        <p:sp>
          <p:nvSpPr>
            <p:cNvPr id="41" name="椭圆 40"/>
            <p:cNvSpPr/>
            <p:nvPr/>
          </p:nvSpPr>
          <p:spPr>
            <a:xfrm>
              <a:off x="2214546" y="1960306"/>
              <a:ext cx="504000" cy="540000"/>
            </a:xfrm>
            <a:prstGeom prst="ellipse">
              <a:avLst/>
            </a:prstGeom>
            <a:grp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2" name="椭圆 41"/>
            <p:cNvSpPr/>
            <p:nvPr/>
          </p:nvSpPr>
          <p:spPr>
            <a:xfrm>
              <a:off x="1571604" y="2786058"/>
              <a:ext cx="504000" cy="540000"/>
            </a:xfrm>
            <a:prstGeom prst="ellipse">
              <a:avLst/>
            </a:prstGeom>
            <a:grp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3" name="椭圆 42"/>
            <p:cNvSpPr/>
            <p:nvPr/>
          </p:nvSpPr>
          <p:spPr>
            <a:xfrm>
              <a:off x="2853554" y="2786058"/>
              <a:ext cx="504000" cy="540000"/>
            </a:xfrm>
            <a:prstGeom prst="ellipse">
              <a:avLst/>
            </a:prstGeom>
            <a:grp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25</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4" name="椭圆 43"/>
            <p:cNvSpPr/>
            <p:nvPr/>
          </p:nvSpPr>
          <p:spPr>
            <a:xfrm>
              <a:off x="2214546" y="3531942"/>
              <a:ext cx="504000" cy="540000"/>
            </a:xfrm>
            <a:prstGeom prst="ellipse">
              <a:avLst/>
            </a:prstGeom>
            <a:grp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23</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6" name="直接连接符 45"/>
            <p:cNvCxnSpPr>
              <a:stCxn id="41" idx="3"/>
              <a:endCxn id="42" idx="7"/>
            </p:cNvCxnSpPr>
            <p:nvPr/>
          </p:nvCxnSpPr>
          <p:spPr>
            <a:xfrm rot="5400000">
              <a:off x="1923118" y="2499902"/>
              <a:ext cx="443914" cy="286560"/>
            </a:xfrm>
            <a:prstGeom prst="line">
              <a:avLst/>
            </a:prstGeom>
            <a:grpFill/>
            <a:ln>
              <a:solidFill>
                <a:srgbClr val="F19903"/>
              </a:solidFill>
              <a:tailEnd type="none"/>
            </a:ln>
          </p:spPr>
          <p:style>
            <a:lnRef idx="2">
              <a:schemeClr val="accent5"/>
            </a:lnRef>
            <a:fillRef idx="0">
              <a:schemeClr val="accent5"/>
            </a:fillRef>
            <a:effectRef idx="1">
              <a:schemeClr val="accent5"/>
            </a:effectRef>
            <a:fontRef idx="minor">
              <a:schemeClr val="tx1"/>
            </a:fontRef>
          </p:style>
        </p:cxnSp>
        <p:cxnSp>
          <p:nvCxnSpPr>
            <p:cNvPr id="48" name="直接连接符 47"/>
            <p:cNvCxnSpPr>
              <a:stCxn id="41" idx="5"/>
              <a:endCxn id="43" idx="1"/>
            </p:cNvCxnSpPr>
            <p:nvPr/>
          </p:nvCxnSpPr>
          <p:spPr>
            <a:xfrm rot="16200000" flipH="1">
              <a:off x="2564093" y="2501869"/>
              <a:ext cx="443914" cy="282626"/>
            </a:xfrm>
            <a:prstGeom prst="line">
              <a:avLst/>
            </a:prstGeom>
            <a:grpFill/>
            <a:ln>
              <a:solidFill>
                <a:srgbClr val="F19903"/>
              </a:solidFill>
              <a:tailEnd type="none"/>
            </a:ln>
          </p:spPr>
          <p:style>
            <a:lnRef idx="2">
              <a:schemeClr val="accent5"/>
            </a:lnRef>
            <a:fillRef idx="0">
              <a:schemeClr val="accent5"/>
            </a:fillRef>
            <a:effectRef idx="1">
              <a:schemeClr val="accent5"/>
            </a:effectRef>
            <a:fontRef idx="minor">
              <a:schemeClr val="tx1"/>
            </a:fontRef>
          </p:style>
        </p:cxnSp>
        <p:cxnSp>
          <p:nvCxnSpPr>
            <p:cNvPr id="50" name="直接连接符 49"/>
            <p:cNvCxnSpPr>
              <a:stCxn id="43" idx="3"/>
              <a:endCxn id="44" idx="7"/>
            </p:cNvCxnSpPr>
            <p:nvPr/>
          </p:nvCxnSpPr>
          <p:spPr>
            <a:xfrm rot="5400000">
              <a:off x="2604027" y="3287687"/>
              <a:ext cx="364046" cy="282626"/>
            </a:xfrm>
            <a:prstGeom prst="line">
              <a:avLst/>
            </a:prstGeom>
            <a:grpFill/>
            <a:ln>
              <a:solidFill>
                <a:srgbClr val="F19903"/>
              </a:solidFill>
              <a:tailEnd type="none"/>
            </a:ln>
          </p:spPr>
          <p:style>
            <a:lnRef idx="2">
              <a:schemeClr val="accent5"/>
            </a:lnRef>
            <a:fillRef idx="0">
              <a:schemeClr val="accent5"/>
            </a:fillRef>
            <a:effectRef idx="1">
              <a:schemeClr val="accent5"/>
            </a:effectRef>
            <a:fontRef idx="minor">
              <a:schemeClr val="tx1"/>
            </a:fontRef>
          </p:style>
        </p:cxnSp>
        <p:cxnSp>
          <p:nvCxnSpPr>
            <p:cNvPr id="53" name="直接连接符 52"/>
            <p:cNvCxnSpPr>
              <a:endCxn id="41" idx="7"/>
            </p:cNvCxnSpPr>
            <p:nvPr/>
          </p:nvCxnSpPr>
          <p:spPr>
            <a:xfrm rot="10800000" flipV="1">
              <a:off x="2644737" y="1555023"/>
              <a:ext cx="593510" cy="484364"/>
            </a:xfrm>
            <a:prstGeom prst="line">
              <a:avLst/>
            </a:prstGeom>
            <a:grpFill/>
            <a:ln>
              <a:solidFill>
                <a:srgbClr val="F19903"/>
              </a:solidFill>
              <a:tailEnd type="none"/>
            </a:ln>
          </p:spPr>
          <p:style>
            <a:lnRef idx="2">
              <a:schemeClr val="accent5"/>
            </a:lnRef>
            <a:fillRef idx="0">
              <a:schemeClr val="accent5"/>
            </a:fillRef>
            <a:effectRef idx="1">
              <a:schemeClr val="accent5"/>
            </a:effectRef>
            <a:fontRef idx="minor">
              <a:schemeClr val="tx1"/>
            </a:fontRef>
          </p:style>
        </p:cxnSp>
        <p:sp>
          <p:nvSpPr>
            <p:cNvPr id="54" name="椭圆 53"/>
            <p:cNvSpPr/>
            <p:nvPr/>
          </p:nvSpPr>
          <p:spPr>
            <a:xfrm>
              <a:off x="4210876" y="1960306"/>
              <a:ext cx="504000" cy="540000"/>
            </a:xfrm>
            <a:prstGeom prst="ellipse">
              <a:avLst/>
            </a:prstGeom>
            <a:grp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5" name="椭圆 54"/>
            <p:cNvSpPr/>
            <p:nvPr/>
          </p:nvSpPr>
          <p:spPr>
            <a:xfrm>
              <a:off x="3500430" y="2786058"/>
              <a:ext cx="504000" cy="540000"/>
            </a:xfrm>
            <a:prstGeom prst="ellipse">
              <a:avLst/>
            </a:prstGeom>
            <a:grp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35</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7" name="直接连接符 56"/>
            <p:cNvCxnSpPr>
              <a:endCxn id="54" idx="1"/>
            </p:cNvCxnSpPr>
            <p:nvPr/>
          </p:nvCxnSpPr>
          <p:spPr>
            <a:xfrm>
              <a:off x="3715205" y="1555023"/>
              <a:ext cx="569480" cy="484364"/>
            </a:xfrm>
            <a:prstGeom prst="line">
              <a:avLst/>
            </a:prstGeom>
            <a:grpFill/>
            <a:ln>
              <a:solidFill>
                <a:srgbClr val="F19903"/>
              </a:solidFill>
              <a:tailEnd type="none"/>
            </a:ln>
          </p:spPr>
          <p:style>
            <a:lnRef idx="2">
              <a:schemeClr val="accent5"/>
            </a:lnRef>
            <a:fillRef idx="0">
              <a:schemeClr val="accent5"/>
            </a:fillRef>
            <a:effectRef idx="1">
              <a:schemeClr val="accent5"/>
            </a:effectRef>
            <a:fontRef idx="minor">
              <a:schemeClr val="tx1"/>
            </a:fontRef>
          </p:style>
        </p:cxnSp>
        <p:cxnSp>
          <p:nvCxnSpPr>
            <p:cNvPr id="59" name="直接连接符 58"/>
            <p:cNvCxnSpPr>
              <a:stCxn id="54" idx="3"/>
              <a:endCxn id="55" idx="7"/>
            </p:cNvCxnSpPr>
            <p:nvPr/>
          </p:nvCxnSpPr>
          <p:spPr>
            <a:xfrm rot="5400000">
              <a:off x="3885696" y="2466150"/>
              <a:ext cx="443914" cy="354064"/>
            </a:xfrm>
            <a:prstGeom prst="line">
              <a:avLst/>
            </a:prstGeom>
            <a:grpFill/>
            <a:ln>
              <a:solidFill>
                <a:srgbClr val="F19903"/>
              </a:solidFill>
              <a:tailEnd type="none"/>
            </a:ln>
          </p:spPr>
          <p:style>
            <a:lnRef idx="2">
              <a:schemeClr val="accent5"/>
            </a:lnRef>
            <a:fillRef idx="0">
              <a:schemeClr val="accent5"/>
            </a:fillRef>
            <a:effectRef idx="1">
              <a:schemeClr val="accent5"/>
            </a:effectRef>
            <a:fontRef idx="minor">
              <a:schemeClr val="tx1"/>
            </a:fontRef>
          </p:style>
        </p:cxnSp>
        <p:sp>
          <p:nvSpPr>
            <p:cNvPr id="60" name="椭圆 59"/>
            <p:cNvSpPr/>
            <p:nvPr/>
          </p:nvSpPr>
          <p:spPr>
            <a:xfrm>
              <a:off x="6354016" y="1960306"/>
              <a:ext cx="504000" cy="540000"/>
            </a:xfrm>
            <a:prstGeom prst="ellipse">
              <a:avLst/>
            </a:prstGeom>
            <a:grp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1" name="椭圆 60"/>
            <p:cNvSpPr/>
            <p:nvPr/>
          </p:nvSpPr>
          <p:spPr>
            <a:xfrm>
              <a:off x="5715008" y="2786058"/>
              <a:ext cx="504000" cy="540000"/>
            </a:xfrm>
            <a:prstGeom prst="ellipse">
              <a:avLst/>
            </a:prstGeom>
            <a:grp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85</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2" name="椭圆 61"/>
            <p:cNvSpPr/>
            <p:nvPr/>
          </p:nvSpPr>
          <p:spPr>
            <a:xfrm>
              <a:off x="6425454" y="3531942"/>
              <a:ext cx="504000" cy="540000"/>
            </a:xfrm>
            <a:prstGeom prst="ellipse">
              <a:avLst/>
            </a:prstGeom>
            <a:grpFill/>
            <a:ln>
              <a:solidFill>
                <a:srgbClr val="F19903"/>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88</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64" name="直接连接符 63"/>
            <p:cNvCxnSpPr>
              <a:stCxn id="36" idx="5"/>
              <a:endCxn id="60" idx="1"/>
            </p:cNvCxnSpPr>
            <p:nvPr/>
          </p:nvCxnSpPr>
          <p:spPr>
            <a:xfrm rot="16200000" flipH="1">
              <a:off x="5975398" y="1586960"/>
              <a:ext cx="403980" cy="500874"/>
            </a:xfrm>
            <a:prstGeom prst="line">
              <a:avLst/>
            </a:prstGeom>
            <a:grpFill/>
            <a:ln>
              <a:solidFill>
                <a:srgbClr val="F19903"/>
              </a:solidFill>
              <a:tailEnd type="none"/>
            </a:ln>
          </p:spPr>
          <p:style>
            <a:lnRef idx="2">
              <a:schemeClr val="accent5"/>
            </a:lnRef>
            <a:fillRef idx="0">
              <a:schemeClr val="accent5"/>
            </a:fillRef>
            <a:effectRef idx="1">
              <a:schemeClr val="accent5"/>
            </a:effectRef>
            <a:fontRef idx="minor">
              <a:schemeClr val="tx1"/>
            </a:fontRef>
          </p:style>
        </p:cxnSp>
        <p:cxnSp>
          <p:nvCxnSpPr>
            <p:cNvPr id="66" name="直接连接符 65"/>
            <p:cNvCxnSpPr>
              <a:stCxn id="60" idx="3"/>
              <a:endCxn id="61" idx="7"/>
            </p:cNvCxnSpPr>
            <p:nvPr/>
          </p:nvCxnSpPr>
          <p:spPr>
            <a:xfrm rot="5400000">
              <a:off x="6064555" y="2501869"/>
              <a:ext cx="443914" cy="282626"/>
            </a:xfrm>
            <a:prstGeom prst="line">
              <a:avLst/>
            </a:prstGeom>
            <a:grpFill/>
            <a:ln>
              <a:solidFill>
                <a:srgbClr val="F19903"/>
              </a:solidFill>
              <a:tailEnd type="none"/>
            </a:ln>
          </p:spPr>
          <p:style>
            <a:lnRef idx="2">
              <a:schemeClr val="accent5"/>
            </a:lnRef>
            <a:fillRef idx="0">
              <a:schemeClr val="accent5"/>
            </a:fillRef>
            <a:effectRef idx="1">
              <a:schemeClr val="accent5"/>
            </a:effectRef>
            <a:fontRef idx="minor">
              <a:schemeClr val="tx1"/>
            </a:fontRef>
          </p:style>
        </p:cxnSp>
        <p:cxnSp>
          <p:nvCxnSpPr>
            <p:cNvPr id="68" name="直接连接符 67"/>
            <p:cNvCxnSpPr>
              <a:stCxn id="61" idx="5"/>
              <a:endCxn id="62" idx="1"/>
            </p:cNvCxnSpPr>
            <p:nvPr/>
          </p:nvCxnSpPr>
          <p:spPr>
            <a:xfrm rot="16200000" flipH="1">
              <a:off x="6140208" y="3251968"/>
              <a:ext cx="364046" cy="354064"/>
            </a:xfrm>
            <a:prstGeom prst="line">
              <a:avLst/>
            </a:prstGeom>
            <a:grpFill/>
            <a:ln>
              <a:solidFill>
                <a:srgbClr val="F19903"/>
              </a:solidFill>
              <a:tailEnd type="none"/>
            </a:ln>
          </p:spPr>
          <p:style>
            <a:lnRef idx="2">
              <a:schemeClr val="accent5"/>
            </a:lnRef>
            <a:fillRef idx="0">
              <a:schemeClr val="accent5"/>
            </a:fillRef>
            <a:effectRef idx="1">
              <a:schemeClr val="accent5"/>
            </a:effectRef>
            <a:fontRef idx="minor">
              <a:schemeClr val="tx1"/>
            </a:fontRef>
          </p:style>
        </p:cxnSp>
      </p:grpSp>
      <p:grpSp>
        <p:nvGrpSpPr>
          <p:cNvPr id="3" name="组合 78"/>
          <p:cNvGrpSpPr/>
          <p:nvPr/>
        </p:nvGrpSpPr>
        <p:grpSpPr>
          <a:xfrm>
            <a:off x="4850626" y="4032687"/>
            <a:ext cx="885278" cy="836473"/>
            <a:chOff x="3326616" y="3531942"/>
            <a:chExt cx="885278" cy="836473"/>
          </a:xfrm>
        </p:grpSpPr>
        <p:sp>
          <p:nvSpPr>
            <p:cNvPr id="76" name="椭圆 75"/>
            <p:cNvSpPr/>
            <p:nvPr/>
          </p:nvSpPr>
          <p:spPr>
            <a:xfrm>
              <a:off x="3707894" y="3828415"/>
              <a:ext cx="504000" cy="540000"/>
            </a:xfrm>
            <a:prstGeom prst="ellipse">
              <a:avLst/>
            </a:prstGeom>
          </p:spPr>
          <p:style>
            <a:lnRef idx="1">
              <a:schemeClr val="accent2"/>
            </a:lnRef>
            <a:fillRef idx="2">
              <a:schemeClr val="accent2"/>
            </a:fillRef>
            <a:effectRef idx="1">
              <a:schemeClr val="accent2"/>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66</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78" name="直接连接符 77"/>
            <p:cNvCxnSpPr>
              <a:stCxn id="55" idx="5"/>
              <a:endCxn id="76" idx="1"/>
            </p:cNvCxnSpPr>
            <p:nvPr/>
          </p:nvCxnSpPr>
          <p:spPr>
            <a:xfrm>
              <a:off x="3326616" y="3531942"/>
              <a:ext cx="455087" cy="375554"/>
            </a:xfrm>
            <a:prstGeom prst="line">
              <a:avLst/>
            </a:prstGeom>
            <a:ln>
              <a:solidFill>
                <a:srgbClr val="F19903"/>
              </a:solidFill>
              <a:tailEnd type="none"/>
            </a:ln>
          </p:spPr>
          <p:style>
            <a:lnRef idx="2">
              <a:schemeClr val="accent5"/>
            </a:lnRef>
            <a:fillRef idx="0">
              <a:schemeClr val="accent5"/>
            </a:fillRef>
            <a:effectRef idx="1">
              <a:schemeClr val="accent5"/>
            </a:effectRef>
            <a:fontRef idx="minor">
              <a:schemeClr val="tx1"/>
            </a:fontRef>
          </p:style>
        </p:cxnSp>
      </p:gr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205086" y="2134012"/>
            <a:ext cx="4241720" cy="481872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2393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393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31" grpId="0" bldLvl="0" animBg="1"/>
      <p:bldP spid="123935"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21" name="Text Box 31"/>
          <p:cNvSpPr txBox="1">
            <a:spLocks noChangeArrowheads="1"/>
          </p:cNvSpPr>
          <p:nvPr/>
        </p:nvSpPr>
        <p:spPr bwMode="auto">
          <a:xfrm>
            <a:off x="9067787" y="5076288"/>
            <a:ext cx="287337" cy="337185"/>
          </a:xfrm>
          <a:prstGeom prst="rect">
            <a:avLst/>
          </a:prstGeom>
          <a:noFill/>
          <a:ln w="9525">
            <a:noFill/>
            <a:miter lim="800000"/>
          </a:ln>
        </p:spPr>
        <p:txBody>
          <a:bodyPr>
            <a:spAutoFit/>
          </a:bodyPr>
          <a:lstStyle/>
          <a:p>
            <a:pPr algn="l">
              <a:spcBef>
                <a:spcPct val="50000"/>
              </a:spcBef>
            </a:pPr>
            <a:r>
              <a:rPr kumimoji="0"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22" name="Text Box 32"/>
          <p:cNvSpPr txBox="1">
            <a:spLocks noChangeArrowheads="1"/>
          </p:cNvSpPr>
          <p:nvPr/>
        </p:nvSpPr>
        <p:spPr bwMode="auto">
          <a:xfrm>
            <a:off x="9283687" y="4284125"/>
            <a:ext cx="287337" cy="337185"/>
          </a:xfrm>
          <a:prstGeom prst="rect">
            <a:avLst/>
          </a:prstGeom>
          <a:noFill/>
          <a:ln w="9525">
            <a:noFill/>
            <a:miter lim="800000"/>
          </a:ln>
        </p:spPr>
        <p:txBody>
          <a:bodyPr>
            <a:spAutoFit/>
          </a:bodyPr>
          <a:lstStyle/>
          <a:p>
            <a:pPr algn="l">
              <a:spcBef>
                <a:spcPct val="50000"/>
              </a:spcBef>
            </a:pPr>
            <a:r>
              <a:rPr kumimoji="0"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24" name="Text Box 34"/>
          <p:cNvSpPr txBox="1">
            <a:spLocks noChangeArrowheads="1"/>
          </p:cNvSpPr>
          <p:nvPr/>
        </p:nvSpPr>
        <p:spPr bwMode="auto">
          <a:xfrm>
            <a:off x="10147287" y="3133188"/>
            <a:ext cx="287337" cy="337185"/>
          </a:xfrm>
          <a:prstGeom prst="rect">
            <a:avLst/>
          </a:prstGeom>
          <a:noFill/>
          <a:ln w="9525">
            <a:noFill/>
            <a:miter lim="800000"/>
          </a:ln>
        </p:spPr>
        <p:txBody>
          <a:bodyPr>
            <a:spAutoFit/>
          </a:bodyPr>
          <a:lstStyle/>
          <a:p>
            <a:pPr algn="l">
              <a:spcBef>
                <a:spcPct val="50000"/>
              </a:spcBef>
            </a:pPr>
            <a:r>
              <a:rPr kumimoji="0"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26" name="Text Box 36"/>
          <p:cNvSpPr txBox="1">
            <a:spLocks noChangeArrowheads="1"/>
          </p:cNvSpPr>
          <p:nvPr/>
        </p:nvSpPr>
        <p:spPr bwMode="auto">
          <a:xfrm>
            <a:off x="8994761" y="1980663"/>
            <a:ext cx="546123" cy="337185"/>
          </a:xfrm>
          <a:prstGeom prst="rect">
            <a:avLst/>
          </a:prstGeom>
          <a:noFill/>
          <a:ln w="9525">
            <a:noFill/>
            <a:miter lim="800000"/>
          </a:ln>
        </p:spPr>
        <p:txBody>
          <a:bodyPr wrap="square">
            <a:spAutoFit/>
          </a:bodyPr>
          <a:lstStyle/>
          <a:p>
            <a:pPr algn="l">
              <a:spcBef>
                <a:spcPct val="50000"/>
              </a:spcBef>
            </a:pPr>
            <a:r>
              <a:rPr kumimoji="0" lang="en-US" altLang="zh-CN" sz="1600" b="1" dirty="0">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600" b="1" dirty="0">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69"/>
          <p:cNvGrpSpPr/>
          <p:nvPr/>
        </p:nvGrpSpPr>
        <p:grpSpPr>
          <a:xfrm>
            <a:off x="7467586" y="2294988"/>
            <a:ext cx="3236926" cy="3868734"/>
            <a:chOff x="5213346" y="1368438"/>
            <a:chExt cx="3236926" cy="3868734"/>
          </a:xfrm>
        </p:grpSpPr>
        <p:sp>
          <p:nvSpPr>
            <p:cNvPr id="47106" name="Freeform 2"/>
            <p:cNvSpPr/>
            <p:nvPr/>
          </p:nvSpPr>
          <p:spPr bwMode="auto">
            <a:xfrm>
              <a:off x="6783383" y="1801825"/>
              <a:ext cx="557213" cy="488950"/>
            </a:xfrm>
            <a:custGeom>
              <a:avLst/>
              <a:gdLst>
                <a:gd name="T0" fmla="*/ 0 w 304"/>
                <a:gd name="T1" fmla="*/ 0 h 285"/>
                <a:gd name="T2" fmla="*/ 304 w 304"/>
                <a:gd name="T3" fmla="*/ 285 h 285"/>
                <a:gd name="T4" fmla="*/ 0 60000 65536"/>
                <a:gd name="T5" fmla="*/ 0 60000 65536"/>
                <a:gd name="T6" fmla="*/ 0 w 304"/>
                <a:gd name="T7" fmla="*/ 0 h 285"/>
                <a:gd name="T8" fmla="*/ 304 w 304"/>
                <a:gd name="T9" fmla="*/ 285 h 285"/>
              </a:gdLst>
              <a:ahLst/>
              <a:cxnLst>
                <a:cxn ang="T4">
                  <a:pos x="T0" y="T1"/>
                </a:cxn>
                <a:cxn ang="T5">
                  <a:pos x="T2" y="T3"/>
                </a:cxn>
              </a:cxnLst>
              <a:rect l="T6" t="T7" r="T8" b="T9"/>
              <a:pathLst>
                <a:path w="304" h="285">
                  <a:moveTo>
                    <a:pt x="0" y="0"/>
                  </a:moveTo>
                  <a:lnTo>
                    <a:pt x="304" y="285"/>
                  </a:lnTo>
                </a:path>
              </a:pathLst>
            </a:custGeom>
            <a:noFill/>
            <a:ln w="31750">
              <a:solidFill>
                <a:schemeClr val="tx1"/>
              </a:solidFill>
              <a:round/>
            </a:ln>
          </p:spPr>
          <p:txBody>
            <a:bodyPr/>
            <a:lstStyle/>
            <a:p>
              <a:endParaRPr lang="zh-CN" altLang="en-US">
                <a:latin typeface="Consolas" panose="020B0609020204030204" pitchFamily="49" charset="0"/>
                <a:cs typeface="Consolas" panose="020B0609020204030204" pitchFamily="49" charset="0"/>
              </a:endParaRPr>
            </a:p>
          </p:txBody>
        </p:sp>
        <p:sp>
          <p:nvSpPr>
            <p:cNvPr id="47107" name="Freeform 3"/>
            <p:cNvSpPr/>
            <p:nvPr/>
          </p:nvSpPr>
          <p:spPr bwMode="auto">
            <a:xfrm>
              <a:off x="5645146" y="1728800"/>
              <a:ext cx="649287" cy="503238"/>
            </a:xfrm>
            <a:custGeom>
              <a:avLst/>
              <a:gdLst>
                <a:gd name="T0" fmla="*/ 285 w 285"/>
                <a:gd name="T1" fmla="*/ 0 h 353"/>
                <a:gd name="T2" fmla="*/ 0 w 285"/>
                <a:gd name="T3" fmla="*/ 353 h 353"/>
                <a:gd name="T4" fmla="*/ 0 60000 65536"/>
                <a:gd name="T5" fmla="*/ 0 60000 65536"/>
                <a:gd name="T6" fmla="*/ 0 w 285"/>
                <a:gd name="T7" fmla="*/ 0 h 353"/>
                <a:gd name="T8" fmla="*/ 285 w 285"/>
                <a:gd name="T9" fmla="*/ 353 h 353"/>
              </a:gdLst>
              <a:ahLst/>
              <a:cxnLst>
                <a:cxn ang="T4">
                  <a:pos x="T0" y="T1"/>
                </a:cxn>
                <a:cxn ang="T5">
                  <a:pos x="T2" y="T3"/>
                </a:cxn>
              </a:cxnLst>
              <a:rect l="T6" t="T7" r="T8" b="T9"/>
              <a:pathLst>
                <a:path w="285" h="353">
                  <a:moveTo>
                    <a:pt x="285" y="0"/>
                  </a:moveTo>
                  <a:lnTo>
                    <a:pt x="0" y="353"/>
                  </a:lnTo>
                </a:path>
              </a:pathLst>
            </a:custGeom>
            <a:noFill/>
            <a:ln w="31750">
              <a:solidFill>
                <a:schemeClr val="tx1"/>
              </a:solidFill>
              <a:round/>
            </a:ln>
          </p:spPr>
          <p:txBody>
            <a:bodyPr/>
            <a:lstStyle/>
            <a:p>
              <a:endParaRPr lang="zh-CN" altLang="en-US">
                <a:latin typeface="Consolas" panose="020B0609020204030204" pitchFamily="49" charset="0"/>
                <a:cs typeface="Consolas" panose="020B0609020204030204" pitchFamily="49" charset="0"/>
              </a:endParaRPr>
            </a:p>
          </p:txBody>
        </p:sp>
        <p:sp>
          <p:nvSpPr>
            <p:cNvPr id="47108" name="Oval 4"/>
            <p:cNvSpPr>
              <a:spLocks noChangeArrowheads="1"/>
            </p:cNvSpPr>
            <p:nvPr/>
          </p:nvSpPr>
          <p:spPr bwMode="auto">
            <a:xfrm>
              <a:off x="6273796" y="1368438"/>
              <a:ext cx="571500" cy="534987"/>
            </a:xfrm>
            <a:prstGeom prst="ellipse">
              <a:avLst/>
            </a:prstGeom>
          </p:spPr>
          <p:style>
            <a:lnRef idx="1">
              <a:schemeClr val="accent3"/>
            </a:lnRef>
            <a:fillRef idx="2">
              <a:schemeClr val="accent3"/>
            </a:fillRef>
            <a:effectRef idx="1">
              <a:schemeClr val="accent3"/>
            </a:effectRef>
            <a:fontRef idx="minor">
              <a:schemeClr val="dk1"/>
            </a:fontRef>
          </p:style>
          <p:txBody>
            <a:bodyPr lIns="0" tIns="72000" rIns="0" bIns="0"/>
            <a:lstStyle/>
            <a:p>
              <a:pPr>
                <a:lnSpc>
                  <a:spcPct val="80000"/>
                </a:lnSpc>
              </a:pPr>
              <a:r>
                <a:rPr kumimoji="0" lang="en-US" altLang="zh-CN" sz="2000" b="1">
                  <a:solidFill>
                    <a:srgbClr val="3333FF"/>
                  </a:solidFill>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2000" b="1">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09" name="Oval 5"/>
            <p:cNvSpPr>
              <a:spLocks noChangeArrowheads="1"/>
            </p:cNvSpPr>
            <p:nvPr/>
          </p:nvSpPr>
          <p:spPr bwMode="auto">
            <a:xfrm>
              <a:off x="5213346" y="2089163"/>
              <a:ext cx="571500" cy="536575"/>
            </a:xfrm>
            <a:prstGeom prst="ellipse">
              <a:avLst/>
            </a:prstGeom>
          </p:spPr>
          <p:style>
            <a:lnRef idx="1">
              <a:schemeClr val="accent3"/>
            </a:lnRef>
            <a:fillRef idx="2">
              <a:schemeClr val="accent3"/>
            </a:fillRef>
            <a:effectRef idx="1">
              <a:schemeClr val="accent3"/>
            </a:effectRef>
            <a:fontRef idx="minor">
              <a:schemeClr val="dk1"/>
            </a:fontRef>
          </p:style>
          <p:txBody>
            <a:bodyPr lIns="0" tIns="72000" rIns="0" bIns="0"/>
            <a:lstStyle/>
            <a:p>
              <a:pPr>
                <a:lnSpc>
                  <a:spcPct val="80000"/>
                </a:lnSpc>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10" name="Oval 6"/>
            <p:cNvSpPr>
              <a:spLocks noChangeArrowheads="1"/>
            </p:cNvSpPr>
            <p:nvPr/>
          </p:nvSpPr>
          <p:spPr bwMode="auto">
            <a:xfrm>
              <a:off x="7258046" y="2187588"/>
              <a:ext cx="566737" cy="534987"/>
            </a:xfrm>
            <a:prstGeom prst="ellipse">
              <a:avLst/>
            </a:prstGeom>
          </p:spPr>
          <p:style>
            <a:lnRef idx="1">
              <a:schemeClr val="accent3"/>
            </a:lnRef>
            <a:fillRef idx="2">
              <a:schemeClr val="accent3"/>
            </a:fillRef>
            <a:effectRef idx="1">
              <a:schemeClr val="accent3"/>
            </a:effectRef>
            <a:fontRef idx="minor">
              <a:schemeClr val="dk1"/>
            </a:fontRef>
          </p:style>
          <p:txBody>
            <a:bodyPr lIns="0" tIns="72000" rIns="0" bIns="0"/>
            <a:lstStyle/>
            <a:p>
              <a:pPr>
                <a:lnSpc>
                  <a:spcPct val="80000"/>
                </a:lnSpc>
              </a:pPr>
              <a:r>
                <a:rPr kumimoji="0" lang="en-US" altLang="zh-CN" sz="2000" b="1">
                  <a:solidFill>
                    <a:srgbClr val="3333FF"/>
                  </a:solidFill>
                  <a:latin typeface="微软雅黑" panose="020B0503020204020204" pitchFamily="34" charset="-122"/>
                  <a:ea typeface="微软雅黑" panose="020B0503020204020204" pitchFamily="34" charset="-122"/>
                  <a:cs typeface="Consolas" panose="020B0609020204030204" pitchFamily="49" charset="0"/>
                </a:rPr>
                <a:t>11</a:t>
              </a:r>
              <a:endParaRPr kumimoji="0" lang="en-US" altLang="zh-CN" sz="2000" b="1">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11" name="Freeform 7"/>
            <p:cNvSpPr/>
            <p:nvPr/>
          </p:nvSpPr>
          <p:spPr bwMode="auto">
            <a:xfrm>
              <a:off x="6853233" y="2651138"/>
              <a:ext cx="520700" cy="604837"/>
            </a:xfrm>
            <a:custGeom>
              <a:avLst/>
              <a:gdLst>
                <a:gd name="T0" fmla="*/ 285 w 285"/>
                <a:gd name="T1" fmla="*/ 0 h 353"/>
                <a:gd name="T2" fmla="*/ 0 w 285"/>
                <a:gd name="T3" fmla="*/ 353 h 353"/>
                <a:gd name="T4" fmla="*/ 0 60000 65536"/>
                <a:gd name="T5" fmla="*/ 0 60000 65536"/>
                <a:gd name="T6" fmla="*/ 0 w 285"/>
                <a:gd name="T7" fmla="*/ 0 h 353"/>
                <a:gd name="T8" fmla="*/ 285 w 285"/>
                <a:gd name="T9" fmla="*/ 353 h 353"/>
              </a:gdLst>
              <a:ahLst/>
              <a:cxnLst>
                <a:cxn ang="T4">
                  <a:pos x="T0" y="T1"/>
                </a:cxn>
                <a:cxn ang="T5">
                  <a:pos x="T2" y="T3"/>
                </a:cxn>
              </a:cxnLst>
              <a:rect l="T6" t="T7" r="T8" b="T9"/>
              <a:pathLst>
                <a:path w="285" h="353">
                  <a:moveTo>
                    <a:pt x="285" y="0"/>
                  </a:moveTo>
                  <a:lnTo>
                    <a:pt x="0" y="353"/>
                  </a:lnTo>
                </a:path>
              </a:pathLst>
            </a:custGeom>
            <a:noFill/>
            <a:ln w="31750">
              <a:solidFill>
                <a:schemeClr val="tx1"/>
              </a:solidFill>
              <a:round/>
            </a:ln>
          </p:spPr>
          <p:txBody>
            <a:bodyPr/>
            <a:lstStyle/>
            <a:p>
              <a:endParaRPr lang="zh-CN" altLang="en-US">
                <a:latin typeface="Consolas" panose="020B0609020204030204" pitchFamily="49" charset="0"/>
                <a:cs typeface="Consolas" panose="020B0609020204030204" pitchFamily="49" charset="0"/>
              </a:endParaRPr>
            </a:p>
          </p:txBody>
        </p:sp>
        <p:sp>
          <p:nvSpPr>
            <p:cNvPr id="47112" name="Oval 8"/>
            <p:cNvSpPr>
              <a:spLocks noChangeArrowheads="1"/>
            </p:cNvSpPr>
            <p:nvPr/>
          </p:nvSpPr>
          <p:spPr bwMode="auto">
            <a:xfrm>
              <a:off x="6483346" y="3092463"/>
              <a:ext cx="571500" cy="536575"/>
            </a:xfrm>
            <a:prstGeom prst="ellipse">
              <a:avLst/>
            </a:prstGeom>
          </p:spPr>
          <p:style>
            <a:lnRef idx="1">
              <a:schemeClr val="accent3"/>
            </a:lnRef>
            <a:fillRef idx="2">
              <a:schemeClr val="accent3"/>
            </a:fillRef>
            <a:effectRef idx="1">
              <a:schemeClr val="accent3"/>
            </a:effectRef>
            <a:fontRef idx="minor">
              <a:schemeClr val="dk1"/>
            </a:fontRef>
          </p:style>
          <p:txBody>
            <a:bodyPr lIns="0" tIns="72000" rIns="0" bIns="0"/>
            <a:lstStyle/>
            <a:p>
              <a:pPr>
                <a:lnSpc>
                  <a:spcPct val="80000"/>
                </a:lnSpc>
              </a:pPr>
              <a:r>
                <a:rPr kumimoji="0" lang="en-US" altLang="zh-CN" sz="2000" b="1">
                  <a:solidFill>
                    <a:srgbClr val="3333FF"/>
                  </a:solidFill>
                  <a:latin typeface="微软雅黑" panose="020B0503020204020204" pitchFamily="34" charset="-122"/>
                  <a:ea typeface="微软雅黑" panose="020B0503020204020204" pitchFamily="34" charset="-122"/>
                  <a:cs typeface="Consolas" panose="020B0609020204030204" pitchFamily="49" charset="0"/>
                </a:rPr>
                <a:t>9</a:t>
              </a:r>
              <a:endParaRPr kumimoji="0" lang="en-US" altLang="zh-CN" sz="2000" b="1">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13" name="Freeform 9"/>
            <p:cNvSpPr/>
            <p:nvPr/>
          </p:nvSpPr>
          <p:spPr bwMode="auto">
            <a:xfrm flipH="1">
              <a:off x="7697783" y="2665425"/>
              <a:ext cx="266700" cy="503238"/>
            </a:xfrm>
            <a:custGeom>
              <a:avLst/>
              <a:gdLst>
                <a:gd name="T0" fmla="*/ 285 w 285"/>
                <a:gd name="T1" fmla="*/ 0 h 353"/>
                <a:gd name="T2" fmla="*/ 0 w 285"/>
                <a:gd name="T3" fmla="*/ 353 h 353"/>
                <a:gd name="T4" fmla="*/ 0 60000 65536"/>
                <a:gd name="T5" fmla="*/ 0 60000 65536"/>
                <a:gd name="T6" fmla="*/ 0 w 285"/>
                <a:gd name="T7" fmla="*/ 0 h 353"/>
                <a:gd name="T8" fmla="*/ 285 w 285"/>
                <a:gd name="T9" fmla="*/ 353 h 353"/>
              </a:gdLst>
              <a:ahLst/>
              <a:cxnLst>
                <a:cxn ang="T4">
                  <a:pos x="T0" y="T1"/>
                </a:cxn>
                <a:cxn ang="T5">
                  <a:pos x="T2" y="T3"/>
                </a:cxn>
              </a:cxnLst>
              <a:rect l="T6" t="T7" r="T8" b="T9"/>
              <a:pathLst>
                <a:path w="285" h="353">
                  <a:moveTo>
                    <a:pt x="285" y="0"/>
                  </a:moveTo>
                  <a:lnTo>
                    <a:pt x="0" y="353"/>
                  </a:lnTo>
                </a:path>
              </a:pathLst>
            </a:custGeom>
            <a:noFill/>
            <a:ln w="31750">
              <a:solidFill>
                <a:schemeClr val="tx1"/>
              </a:solidFill>
              <a:round/>
            </a:ln>
          </p:spPr>
          <p:txBody>
            <a:bodyPr/>
            <a:lstStyle/>
            <a:p>
              <a:endParaRPr lang="zh-CN" altLang="en-US">
                <a:latin typeface="Consolas" panose="020B0609020204030204" pitchFamily="49" charset="0"/>
                <a:cs typeface="Consolas" panose="020B0609020204030204" pitchFamily="49" charset="0"/>
              </a:endParaRPr>
            </a:p>
          </p:txBody>
        </p:sp>
        <p:sp>
          <p:nvSpPr>
            <p:cNvPr id="47114" name="Oval 10"/>
            <p:cNvSpPr>
              <a:spLocks noChangeArrowheads="1"/>
            </p:cNvSpPr>
            <p:nvPr/>
          </p:nvSpPr>
          <p:spPr bwMode="auto">
            <a:xfrm>
              <a:off x="7824783" y="3097225"/>
              <a:ext cx="571500" cy="536575"/>
            </a:xfrm>
            <a:prstGeom prst="ellipse">
              <a:avLst/>
            </a:prstGeom>
          </p:spPr>
          <p:style>
            <a:lnRef idx="1">
              <a:schemeClr val="accent3"/>
            </a:lnRef>
            <a:fillRef idx="2">
              <a:schemeClr val="accent3"/>
            </a:fillRef>
            <a:effectRef idx="1">
              <a:schemeClr val="accent3"/>
            </a:effectRef>
            <a:fontRef idx="minor">
              <a:schemeClr val="dk1"/>
            </a:fontRef>
          </p:style>
          <p:txBody>
            <a:bodyPr lIns="0" tIns="72000" rIns="0" bIns="0"/>
            <a:lstStyle/>
            <a:p>
              <a:pPr>
                <a:lnSpc>
                  <a:spcPct val="80000"/>
                </a:lnSpc>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15" name="Freeform 12"/>
            <p:cNvSpPr/>
            <p:nvPr/>
          </p:nvSpPr>
          <p:spPr bwMode="auto">
            <a:xfrm>
              <a:off x="6545818" y="3634342"/>
              <a:ext cx="146050" cy="423862"/>
            </a:xfrm>
            <a:custGeom>
              <a:avLst/>
              <a:gdLst>
                <a:gd name="T0" fmla="*/ 92 w 92"/>
                <a:gd name="T1" fmla="*/ 0 h 267"/>
                <a:gd name="T2" fmla="*/ 0 w 92"/>
                <a:gd name="T3" fmla="*/ 267 h 267"/>
                <a:gd name="T4" fmla="*/ 0 60000 65536"/>
                <a:gd name="T5" fmla="*/ 0 60000 65536"/>
                <a:gd name="T6" fmla="*/ 0 w 92"/>
                <a:gd name="T7" fmla="*/ 0 h 267"/>
                <a:gd name="T8" fmla="*/ 92 w 92"/>
                <a:gd name="T9" fmla="*/ 267 h 267"/>
              </a:gdLst>
              <a:ahLst/>
              <a:cxnLst>
                <a:cxn ang="T4">
                  <a:pos x="T0" y="T1"/>
                </a:cxn>
                <a:cxn ang="T5">
                  <a:pos x="T2" y="T3"/>
                </a:cxn>
              </a:cxnLst>
              <a:rect l="T6" t="T7" r="T8" b="T9"/>
              <a:pathLst>
                <a:path w="92" h="267">
                  <a:moveTo>
                    <a:pt x="92" y="0"/>
                  </a:moveTo>
                  <a:lnTo>
                    <a:pt x="0" y="267"/>
                  </a:lnTo>
                </a:path>
              </a:pathLst>
            </a:custGeom>
            <a:noFill/>
            <a:ln w="31750">
              <a:solidFill>
                <a:schemeClr val="tx1"/>
              </a:solidFill>
              <a:round/>
            </a:ln>
          </p:spPr>
          <p:txBody>
            <a:bodyPr/>
            <a:lstStyle/>
            <a:p>
              <a:endParaRPr lang="zh-CN" altLang="en-US">
                <a:latin typeface="Consolas" panose="020B0609020204030204" pitchFamily="49" charset="0"/>
                <a:cs typeface="Consolas" panose="020B0609020204030204" pitchFamily="49" charset="0"/>
              </a:endParaRPr>
            </a:p>
          </p:txBody>
        </p:sp>
        <p:sp>
          <p:nvSpPr>
            <p:cNvPr id="47116" name="Oval 13"/>
            <p:cNvSpPr>
              <a:spLocks noChangeArrowheads="1"/>
            </p:cNvSpPr>
            <p:nvPr/>
          </p:nvSpPr>
          <p:spPr bwMode="auto">
            <a:xfrm>
              <a:off x="6237283" y="4078300"/>
              <a:ext cx="571500" cy="536575"/>
            </a:xfrm>
            <a:prstGeom prst="ellipse">
              <a:avLst/>
            </a:prstGeom>
          </p:spPr>
          <p:style>
            <a:lnRef idx="1">
              <a:schemeClr val="accent2"/>
            </a:lnRef>
            <a:fillRef idx="2">
              <a:schemeClr val="accent2"/>
            </a:fillRef>
            <a:effectRef idx="1">
              <a:schemeClr val="accent2"/>
            </a:effectRef>
            <a:fontRef idx="minor">
              <a:schemeClr val="dk1"/>
            </a:fontRef>
          </p:style>
          <p:txBody>
            <a:bodyPr lIns="0" tIns="72000" rIns="0" bIns="0"/>
            <a:lstStyle/>
            <a:p>
              <a:pPr>
                <a:lnSpc>
                  <a:spcPct val="80000"/>
                </a:lnSpc>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29" name="Text Box 44"/>
            <p:cNvSpPr txBox="1">
              <a:spLocks noChangeArrowheads="1"/>
            </p:cNvSpPr>
            <p:nvPr/>
          </p:nvSpPr>
          <p:spPr bwMode="auto">
            <a:xfrm>
              <a:off x="5929322" y="4786322"/>
              <a:ext cx="2520950" cy="450850"/>
            </a:xfrm>
            <a:prstGeom prst="rect">
              <a:avLst/>
            </a:prstGeom>
            <a:noFill/>
            <a:ln w="9525">
              <a:noFill/>
              <a:miter lim="800000"/>
            </a:ln>
          </p:spPr>
          <p:txBody>
            <a:bodyPr>
              <a:spAutoFit/>
            </a:bodyPr>
            <a:lstStyle/>
            <a:p>
              <a:pPr algn="just" fontAlgn="ctr">
                <a:lnSpc>
                  <a:spcPct val="130000"/>
                </a:lnSpc>
              </a:pP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插入关键字</a:t>
              </a:r>
              <a:r>
                <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a:t>
              </a: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的结果</a:t>
              </a:r>
              <a:endPar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3" name="组合 67"/>
          <p:cNvGrpSpPr/>
          <p:nvPr/>
        </p:nvGrpSpPr>
        <p:grpSpPr>
          <a:xfrm>
            <a:off x="5683232" y="3117313"/>
            <a:ext cx="1079500" cy="576262"/>
            <a:chOff x="3428992" y="2190763"/>
            <a:chExt cx="1079500" cy="576262"/>
          </a:xfrm>
        </p:grpSpPr>
        <p:sp>
          <p:nvSpPr>
            <p:cNvPr id="47130" name="Line 46"/>
            <p:cNvSpPr>
              <a:spLocks noChangeShapeType="1"/>
            </p:cNvSpPr>
            <p:nvPr/>
          </p:nvSpPr>
          <p:spPr bwMode="auto">
            <a:xfrm>
              <a:off x="3428992" y="2767025"/>
              <a:ext cx="1079500" cy="0"/>
            </a:xfrm>
            <a:prstGeom prst="line">
              <a:avLst/>
            </a:prstGeom>
            <a:noFill/>
            <a:ln w="38100">
              <a:solidFill>
                <a:srgbClr val="C00000"/>
              </a:solidFill>
              <a:round/>
              <a:tailEnd type="triangle" w="med" len="med"/>
            </a:ln>
          </p:spPr>
          <p:txBody>
            <a:bodyPr anchor="ctr">
              <a:spAutoFit/>
            </a:bodyPr>
            <a:lstStyle/>
            <a:p>
              <a:endParaRPr lang="zh-CN" altLang="en-US">
                <a:latin typeface="Consolas" panose="020B0609020204030204" pitchFamily="49" charset="0"/>
                <a:cs typeface="Consolas" panose="020B0609020204030204" pitchFamily="49" charset="0"/>
              </a:endParaRPr>
            </a:p>
          </p:txBody>
        </p:sp>
        <p:sp>
          <p:nvSpPr>
            <p:cNvPr id="47131" name="Text Box 47"/>
            <p:cNvSpPr txBox="1">
              <a:spLocks noChangeArrowheads="1"/>
            </p:cNvSpPr>
            <p:nvPr/>
          </p:nvSpPr>
          <p:spPr bwMode="auto">
            <a:xfrm>
              <a:off x="3428992" y="2190763"/>
              <a:ext cx="863600" cy="450850"/>
            </a:xfrm>
            <a:prstGeom prst="rect">
              <a:avLst/>
            </a:prstGeom>
            <a:noFill/>
            <a:ln w="9525">
              <a:noFill/>
              <a:miter lim="800000"/>
            </a:ln>
          </p:spPr>
          <p:txBody>
            <a:bodyPr>
              <a:spAutoFit/>
            </a:bodyPr>
            <a:lstStyle/>
            <a:p>
              <a:pPr algn="just" fontAlgn="ctr">
                <a:lnSpc>
                  <a:spcPct val="130000"/>
                </a:lnSpc>
              </a:pP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a:t>
              </a:r>
              <a:r>
                <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a:t>
              </a:r>
              <a:endPar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47" name="Text Box 2"/>
          <p:cNvSpPr txBox="1">
            <a:spLocks noChangeArrowheads="1"/>
          </p:cNvSpPr>
          <p:nvPr/>
        </p:nvSpPr>
        <p:spPr bwMode="auto">
          <a:xfrm>
            <a:off x="695400" y="1067123"/>
            <a:ext cx="3109996" cy="629920"/>
          </a:xfrm>
          <a:prstGeom prst="rect">
            <a:avLst/>
          </a:prstGeom>
          <a:solidFill>
            <a:srgbClr val="F19903"/>
          </a:solidFill>
        </p:spPr>
        <p:style>
          <a:lnRef idx="1">
            <a:schemeClr val="accent1"/>
          </a:lnRef>
          <a:fillRef idx="2">
            <a:schemeClr val="accent1"/>
          </a:fillRef>
          <a:effectRef idx="1">
            <a:schemeClr val="accent1"/>
          </a:effectRef>
          <a:fontRef idx="minor">
            <a:schemeClr val="dk1"/>
          </a:fontRef>
        </p:style>
        <p:txBody>
          <a:bodyPr wrap="square">
            <a:spAutoFit/>
          </a:bodyPr>
          <a:lstStyle/>
          <a:p>
            <a:pPr>
              <a:lnSpc>
                <a:spcPct val="125000"/>
              </a:lnSpc>
            </a:pPr>
            <a:r>
              <a:rPr lang="en-US" altLang="zh-CN" sz="2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a:t>
            </a:r>
            <a:r>
              <a:rPr lang="en-US" altLang="zh-CN" sz="2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RL</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调整演示</a:t>
            </a:r>
            <a:endPar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 name="Freeform 2"/>
          <p:cNvSpPr/>
          <p:nvPr/>
        </p:nvSpPr>
        <p:spPr bwMode="auto">
          <a:xfrm>
            <a:off x="4109998" y="2817246"/>
            <a:ext cx="557213" cy="488950"/>
          </a:xfrm>
          <a:custGeom>
            <a:avLst/>
            <a:gdLst>
              <a:gd name="T0" fmla="*/ 0 w 304"/>
              <a:gd name="T1" fmla="*/ 0 h 285"/>
              <a:gd name="T2" fmla="*/ 304 w 304"/>
              <a:gd name="T3" fmla="*/ 285 h 285"/>
              <a:gd name="T4" fmla="*/ 0 60000 65536"/>
              <a:gd name="T5" fmla="*/ 0 60000 65536"/>
              <a:gd name="T6" fmla="*/ 0 w 304"/>
              <a:gd name="T7" fmla="*/ 0 h 285"/>
              <a:gd name="T8" fmla="*/ 304 w 304"/>
              <a:gd name="T9" fmla="*/ 285 h 285"/>
            </a:gdLst>
            <a:ahLst/>
            <a:cxnLst>
              <a:cxn ang="T4">
                <a:pos x="T0" y="T1"/>
              </a:cxn>
              <a:cxn ang="T5">
                <a:pos x="T2" y="T3"/>
              </a:cxn>
            </a:cxnLst>
            <a:rect l="T6" t="T7" r="T8" b="T9"/>
            <a:pathLst>
              <a:path w="304" h="285">
                <a:moveTo>
                  <a:pt x="0" y="0"/>
                </a:moveTo>
                <a:lnTo>
                  <a:pt x="304" y="285"/>
                </a:lnTo>
              </a:path>
            </a:pathLst>
          </a:custGeom>
          <a:noFill/>
          <a:ln w="31750">
            <a:solidFill>
              <a:schemeClr val="tx1"/>
            </a:solidFill>
            <a:round/>
          </a:ln>
        </p:spPr>
        <p:txBody>
          <a:bodyPr/>
          <a:lstStyle/>
          <a:p>
            <a:endParaRPr lang="zh-CN" altLang="en-US">
              <a:latin typeface="Consolas" panose="020B0609020204030204" pitchFamily="49" charset="0"/>
              <a:cs typeface="Consolas" panose="020B0609020204030204" pitchFamily="49" charset="0"/>
            </a:endParaRPr>
          </a:p>
        </p:txBody>
      </p:sp>
      <p:sp>
        <p:nvSpPr>
          <p:cNvPr id="49" name="Freeform 3"/>
          <p:cNvSpPr/>
          <p:nvPr/>
        </p:nvSpPr>
        <p:spPr bwMode="auto">
          <a:xfrm>
            <a:off x="2971761" y="2744221"/>
            <a:ext cx="649287" cy="503238"/>
          </a:xfrm>
          <a:custGeom>
            <a:avLst/>
            <a:gdLst>
              <a:gd name="T0" fmla="*/ 285 w 285"/>
              <a:gd name="T1" fmla="*/ 0 h 353"/>
              <a:gd name="T2" fmla="*/ 0 w 285"/>
              <a:gd name="T3" fmla="*/ 353 h 353"/>
              <a:gd name="T4" fmla="*/ 0 60000 65536"/>
              <a:gd name="T5" fmla="*/ 0 60000 65536"/>
              <a:gd name="T6" fmla="*/ 0 w 285"/>
              <a:gd name="T7" fmla="*/ 0 h 353"/>
              <a:gd name="T8" fmla="*/ 285 w 285"/>
              <a:gd name="T9" fmla="*/ 353 h 353"/>
            </a:gdLst>
            <a:ahLst/>
            <a:cxnLst>
              <a:cxn ang="T4">
                <a:pos x="T0" y="T1"/>
              </a:cxn>
              <a:cxn ang="T5">
                <a:pos x="T2" y="T3"/>
              </a:cxn>
            </a:cxnLst>
            <a:rect l="T6" t="T7" r="T8" b="T9"/>
            <a:pathLst>
              <a:path w="285" h="353">
                <a:moveTo>
                  <a:pt x="285" y="0"/>
                </a:moveTo>
                <a:lnTo>
                  <a:pt x="0" y="353"/>
                </a:lnTo>
              </a:path>
            </a:pathLst>
          </a:custGeom>
          <a:noFill/>
          <a:ln w="31750">
            <a:solidFill>
              <a:schemeClr val="tx1"/>
            </a:solidFill>
            <a:round/>
          </a:ln>
        </p:spPr>
        <p:txBody>
          <a:bodyPr/>
          <a:lstStyle/>
          <a:p>
            <a:endParaRPr lang="zh-CN" altLang="en-US">
              <a:latin typeface="Consolas" panose="020B0609020204030204" pitchFamily="49" charset="0"/>
              <a:cs typeface="Consolas" panose="020B0609020204030204" pitchFamily="49" charset="0"/>
            </a:endParaRPr>
          </a:p>
        </p:txBody>
      </p:sp>
      <p:sp>
        <p:nvSpPr>
          <p:cNvPr id="50" name="Oval 4"/>
          <p:cNvSpPr>
            <a:spLocks noChangeArrowheads="1"/>
          </p:cNvSpPr>
          <p:nvPr/>
        </p:nvSpPr>
        <p:spPr bwMode="auto">
          <a:xfrm>
            <a:off x="3600410" y="2383860"/>
            <a:ext cx="571500" cy="534987"/>
          </a:xfrm>
          <a:prstGeom prst="ellipse">
            <a:avLst/>
          </a:prstGeom>
        </p:spPr>
        <p:style>
          <a:lnRef idx="1">
            <a:schemeClr val="accent3"/>
          </a:lnRef>
          <a:fillRef idx="2">
            <a:schemeClr val="accent3"/>
          </a:fillRef>
          <a:effectRef idx="1">
            <a:schemeClr val="accent3"/>
          </a:effectRef>
          <a:fontRef idx="minor">
            <a:schemeClr val="dk1"/>
          </a:fontRef>
        </p:style>
        <p:txBody>
          <a:bodyPr lIns="0" tIns="72000" rIns="0" bIns="0"/>
          <a:lstStyle/>
          <a:p>
            <a:pPr>
              <a:lnSpc>
                <a:spcPct val="80000"/>
              </a:lnSpc>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 name="Oval 5"/>
          <p:cNvSpPr>
            <a:spLocks noChangeArrowheads="1"/>
          </p:cNvSpPr>
          <p:nvPr/>
        </p:nvSpPr>
        <p:spPr bwMode="auto">
          <a:xfrm>
            <a:off x="2539960" y="3104585"/>
            <a:ext cx="571500" cy="536575"/>
          </a:xfrm>
          <a:prstGeom prst="ellipse">
            <a:avLst/>
          </a:prstGeom>
        </p:spPr>
        <p:style>
          <a:lnRef idx="1">
            <a:schemeClr val="accent3"/>
          </a:lnRef>
          <a:fillRef idx="2">
            <a:schemeClr val="accent3"/>
          </a:fillRef>
          <a:effectRef idx="1">
            <a:schemeClr val="accent3"/>
          </a:effectRef>
          <a:fontRef idx="minor">
            <a:schemeClr val="dk1"/>
          </a:fontRef>
        </p:style>
        <p:txBody>
          <a:bodyPr lIns="0" tIns="72000" rIns="0" bIns="0"/>
          <a:lstStyle/>
          <a:p>
            <a:pPr>
              <a:lnSpc>
                <a:spcPct val="80000"/>
              </a:lnSpc>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 name="Oval 6"/>
          <p:cNvSpPr>
            <a:spLocks noChangeArrowheads="1"/>
          </p:cNvSpPr>
          <p:nvPr/>
        </p:nvSpPr>
        <p:spPr bwMode="auto">
          <a:xfrm>
            <a:off x="4584661" y="3203010"/>
            <a:ext cx="566737" cy="534987"/>
          </a:xfrm>
          <a:prstGeom prst="ellipse">
            <a:avLst/>
          </a:prstGeom>
        </p:spPr>
        <p:style>
          <a:lnRef idx="1">
            <a:schemeClr val="accent3"/>
          </a:lnRef>
          <a:fillRef idx="2">
            <a:schemeClr val="accent3"/>
          </a:fillRef>
          <a:effectRef idx="1">
            <a:schemeClr val="accent3"/>
          </a:effectRef>
          <a:fontRef idx="minor">
            <a:schemeClr val="dk1"/>
          </a:fontRef>
        </p:style>
        <p:txBody>
          <a:bodyPr lIns="0" tIns="72000" rIns="0" bIns="0"/>
          <a:lstStyle/>
          <a:p>
            <a:pPr>
              <a:lnSpc>
                <a:spcPct val="80000"/>
              </a:lnSpc>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 name="Freeform 7"/>
          <p:cNvSpPr/>
          <p:nvPr/>
        </p:nvSpPr>
        <p:spPr bwMode="auto">
          <a:xfrm>
            <a:off x="4179847" y="3666560"/>
            <a:ext cx="520700" cy="604837"/>
          </a:xfrm>
          <a:custGeom>
            <a:avLst/>
            <a:gdLst>
              <a:gd name="T0" fmla="*/ 285 w 285"/>
              <a:gd name="T1" fmla="*/ 0 h 353"/>
              <a:gd name="T2" fmla="*/ 0 w 285"/>
              <a:gd name="T3" fmla="*/ 353 h 353"/>
              <a:gd name="T4" fmla="*/ 0 60000 65536"/>
              <a:gd name="T5" fmla="*/ 0 60000 65536"/>
              <a:gd name="T6" fmla="*/ 0 w 285"/>
              <a:gd name="T7" fmla="*/ 0 h 353"/>
              <a:gd name="T8" fmla="*/ 285 w 285"/>
              <a:gd name="T9" fmla="*/ 353 h 353"/>
            </a:gdLst>
            <a:ahLst/>
            <a:cxnLst>
              <a:cxn ang="T4">
                <a:pos x="T0" y="T1"/>
              </a:cxn>
              <a:cxn ang="T5">
                <a:pos x="T2" y="T3"/>
              </a:cxn>
            </a:cxnLst>
            <a:rect l="T6" t="T7" r="T8" b="T9"/>
            <a:pathLst>
              <a:path w="285" h="353">
                <a:moveTo>
                  <a:pt x="285" y="0"/>
                </a:moveTo>
                <a:lnTo>
                  <a:pt x="0" y="353"/>
                </a:lnTo>
              </a:path>
            </a:pathLst>
          </a:custGeom>
          <a:noFill/>
          <a:ln w="31750">
            <a:solidFill>
              <a:schemeClr val="tx1"/>
            </a:solidFill>
            <a:round/>
          </a:ln>
        </p:spPr>
        <p:txBody>
          <a:bodyPr/>
          <a:lstStyle/>
          <a:p>
            <a:endParaRPr lang="zh-CN" altLang="en-US">
              <a:latin typeface="Consolas" panose="020B0609020204030204" pitchFamily="49" charset="0"/>
              <a:cs typeface="Consolas" panose="020B0609020204030204" pitchFamily="49" charset="0"/>
            </a:endParaRPr>
          </a:p>
        </p:txBody>
      </p:sp>
      <p:sp>
        <p:nvSpPr>
          <p:cNvPr id="54" name="Oval 8"/>
          <p:cNvSpPr>
            <a:spLocks noChangeArrowheads="1"/>
          </p:cNvSpPr>
          <p:nvPr/>
        </p:nvSpPr>
        <p:spPr bwMode="auto">
          <a:xfrm>
            <a:off x="3809960" y="4107885"/>
            <a:ext cx="571500" cy="536575"/>
          </a:xfrm>
          <a:prstGeom prst="ellipse">
            <a:avLst/>
          </a:prstGeom>
        </p:spPr>
        <p:style>
          <a:lnRef idx="1">
            <a:schemeClr val="accent3"/>
          </a:lnRef>
          <a:fillRef idx="2">
            <a:schemeClr val="accent3"/>
          </a:fillRef>
          <a:effectRef idx="1">
            <a:schemeClr val="accent3"/>
          </a:effectRef>
          <a:fontRef idx="minor">
            <a:schemeClr val="dk1"/>
          </a:fontRef>
        </p:style>
        <p:txBody>
          <a:bodyPr lIns="0" tIns="72000" rIns="0" bIns="0"/>
          <a:lstStyle/>
          <a:p>
            <a:pPr>
              <a:lnSpc>
                <a:spcPct val="80000"/>
              </a:lnSpc>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5" name="Freeform 9"/>
          <p:cNvSpPr/>
          <p:nvPr/>
        </p:nvSpPr>
        <p:spPr bwMode="auto">
          <a:xfrm flipH="1">
            <a:off x="5024397" y="3680846"/>
            <a:ext cx="266700" cy="503238"/>
          </a:xfrm>
          <a:custGeom>
            <a:avLst/>
            <a:gdLst>
              <a:gd name="T0" fmla="*/ 285 w 285"/>
              <a:gd name="T1" fmla="*/ 0 h 353"/>
              <a:gd name="T2" fmla="*/ 0 w 285"/>
              <a:gd name="T3" fmla="*/ 353 h 353"/>
              <a:gd name="T4" fmla="*/ 0 60000 65536"/>
              <a:gd name="T5" fmla="*/ 0 60000 65536"/>
              <a:gd name="T6" fmla="*/ 0 w 285"/>
              <a:gd name="T7" fmla="*/ 0 h 353"/>
              <a:gd name="T8" fmla="*/ 285 w 285"/>
              <a:gd name="T9" fmla="*/ 353 h 353"/>
            </a:gdLst>
            <a:ahLst/>
            <a:cxnLst>
              <a:cxn ang="T4">
                <a:pos x="T0" y="T1"/>
              </a:cxn>
              <a:cxn ang="T5">
                <a:pos x="T2" y="T3"/>
              </a:cxn>
            </a:cxnLst>
            <a:rect l="T6" t="T7" r="T8" b="T9"/>
            <a:pathLst>
              <a:path w="285" h="353">
                <a:moveTo>
                  <a:pt x="285" y="0"/>
                </a:moveTo>
                <a:lnTo>
                  <a:pt x="0" y="353"/>
                </a:lnTo>
              </a:path>
            </a:pathLst>
          </a:custGeom>
          <a:noFill/>
          <a:ln w="31750">
            <a:solidFill>
              <a:schemeClr val="tx1"/>
            </a:solidFill>
            <a:round/>
          </a:ln>
        </p:spPr>
        <p:txBody>
          <a:bodyPr/>
          <a:lstStyle/>
          <a:p>
            <a:endParaRPr lang="zh-CN" altLang="en-US">
              <a:latin typeface="Consolas" panose="020B0609020204030204" pitchFamily="49" charset="0"/>
              <a:cs typeface="Consolas" panose="020B0609020204030204" pitchFamily="49" charset="0"/>
            </a:endParaRPr>
          </a:p>
        </p:txBody>
      </p:sp>
      <p:sp>
        <p:nvSpPr>
          <p:cNvPr id="56" name="Oval 10"/>
          <p:cNvSpPr>
            <a:spLocks noChangeArrowheads="1"/>
          </p:cNvSpPr>
          <p:nvPr/>
        </p:nvSpPr>
        <p:spPr bwMode="auto">
          <a:xfrm>
            <a:off x="5151397" y="4112647"/>
            <a:ext cx="571500" cy="536575"/>
          </a:xfrm>
          <a:prstGeom prst="ellipse">
            <a:avLst/>
          </a:prstGeom>
        </p:spPr>
        <p:style>
          <a:lnRef idx="1">
            <a:schemeClr val="accent3"/>
          </a:lnRef>
          <a:fillRef idx="2">
            <a:schemeClr val="accent3"/>
          </a:fillRef>
          <a:effectRef idx="1">
            <a:schemeClr val="accent3"/>
          </a:effectRef>
          <a:fontRef idx="minor">
            <a:schemeClr val="dk1"/>
          </a:fontRef>
        </p:style>
        <p:txBody>
          <a:bodyPr lIns="0" tIns="72000" rIns="0" bIns="0"/>
          <a:lstStyle/>
          <a:p>
            <a:pPr>
              <a:lnSpc>
                <a:spcPct val="80000"/>
              </a:lnSpc>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1" name="Oval 4"/>
          <p:cNvSpPr>
            <a:spLocks noChangeArrowheads="1"/>
          </p:cNvSpPr>
          <p:nvPr/>
        </p:nvSpPr>
        <p:spPr bwMode="auto">
          <a:xfrm>
            <a:off x="8523301" y="2296549"/>
            <a:ext cx="571500" cy="534987"/>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5"/>
          </a:lnRef>
          <a:fillRef idx="3">
            <a:schemeClr val="accent5"/>
          </a:fillRef>
          <a:effectRef idx="2">
            <a:schemeClr val="accent5"/>
          </a:effectRef>
          <a:fontRef idx="minor">
            <a:schemeClr val="lt1"/>
          </a:fontRef>
        </p:style>
        <p:txBody>
          <a:bodyPr lIns="0" tIns="72000" rIns="0" bIns="0"/>
          <a:lstStyle/>
          <a:p>
            <a:pPr>
              <a:lnSpc>
                <a:spcPct val="80000"/>
              </a:lnSpc>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2" name="Oval 6"/>
          <p:cNvSpPr>
            <a:spLocks noChangeArrowheads="1"/>
          </p:cNvSpPr>
          <p:nvPr/>
        </p:nvSpPr>
        <p:spPr bwMode="auto">
          <a:xfrm>
            <a:off x="9507552" y="3128399"/>
            <a:ext cx="566737" cy="534987"/>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5"/>
          </a:lnRef>
          <a:fillRef idx="3">
            <a:schemeClr val="accent5"/>
          </a:fillRef>
          <a:effectRef idx="2">
            <a:schemeClr val="accent5"/>
          </a:effectRef>
          <a:fontRef idx="minor">
            <a:schemeClr val="lt1"/>
          </a:fontRef>
        </p:style>
        <p:txBody>
          <a:bodyPr lIns="0" tIns="72000" rIns="0" bIns="0"/>
          <a:lstStyle/>
          <a:p>
            <a:pPr>
              <a:lnSpc>
                <a:spcPct val="80000"/>
              </a:lnSpc>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3" name="Oval 8"/>
          <p:cNvSpPr>
            <a:spLocks noChangeArrowheads="1"/>
          </p:cNvSpPr>
          <p:nvPr/>
        </p:nvSpPr>
        <p:spPr bwMode="auto">
          <a:xfrm>
            <a:off x="8745551" y="4020574"/>
            <a:ext cx="571500" cy="536575"/>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solidFill>
              <a:srgbClr val="F19903"/>
            </a:solidFill>
          </a:ln>
        </p:spPr>
        <p:style>
          <a:lnRef idx="1">
            <a:schemeClr val="accent5"/>
          </a:lnRef>
          <a:fillRef idx="3">
            <a:schemeClr val="accent5"/>
          </a:fillRef>
          <a:effectRef idx="2">
            <a:schemeClr val="accent5"/>
          </a:effectRef>
          <a:fontRef idx="minor">
            <a:schemeClr val="lt1"/>
          </a:fontRef>
        </p:style>
        <p:txBody>
          <a:bodyPr lIns="0" tIns="72000" rIns="0" bIns="0"/>
          <a:lstStyle/>
          <a:p>
            <a:pPr>
              <a:lnSpc>
                <a:spcPct val="80000"/>
              </a:lnSpc>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4" name="Text Box 29"/>
          <p:cNvSpPr txBox="1">
            <a:spLocks noChangeArrowheads="1"/>
          </p:cNvSpPr>
          <p:nvPr/>
        </p:nvSpPr>
        <p:spPr bwMode="auto">
          <a:xfrm>
            <a:off x="9323398" y="2569600"/>
            <a:ext cx="360363" cy="368300"/>
          </a:xfrm>
          <a:prstGeom prst="rect">
            <a:avLst/>
          </a:prstGeom>
          <a:noFill/>
          <a:ln w="9525">
            <a:noFill/>
            <a:miter lim="800000"/>
          </a:ln>
        </p:spPr>
        <p:txBody>
          <a:bodyPr>
            <a:spAutoFit/>
          </a:bodyPr>
          <a:lstStyle/>
          <a:p>
            <a:pPr algn="l">
              <a:spcBef>
                <a:spcPct val="50000"/>
              </a:spcBef>
            </a:pPr>
            <a:r>
              <a:rPr kumimoji="0" lang="en-US" altLang="zh-CN" sz="1800" b="1">
                <a:latin typeface="微软雅黑" panose="020B0503020204020204" pitchFamily="34" charset="-122"/>
                <a:ea typeface="微软雅黑" panose="020B0503020204020204" pitchFamily="34" charset="-122"/>
                <a:cs typeface="Consolas" panose="020B0609020204030204" pitchFamily="49" charset="0"/>
              </a:rPr>
              <a:t>R</a:t>
            </a:r>
            <a:endParaRPr kumimoji="0" lang="en-US" altLang="zh-CN" sz="1800" b="1">
              <a:latin typeface="微软雅黑" panose="020B0503020204020204" pitchFamily="34" charset="-122"/>
              <a:ea typeface="微软雅黑" panose="020B0503020204020204" pitchFamily="34" charset="-122"/>
              <a:cs typeface="Consolas" panose="020B0609020204030204" pitchFamily="49" charset="0"/>
            </a:endParaRPr>
          </a:p>
        </p:txBody>
      </p:sp>
      <p:sp>
        <p:nvSpPr>
          <p:cNvPr id="75" name="Text Box 30"/>
          <p:cNvSpPr txBox="1">
            <a:spLocks noChangeArrowheads="1"/>
          </p:cNvSpPr>
          <p:nvPr/>
        </p:nvSpPr>
        <p:spPr bwMode="auto">
          <a:xfrm>
            <a:off x="9180523" y="3433200"/>
            <a:ext cx="360363" cy="368300"/>
          </a:xfrm>
          <a:prstGeom prst="rect">
            <a:avLst/>
          </a:prstGeom>
          <a:noFill/>
          <a:ln w="9525">
            <a:noFill/>
            <a:miter lim="800000"/>
          </a:ln>
        </p:spPr>
        <p:txBody>
          <a:bodyPr>
            <a:spAutoFit/>
          </a:bodyPr>
          <a:lstStyle/>
          <a:p>
            <a:pPr algn="l">
              <a:spcBef>
                <a:spcPct val="50000"/>
              </a:spcBef>
            </a:pPr>
            <a:r>
              <a:rPr kumimoji="0" lang="en-US" altLang="zh-CN" sz="1800" b="1">
                <a:latin typeface="微软雅黑" panose="020B0503020204020204" pitchFamily="34" charset="-122"/>
                <a:ea typeface="微软雅黑" panose="020B0503020204020204" pitchFamily="34" charset="-122"/>
                <a:cs typeface="Consolas" panose="020B0609020204030204" pitchFamily="49" charset="0"/>
              </a:rPr>
              <a:t>L</a:t>
            </a:r>
            <a:endParaRPr kumimoji="0" lang="en-US" altLang="zh-CN" sz="1800" b="1">
              <a:latin typeface="微软雅黑" panose="020B0503020204020204" pitchFamily="34" charset="-122"/>
              <a:ea typeface="微软雅黑" panose="020B0503020204020204" pitchFamily="34" charset="-122"/>
              <a:cs typeface="Consolas" panose="020B0609020204030204" pitchFamily="49" charset="0"/>
            </a:endParaRPr>
          </a:p>
        </p:txBody>
      </p:sp>
      <p:pic>
        <p:nvPicPr>
          <p:cNvPr id="37" name="Picture 2"/>
          <p:cNvPicPr>
            <a:picLocks noChangeAspect="1" noChangeArrowheads="1"/>
          </p:cNvPicPr>
          <p:nvPr/>
        </p:nvPicPr>
        <p:blipFill>
          <a:blip r:embed="rId1" cstate="print"/>
          <a:srcRect/>
          <a:stretch>
            <a:fillRect/>
          </a:stretch>
        </p:blipFill>
        <p:spPr bwMode="auto">
          <a:xfrm>
            <a:off x="195219" y="3617095"/>
            <a:ext cx="1919536" cy="3024336"/>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1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1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childTnLst>
                          </p:cTn>
                        </p:par>
                        <p:par>
                          <p:cTn id="35" fill="hold">
                            <p:stCondLst>
                              <p:cond delay="0"/>
                            </p:stCondLst>
                            <p:childTnLst>
                              <p:par>
                                <p:cTn id="36" presetID="26" presetClass="emph" presetSubtype="0" fill="hold" grpId="1" nodeType="afterEffect">
                                  <p:stCondLst>
                                    <p:cond delay="0"/>
                                  </p:stCondLst>
                                  <p:childTnLst>
                                    <p:animEffect transition="out" filter="fade">
                                      <p:cBhvr>
                                        <p:cTn id="37" dur="500" tmFilter="0, 0; .2, .5; .8, .5; 1, 0"/>
                                        <p:tgtEl>
                                          <p:spTgt spid="71"/>
                                        </p:tgtEl>
                                      </p:cBhvr>
                                    </p:animEffect>
                                    <p:animScale>
                                      <p:cBhvr>
                                        <p:cTn id="38" dur="250" autoRev="1" fill="hold"/>
                                        <p:tgtEl>
                                          <p:spTgt spid="71"/>
                                        </p:tgtEl>
                                      </p:cBhvr>
                                      <p:by x="105000" y="105000"/>
                                    </p:animScale>
                                  </p:childTnLst>
                                </p:cTn>
                              </p:par>
                            </p:childTnLst>
                          </p:cTn>
                        </p:par>
                        <p:par>
                          <p:cTn id="39" fill="hold">
                            <p:stCondLst>
                              <p:cond delay="500"/>
                            </p:stCondLst>
                            <p:childTnLst>
                              <p:par>
                                <p:cTn id="40" presetID="26" presetClass="emph" presetSubtype="0" fill="hold" grpId="1" nodeType="afterEffect">
                                  <p:stCondLst>
                                    <p:cond delay="0"/>
                                  </p:stCondLst>
                                  <p:childTnLst>
                                    <p:animEffect transition="out" filter="fade">
                                      <p:cBhvr>
                                        <p:cTn id="41" dur="500" tmFilter="0, 0; .2, .5; .8, .5; 1, 0"/>
                                        <p:tgtEl>
                                          <p:spTgt spid="72"/>
                                        </p:tgtEl>
                                      </p:cBhvr>
                                    </p:animEffect>
                                    <p:animScale>
                                      <p:cBhvr>
                                        <p:cTn id="42" dur="250" autoRev="1" fill="hold"/>
                                        <p:tgtEl>
                                          <p:spTgt spid="72"/>
                                        </p:tgtEl>
                                      </p:cBhvr>
                                      <p:by x="105000" y="105000"/>
                                    </p:animScale>
                                  </p:childTnLst>
                                </p:cTn>
                              </p:par>
                            </p:childTnLst>
                          </p:cTn>
                        </p:par>
                        <p:par>
                          <p:cTn id="43" fill="hold">
                            <p:stCondLst>
                              <p:cond delay="1000"/>
                            </p:stCondLst>
                            <p:childTnLst>
                              <p:par>
                                <p:cTn id="44" presetID="26" presetClass="emph" presetSubtype="0" fill="hold" grpId="1" nodeType="afterEffect">
                                  <p:stCondLst>
                                    <p:cond delay="0"/>
                                  </p:stCondLst>
                                  <p:childTnLst>
                                    <p:animEffect transition="out" filter="fade">
                                      <p:cBhvr>
                                        <p:cTn id="45" dur="500" tmFilter="0, 0; .2, .5; .8, .5; 1, 0"/>
                                        <p:tgtEl>
                                          <p:spTgt spid="73"/>
                                        </p:tgtEl>
                                      </p:cBhvr>
                                    </p:animEffect>
                                    <p:animScale>
                                      <p:cBhvr>
                                        <p:cTn id="46" dur="250" autoRev="1" fill="hold"/>
                                        <p:tgtEl>
                                          <p:spTgt spid="73"/>
                                        </p:tgtEl>
                                      </p:cBhvr>
                                      <p:by x="105000" y="105000"/>
                                    </p:animScale>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21" grpId="0"/>
      <p:bldP spid="47122" grpId="0"/>
      <p:bldP spid="47124" grpId="0"/>
      <p:bldP spid="47126" grpId="0"/>
      <p:bldP spid="71" grpId="0" animBg="1"/>
      <p:bldP spid="71" grpId="1" animBg="1"/>
      <p:bldP spid="72" grpId="0" animBg="1"/>
      <p:bldP spid="72" grpId="1" animBg="1"/>
      <p:bldP spid="73" grpId="0" animBg="1"/>
      <p:bldP spid="73" grpId="1" animBg="1"/>
      <p:bldP spid="74" grpId="0"/>
      <p:bldP spid="7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reeform 2"/>
          <p:cNvSpPr/>
          <p:nvPr/>
        </p:nvSpPr>
        <p:spPr bwMode="auto">
          <a:xfrm>
            <a:off x="4351651" y="1932894"/>
            <a:ext cx="557213" cy="488950"/>
          </a:xfrm>
          <a:custGeom>
            <a:avLst/>
            <a:gdLst>
              <a:gd name="T0" fmla="*/ 0 w 304"/>
              <a:gd name="T1" fmla="*/ 0 h 285"/>
              <a:gd name="T2" fmla="*/ 304 w 304"/>
              <a:gd name="T3" fmla="*/ 285 h 285"/>
              <a:gd name="T4" fmla="*/ 0 60000 65536"/>
              <a:gd name="T5" fmla="*/ 0 60000 65536"/>
              <a:gd name="T6" fmla="*/ 0 w 304"/>
              <a:gd name="T7" fmla="*/ 0 h 285"/>
              <a:gd name="T8" fmla="*/ 304 w 304"/>
              <a:gd name="T9" fmla="*/ 285 h 285"/>
            </a:gdLst>
            <a:ahLst/>
            <a:cxnLst>
              <a:cxn ang="T4">
                <a:pos x="T0" y="T1"/>
              </a:cxn>
              <a:cxn ang="T5">
                <a:pos x="T2" y="T3"/>
              </a:cxn>
            </a:cxnLst>
            <a:rect l="T6" t="T7" r="T8" b="T9"/>
            <a:pathLst>
              <a:path w="304" h="285">
                <a:moveTo>
                  <a:pt x="0" y="0"/>
                </a:moveTo>
                <a:lnTo>
                  <a:pt x="304" y="285"/>
                </a:lnTo>
              </a:path>
            </a:pathLst>
          </a:custGeom>
          <a:noFill/>
          <a:ln w="31750">
            <a:solidFill>
              <a:schemeClr val="tx1"/>
            </a:solidFill>
            <a:round/>
          </a:ln>
        </p:spPr>
        <p:txBody>
          <a:bodyPr/>
          <a:lstStyle/>
          <a:p>
            <a:endParaRPr lang="zh-CN" altLang="en-US">
              <a:latin typeface="Consolas" panose="020B0609020204030204" pitchFamily="49" charset="0"/>
              <a:cs typeface="Consolas" panose="020B0609020204030204" pitchFamily="49" charset="0"/>
            </a:endParaRPr>
          </a:p>
        </p:txBody>
      </p:sp>
      <p:sp>
        <p:nvSpPr>
          <p:cNvPr id="47107" name="Freeform 3"/>
          <p:cNvSpPr/>
          <p:nvPr/>
        </p:nvSpPr>
        <p:spPr bwMode="auto">
          <a:xfrm>
            <a:off x="3213414" y="1859869"/>
            <a:ext cx="649287" cy="503238"/>
          </a:xfrm>
          <a:custGeom>
            <a:avLst/>
            <a:gdLst>
              <a:gd name="T0" fmla="*/ 285 w 285"/>
              <a:gd name="T1" fmla="*/ 0 h 353"/>
              <a:gd name="T2" fmla="*/ 0 w 285"/>
              <a:gd name="T3" fmla="*/ 353 h 353"/>
              <a:gd name="T4" fmla="*/ 0 60000 65536"/>
              <a:gd name="T5" fmla="*/ 0 60000 65536"/>
              <a:gd name="T6" fmla="*/ 0 w 285"/>
              <a:gd name="T7" fmla="*/ 0 h 353"/>
              <a:gd name="T8" fmla="*/ 285 w 285"/>
              <a:gd name="T9" fmla="*/ 353 h 353"/>
            </a:gdLst>
            <a:ahLst/>
            <a:cxnLst>
              <a:cxn ang="T4">
                <a:pos x="T0" y="T1"/>
              </a:cxn>
              <a:cxn ang="T5">
                <a:pos x="T2" y="T3"/>
              </a:cxn>
            </a:cxnLst>
            <a:rect l="T6" t="T7" r="T8" b="T9"/>
            <a:pathLst>
              <a:path w="285" h="353">
                <a:moveTo>
                  <a:pt x="285" y="0"/>
                </a:moveTo>
                <a:lnTo>
                  <a:pt x="0" y="353"/>
                </a:lnTo>
              </a:path>
            </a:pathLst>
          </a:custGeom>
          <a:noFill/>
          <a:ln w="31750">
            <a:solidFill>
              <a:schemeClr val="tx1"/>
            </a:solidFill>
            <a:round/>
          </a:ln>
        </p:spPr>
        <p:txBody>
          <a:bodyPr/>
          <a:lstStyle/>
          <a:p>
            <a:endParaRPr lang="zh-CN" altLang="en-US">
              <a:latin typeface="Consolas" panose="020B0609020204030204" pitchFamily="49" charset="0"/>
              <a:cs typeface="Consolas" panose="020B0609020204030204" pitchFamily="49" charset="0"/>
            </a:endParaRPr>
          </a:p>
        </p:txBody>
      </p:sp>
      <p:sp>
        <p:nvSpPr>
          <p:cNvPr id="47108" name="Oval 4"/>
          <p:cNvSpPr>
            <a:spLocks noChangeArrowheads="1"/>
          </p:cNvSpPr>
          <p:nvPr/>
        </p:nvSpPr>
        <p:spPr bwMode="auto">
          <a:xfrm>
            <a:off x="3842063" y="1499508"/>
            <a:ext cx="571500" cy="534987"/>
          </a:xfrm>
          <a:prstGeom prst="ellipse">
            <a:avLst/>
          </a:prstGeom>
        </p:spPr>
        <p:style>
          <a:lnRef idx="1">
            <a:schemeClr val="accent5"/>
          </a:lnRef>
          <a:fillRef idx="3">
            <a:schemeClr val="accent5"/>
          </a:fillRef>
          <a:effectRef idx="2">
            <a:schemeClr val="accent5"/>
          </a:effectRef>
          <a:fontRef idx="minor">
            <a:schemeClr val="lt1"/>
          </a:fontRef>
        </p:style>
        <p:txBody>
          <a:bodyPr lIns="0" tIns="72000" rIns="0" bIns="0"/>
          <a:lstStyle/>
          <a:p>
            <a:pPr>
              <a:lnSpc>
                <a:spcPct val="80000"/>
              </a:lnSpc>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09" name="Oval 5"/>
          <p:cNvSpPr>
            <a:spLocks noChangeArrowheads="1"/>
          </p:cNvSpPr>
          <p:nvPr/>
        </p:nvSpPr>
        <p:spPr bwMode="auto">
          <a:xfrm>
            <a:off x="2781613" y="2220233"/>
            <a:ext cx="571500" cy="536575"/>
          </a:xfrm>
          <a:prstGeom prst="ellipse">
            <a:avLst/>
          </a:prstGeom>
        </p:spPr>
        <p:style>
          <a:lnRef idx="1">
            <a:schemeClr val="accent3"/>
          </a:lnRef>
          <a:fillRef idx="2">
            <a:schemeClr val="accent3"/>
          </a:fillRef>
          <a:effectRef idx="1">
            <a:schemeClr val="accent3"/>
          </a:effectRef>
          <a:fontRef idx="minor">
            <a:schemeClr val="dk1"/>
          </a:fontRef>
        </p:style>
        <p:txBody>
          <a:bodyPr lIns="0" tIns="72000" rIns="0" bIns="0"/>
          <a:lstStyle/>
          <a:p>
            <a:pPr>
              <a:lnSpc>
                <a:spcPct val="80000"/>
              </a:lnSpc>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10" name="Oval 6"/>
          <p:cNvSpPr>
            <a:spLocks noChangeArrowheads="1"/>
          </p:cNvSpPr>
          <p:nvPr/>
        </p:nvSpPr>
        <p:spPr bwMode="auto">
          <a:xfrm>
            <a:off x="4826314" y="2318658"/>
            <a:ext cx="566737" cy="534987"/>
          </a:xfrm>
          <a:prstGeom prst="ellipse">
            <a:avLst/>
          </a:prstGeom>
        </p:spPr>
        <p:style>
          <a:lnRef idx="1">
            <a:schemeClr val="accent5"/>
          </a:lnRef>
          <a:fillRef idx="3">
            <a:schemeClr val="accent5"/>
          </a:fillRef>
          <a:effectRef idx="2">
            <a:schemeClr val="accent5"/>
          </a:effectRef>
          <a:fontRef idx="minor">
            <a:schemeClr val="lt1"/>
          </a:fontRef>
        </p:style>
        <p:txBody>
          <a:bodyPr lIns="0" tIns="72000" rIns="0" bIns="0"/>
          <a:lstStyle/>
          <a:p>
            <a:pPr>
              <a:lnSpc>
                <a:spcPct val="80000"/>
              </a:lnSpc>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11" name="Freeform 7"/>
          <p:cNvSpPr/>
          <p:nvPr/>
        </p:nvSpPr>
        <p:spPr bwMode="auto">
          <a:xfrm>
            <a:off x="4421500" y="2782208"/>
            <a:ext cx="520700" cy="604837"/>
          </a:xfrm>
          <a:custGeom>
            <a:avLst/>
            <a:gdLst>
              <a:gd name="T0" fmla="*/ 285 w 285"/>
              <a:gd name="T1" fmla="*/ 0 h 353"/>
              <a:gd name="T2" fmla="*/ 0 w 285"/>
              <a:gd name="T3" fmla="*/ 353 h 353"/>
              <a:gd name="T4" fmla="*/ 0 60000 65536"/>
              <a:gd name="T5" fmla="*/ 0 60000 65536"/>
              <a:gd name="T6" fmla="*/ 0 w 285"/>
              <a:gd name="T7" fmla="*/ 0 h 353"/>
              <a:gd name="T8" fmla="*/ 285 w 285"/>
              <a:gd name="T9" fmla="*/ 353 h 353"/>
            </a:gdLst>
            <a:ahLst/>
            <a:cxnLst>
              <a:cxn ang="T4">
                <a:pos x="T0" y="T1"/>
              </a:cxn>
              <a:cxn ang="T5">
                <a:pos x="T2" y="T3"/>
              </a:cxn>
            </a:cxnLst>
            <a:rect l="T6" t="T7" r="T8" b="T9"/>
            <a:pathLst>
              <a:path w="285" h="353">
                <a:moveTo>
                  <a:pt x="285" y="0"/>
                </a:moveTo>
                <a:lnTo>
                  <a:pt x="0" y="353"/>
                </a:lnTo>
              </a:path>
            </a:pathLst>
          </a:custGeom>
          <a:noFill/>
          <a:ln w="31750">
            <a:solidFill>
              <a:schemeClr val="tx1"/>
            </a:solidFill>
            <a:round/>
          </a:ln>
        </p:spPr>
        <p:txBody>
          <a:bodyPr/>
          <a:lstStyle/>
          <a:p>
            <a:endParaRPr lang="zh-CN" altLang="en-US">
              <a:latin typeface="Consolas" panose="020B0609020204030204" pitchFamily="49" charset="0"/>
              <a:cs typeface="Consolas" panose="020B0609020204030204" pitchFamily="49" charset="0"/>
            </a:endParaRPr>
          </a:p>
        </p:txBody>
      </p:sp>
      <p:sp>
        <p:nvSpPr>
          <p:cNvPr id="47112" name="Oval 8"/>
          <p:cNvSpPr>
            <a:spLocks noChangeArrowheads="1"/>
          </p:cNvSpPr>
          <p:nvPr/>
        </p:nvSpPr>
        <p:spPr bwMode="auto">
          <a:xfrm>
            <a:off x="4051613" y="3223533"/>
            <a:ext cx="571500" cy="536575"/>
          </a:xfrm>
          <a:prstGeom prst="ellipse">
            <a:avLst/>
          </a:prstGeom>
        </p:spPr>
        <p:style>
          <a:lnRef idx="1">
            <a:schemeClr val="accent5"/>
          </a:lnRef>
          <a:fillRef idx="3">
            <a:schemeClr val="accent5"/>
          </a:fillRef>
          <a:effectRef idx="2">
            <a:schemeClr val="accent5"/>
          </a:effectRef>
          <a:fontRef idx="minor">
            <a:schemeClr val="lt1"/>
          </a:fontRef>
        </p:style>
        <p:txBody>
          <a:bodyPr lIns="0" tIns="72000" rIns="0" bIns="0"/>
          <a:lstStyle/>
          <a:p>
            <a:pPr>
              <a:lnSpc>
                <a:spcPct val="80000"/>
              </a:lnSpc>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13" name="Freeform 9"/>
          <p:cNvSpPr/>
          <p:nvPr/>
        </p:nvSpPr>
        <p:spPr bwMode="auto">
          <a:xfrm flipH="1">
            <a:off x="5266050" y="2796494"/>
            <a:ext cx="266700" cy="503238"/>
          </a:xfrm>
          <a:custGeom>
            <a:avLst/>
            <a:gdLst>
              <a:gd name="T0" fmla="*/ 285 w 285"/>
              <a:gd name="T1" fmla="*/ 0 h 353"/>
              <a:gd name="T2" fmla="*/ 0 w 285"/>
              <a:gd name="T3" fmla="*/ 353 h 353"/>
              <a:gd name="T4" fmla="*/ 0 60000 65536"/>
              <a:gd name="T5" fmla="*/ 0 60000 65536"/>
              <a:gd name="T6" fmla="*/ 0 w 285"/>
              <a:gd name="T7" fmla="*/ 0 h 353"/>
              <a:gd name="T8" fmla="*/ 285 w 285"/>
              <a:gd name="T9" fmla="*/ 353 h 353"/>
            </a:gdLst>
            <a:ahLst/>
            <a:cxnLst>
              <a:cxn ang="T4">
                <a:pos x="T0" y="T1"/>
              </a:cxn>
              <a:cxn ang="T5">
                <a:pos x="T2" y="T3"/>
              </a:cxn>
            </a:cxnLst>
            <a:rect l="T6" t="T7" r="T8" b="T9"/>
            <a:pathLst>
              <a:path w="285" h="353">
                <a:moveTo>
                  <a:pt x="285" y="0"/>
                </a:moveTo>
                <a:lnTo>
                  <a:pt x="0" y="353"/>
                </a:lnTo>
              </a:path>
            </a:pathLst>
          </a:custGeom>
          <a:noFill/>
          <a:ln w="31750">
            <a:solidFill>
              <a:schemeClr val="tx1"/>
            </a:solidFill>
            <a:round/>
          </a:ln>
        </p:spPr>
        <p:txBody>
          <a:bodyPr/>
          <a:lstStyle/>
          <a:p>
            <a:endParaRPr lang="zh-CN" altLang="en-US">
              <a:latin typeface="Consolas" panose="020B0609020204030204" pitchFamily="49" charset="0"/>
              <a:cs typeface="Consolas" panose="020B0609020204030204" pitchFamily="49" charset="0"/>
            </a:endParaRPr>
          </a:p>
        </p:txBody>
      </p:sp>
      <p:sp>
        <p:nvSpPr>
          <p:cNvPr id="47114" name="Oval 10"/>
          <p:cNvSpPr>
            <a:spLocks noChangeArrowheads="1"/>
          </p:cNvSpPr>
          <p:nvPr/>
        </p:nvSpPr>
        <p:spPr bwMode="auto">
          <a:xfrm>
            <a:off x="5393050" y="3228295"/>
            <a:ext cx="571500" cy="536575"/>
          </a:xfrm>
          <a:prstGeom prst="ellipse">
            <a:avLst/>
          </a:prstGeom>
        </p:spPr>
        <p:style>
          <a:lnRef idx="1">
            <a:schemeClr val="accent3"/>
          </a:lnRef>
          <a:fillRef idx="2">
            <a:schemeClr val="accent3"/>
          </a:fillRef>
          <a:effectRef idx="1">
            <a:schemeClr val="accent3"/>
          </a:effectRef>
          <a:fontRef idx="minor">
            <a:schemeClr val="dk1"/>
          </a:fontRef>
        </p:style>
        <p:txBody>
          <a:bodyPr lIns="0" tIns="72000" rIns="0" bIns="0"/>
          <a:lstStyle/>
          <a:p>
            <a:pPr>
              <a:lnSpc>
                <a:spcPct val="80000"/>
              </a:lnSpc>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15" name="Freeform 12"/>
          <p:cNvSpPr/>
          <p:nvPr/>
        </p:nvSpPr>
        <p:spPr bwMode="auto">
          <a:xfrm>
            <a:off x="4124133" y="3765411"/>
            <a:ext cx="146050" cy="423862"/>
          </a:xfrm>
          <a:custGeom>
            <a:avLst/>
            <a:gdLst>
              <a:gd name="T0" fmla="*/ 92 w 92"/>
              <a:gd name="T1" fmla="*/ 0 h 267"/>
              <a:gd name="T2" fmla="*/ 0 w 92"/>
              <a:gd name="T3" fmla="*/ 267 h 267"/>
              <a:gd name="T4" fmla="*/ 0 60000 65536"/>
              <a:gd name="T5" fmla="*/ 0 60000 65536"/>
              <a:gd name="T6" fmla="*/ 0 w 92"/>
              <a:gd name="T7" fmla="*/ 0 h 267"/>
              <a:gd name="T8" fmla="*/ 92 w 92"/>
              <a:gd name="T9" fmla="*/ 267 h 267"/>
            </a:gdLst>
            <a:ahLst/>
            <a:cxnLst>
              <a:cxn ang="T4">
                <a:pos x="T0" y="T1"/>
              </a:cxn>
              <a:cxn ang="T5">
                <a:pos x="T2" y="T3"/>
              </a:cxn>
            </a:cxnLst>
            <a:rect l="T6" t="T7" r="T8" b="T9"/>
            <a:pathLst>
              <a:path w="92" h="267">
                <a:moveTo>
                  <a:pt x="92" y="0"/>
                </a:moveTo>
                <a:lnTo>
                  <a:pt x="0" y="267"/>
                </a:lnTo>
              </a:path>
            </a:pathLst>
          </a:custGeom>
          <a:noFill/>
          <a:ln w="31750">
            <a:solidFill>
              <a:schemeClr val="tx1"/>
            </a:solidFill>
            <a:round/>
          </a:ln>
        </p:spPr>
        <p:txBody>
          <a:bodyPr/>
          <a:lstStyle/>
          <a:p>
            <a:endParaRPr lang="zh-CN" altLang="en-US">
              <a:latin typeface="Consolas" panose="020B0609020204030204" pitchFamily="49" charset="0"/>
              <a:cs typeface="Consolas" panose="020B0609020204030204" pitchFamily="49" charset="0"/>
            </a:endParaRPr>
          </a:p>
        </p:txBody>
      </p:sp>
      <p:sp>
        <p:nvSpPr>
          <p:cNvPr id="47116" name="Oval 13"/>
          <p:cNvSpPr>
            <a:spLocks noChangeArrowheads="1"/>
          </p:cNvSpPr>
          <p:nvPr/>
        </p:nvSpPr>
        <p:spPr bwMode="auto">
          <a:xfrm>
            <a:off x="3805550" y="4209370"/>
            <a:ext cx="571500" cy="536575"/>
          </a:xfrm>
          <a:prstGeom prst="ellipse">
            <a:avLst/>
          </a:prstGeom>
        </p:spPr>
        <p:style>
          <a:lnRef idx="1">
            <a:schemeClr val="accent2"/>
          </a:lnRef>
          <a:fillRef idx="2">
            <a:schemeClr val="accent2"/>
          </a:fillRef>
          <a:effectRef idx="1">
            <a:schemeClr val="accent2"/>
          </a:effectRef>
          <a:fontRef idx="minor">
            <a:schemeClr val="dk1"/>
          </a:fontRef>
        </p:style>
        <p:txBody>
          <a:bodyPr lIns="0" tIns="0" rIns="0" bIns="0"/>
          <a:lstStyle/>
          <a:p>
            <a:pPr>
              <a:lnSpc>
                <a:spcPct val="80000"/>
              </a:lnSpc>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19" name="Text Box 29"/>
          <p:cNvSpPr txBox="1">
            <a:spLocks noChangeArrowheads="1"/>
          </p:cNvSpPr>
          <p:nvPr/>
        </p:nvSpPr>
        <p:spPr bwMode="auto">
          <a:xfrm>
            <a:off x="4596126" y="1832882"/>
            <a:ext cx="360363" cy="368300"/>
          </a:xfrm>
          <a:prstGeom prst="rect">
            <a:avLst/>
          </a:prstGeom>
          <a:noFill/>
          <a:ln w="9525">
            <a:noFill/>
            <a:miter lim="800000"/>
          </a:ln>
        </p:spPr>
        <p:txBody>
          <a:bodyPr>
            <a:spAutoFit/>
          </a:bodyPr>
          <a:lstStyle/>
          <a:p>
            <a:pPr algn="l">
              <a:spcBef>
                <a:spcPct val="50000"/>
              </a:spcBef>
            </a:pPr>
            <a:r>
              <a:rPr kumimoji="0" lang="en-US" altLang="zh-CN" sz="1800" b="1" dirty="0">
                <a:latin typeface="微软雅黑" panose="020B0503020204020204" pitchFamily="34" charset="-122"/>
                <a:ea typeface="微软雅黑" panose="020B0503020204020204" pitchFamily="34" charset="-122"/>
                <a:cs typeface="Consolas" panose="020B0609020204030204" pitchFamily="49" charset="0"/>
              </a:rPr>
              <a:t>R</a:t>
            </a:r>
            <a:endParaRPr kumimoji="0" lang="en-US" altLang="zh-CN" sz="1800" b="1"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20" name="Text Box 30"/>
          <p:cNvSpPr txBox="1">
            <a:spLocks noChangeArrowheads="1"/>
          </p:cNvSpPr>
          <p:nvPr/>
        </p:nvSpPr>
        <p:spPr bwMode="auto">
          <a:xfrm>
            <a:off x="4453251" y="2696482"/>
            <a:ext cx="360363" cy="368300"/>
          </a:xfrm>
          <a:prstGeom prst="rect">
            <a:avLst/>
          </a:prstGeom>
          <a:noFill/>
          <a:ln w="9525">
            <a:noFill/>
            <a:miter lim="800000"/>
          </a:ln>
        </p:spPr>
        <p:txBody>
          <a:bodyPr>
            <a:spAutoFit/>
          </a:bodyPr>
          <a:lstStyle/>
          <a:p>
            <a:pPr algn="l">
              <a:spcBef>
                <a:spcPct val="50000"/>
              </a:spcBef>
            </a:pPr>
            <a:r>
              <a:rPr kumimoji="0" lang="en-US" altLang="zh-CN" sz="1800" b="1">
                <a:latin typeface="微软雅黑" panose="020B0503020204020204" pitchFamily="34" charset="-122"/>
                <a:ea typeface="微软雅黑" panose="020B0503020204020204" pitchFamily="34" charset="-122"/>
                <a:cs typeface="Consolas" panose="020B0609020204030204" pitchFamily="49" charset="0"/>
              </a:rPr>
              <a:t>L</a:t>
            </a:r>
            <a:endParaRPr kumimoji="0" lang="en-US" altLang="zh-CN" sz="1800" b="1">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21" name="Text Box 31"/>
          <p:cNvSpPr txBox="1">
            <a:spLocks noChangeArrowheads="1"/>
          </p:cNvSpPr>
          <p:nvPr/>
        </p:nvSpPr>
        <p:spPr bwMode="auto">
          <a:xfrm>
            <a:off x="4381814" y="4280807"/>
            <a:ext cx="287337" cy="337185"/>
          </a:xfrm>
          <a:prstGeom prst="rect">
            <a:avLst/>
          </a:prstGeom>
          <a:noFill/>
          <a:ln w="9525">
            <a:noFill/>
            <a:miter lim="800000"/>
          </a:ln>
        </p:spPr>
        <p:txBody>
          <a:bodyPr>
            <a:spAutoFit/>
          </a:bodyPr>
          <a:lstStyle/>
          <a:p>
            <a:pPr algn="l">
              <a:spcBef>
                <a:spcPct val="50000"/>
              </a:spcBef>
            </a:pPr>
            <a:r>
              <a:rPr kumimoji="0"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22" name="Text Box 32"/>
          <p:cNvSpPr txBox="1">
            <a:spLocks noChangeArrowheads="1"/>
          </p:cNvSpPr>
          <p:nvPr/>
        </p:nvSpPr>
        <p:spPr bwMode="auto">
          <a:xfrm>
            <a:off x="4597714" y="3488644"/>
            <a:ext cx="287337" cy="337185"/>
          </a:xfrm>
          <a:prstGeom prst="rect">
            <a:avLst/>
          </a:prstGeom>
          <a:noFill/>
          <a:ln w="9525">
            <a:noFill/>
            <a:miter lim="800000"/>
          </a:ln>
        </p:spPr>
        <p:txBody>
          <a:bodyPr>
            <a:sp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23" name="Text Box 33"/>
          <p:cNvSpPr txBox="1">
            <a:spLocks noChangeArrowheads="1"/>
          </p:cNvSpPr>
          <p:nvPr/>
        </p:nvSpPr>
        <p:spPr bwMode="auto">
          <a:xfrm>
            <a:off x="5964550" y="3272745"/>
            <a:ext cx="287338" cy="368300"/>
          </a:xfrm>
          <a:prstGeom prst="rect">
            <a:avLst/>
          </a:prstGeom>
          <a:noFill/>
          <a:ln w="9525">
            <a:noFill/>
            <a:miter lim="800000"/>
          </a:ln>
        </p:spPr>
        <p:txBody>
          <a:bodyPr>
            <a:spAutoFit/>
          </a:bodyPr>
          <a:lstStyle/>
          <a:p>
            <a:pPr algn="l">
              <a:spcBef>
                <a:spcPct val="50000"/>
              </a:spcBef>
            </a:pPr>
            <a:r>
              <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24" name="Text Box 34"/>
          <p:cNvSpPr txBox="1">
            <a:spLocks noChangeArrowheads="1"/>
          </p:cNvSpPr>
          <p:nvPr/>
        </p:nvSpPr>
        <p:spPr bwMode="auto">
          <a:xfrm>
            <a:off x="5461314" y="2337707"/>
            <a:ext cx="287337" cy="337185"/>
          </a:xfrm>
          <a:prstGeom prst="rect">
            <a:avLst/>
          </a:prstGeom>
          <a:noFill/>
          <a:ln w="9525">
            <a:noFill/>
            <a:miter lim="800000"/>
          </a:ln>
        </p:spPr>
        <p:txBody>
          <a:bodyPr>
            <a:sp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25" name="Text Box 35"/>
          <p:cNvSpPr txBox="1">
            <a:spLocks noChangeArrowheads="1"/>
          </p:cNvSpPr>
          <p:nvPr/>
        </p:nvSpPr>
        <p:spPr bwMode="auto">
          <a:xfrm>
            <a:off x="2868925" y="2769507"/>
            <a:ext cx="287338" cy="337185"/>
          </a:xfrm>
          <a:prstGeom prst="rect">
            <a:avLst/>
          </a:prstGeom>
          <a:noFill/>
          <a:ln w="9525">
            <a:noFill/>
            <a:miter lim="800000"/>
          </a:ln>
        </p:spPr>
        <p:txBody>
          <a:bodyPr>
            <a:spAutoFit/>
          </a:bodyPr>
          <a:lstStyle/>
          <a:p>
            <a:pPr algn="l">
              <a:spcBef>
                <a:spcPct val="50000"/>
              </a:spcBef>
            </a:pPr>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26" name="Text Box 36"/>
          <p:cNvSpPr txBox="1">
            <a:spLocks noChangeArrowheads="1"/>
          </p:cNvSpPr>
          <p:nvPr/>
        </p:nvSpPr>
        <p:spPr bwMode="auto">
          <a:xfrm>
            <a:off x="4308788" y="1185182"/>
            <a:ext cx="585778" cy="337185"/>
          </a:xfrm>
          <a:prstGeom prst="rect">
            <a:avLst/>
          </a:prstGeom>
          <a:noFill/>
          <a:ln w="9525">
            <a:noFill/>
            <a:miter lim="800000"/>
          </a:ln>
        </p:spPr>
        <p:txBody>
          <a:bodyPr wrap="square">
            <a:spAutoFit/>
          </a:bodyPr>
          <a:lstStyle/>
          <a:p>
            <a:pPr algn="l">
              <a:spcBef>
                <a:spcPct val="50000"/>
              </a:spcBef>
            </a:pPr>
            <a:r>
              <a:rPr kumimoji="0" lang="en-US" altLang="zh-CN" sz="1600" b="1">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600" b="1">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47"/>
          <p:cNvGrpSpPr/>
          <p:nvPr/>
        </p:nvGrpSpPr>
        <p:grpSpPr>
          <a:xfrm>
            <a:off x="7180583" y="1613810"/>
            <a:ext cx="3163889" cy="2566035"/>
            <a:chOff x="4929190" y="1571612"/>
            <a:chExt cx="3163889" cy="2566035"/>
          </a:xfrm>
        </p:grpSpPr>
        <p:sp>
          <p:nvSpPr>
            <p:cNvPr id="47134" name="Freeform 15"/>
            <p:cNvSpPr/>
            <p:nvPr/>
          </p:nvSpPr>
          <p:spPr bwMode="auto">
            <a:xfrm>
              <a:off x="5829322" y="2824150"/>
              <a:ext cx="355608" cy="676288"/>
            </a:xfrm>
            <a:custGeom>
              <a:avLst/>
              <a:gdLst>
                <a:gd name="T0" fmla="*/ 0 w 264"/>
                <a:gd name="T1" fmla="*/ 0 h 424"/>
                <a:gd name="T2" fmla="*/ 264 w 264"/>
                <a:gd name="T3" fmla="*/ 424 h 424"/>
                <a:gd name="T4" fmla="*/ 0 60000 65536"/>
                <a:gd name="T5" fmla="*/ 0 60000 65536"/>
                <a:gd name="T6" fmla="*/ 0 w 264"/>
                <a:gd name="T7" fmla="*/ 0 h 424"/>
                <a:gd name="T8" fmla="*/ 264 w 264"/>
                <a:gd name="T9" fmla="*/ 424 h 424"/>
              </a:gdLst>
              <a:ahLst/>
              <a:cxnLst>
                <a:cxn ang="T4">
                  <a:pos x="T0" y="T1"/>
                </a:cxn>
                <a:cxn ang="T5">
                  <a:pos x="T2" y="T3"/>
                </a:cxn>
              </a:cxnLst>
              <a:rect l="T6" t="T7" r="T8" b="T9"/>
              <a:pathLst>
                <a:path w="264" h="424">
                  <a:moveTo>
                    <a:pt x="0" y="0"/>
                  </a:moveTo>
                  <a:lnTo>
                    <a:pt x="264" y="424"/>
                  </a:lnTo>
                </a:path>
              </a:pathLst>
            </a:custGeom>
            <a:noFill/>
            <a:ln w="31750">
              <a:solidFill>
                <a:schemeClr val="tx1"/>
              </a:solidFill>
              <a:round/>
            </a:ln>
          </p:spPr>
          <p:txBody>
            <a:bodyPr/>
            <a:lstStyle/>
            <a:p>
              <a:endParaRPr lang="zh-CN" altLang="en-US">
                <a:latin typeface="Consolas" panose="020B0609020204030204" pitchFamily="49" charset="0"/>
                <a:cs typeface="Consolas" panose="020B0609020204030204" pitchFamily="49" charset="0"/>
              </a:endParaRPr>
            </a:p>
          </p:txBody>
        </p:sp>
        <p:sp>
          <p:nvSpPr>
            <p:cNvPr id="47135" name="Freeform 16"/>
            <p:cNvSpPr/>
            <p:nvPr/>
          </p:nvSpPr>
          <p:spPr bwMode="auto">
            <a:xfrm>
              <a:off x="5286380" y="2849550"/>
              <a:ext cx="339723" cy="650888"/>
            </a:xfrm>
            <a:custGeom>
              <a:avLst/>
              <a:gdLst>
                <a:gd name="T0" fmla="*/ 168 w 168"/>
                <a:gd name="T1" fmla="*/ 0 h 384"/>
                <a:gd name="T2" fmla="*/ 0 w 168"/>
                <a:gd name="T3" fmla="*/ 384 h 384"/>
                <a:gd name="T4" fmla="*/ 0 60000 65536"/>
                <a:gd name="T5" fmla="*/ 0 60000 65536"/>
                <a:gd name="T6" fmla="*/ 0 w 168"/>
                <a:gd name="T7" fmla="*/ 0 h 384"/>
                <a:gd name="T8" fmla="*/ 168 w 168"/>
                <a:gd name="T9" fmla="*/ 384 h 384"/>
              </a:gdLst>
              <a:ahLst/>
              <a:cxnLst>
                <a:cxn ang="T4">
                  <a:pos x="T0" y="T1"/>
                </a:cxn>
                <a:cxn ang="T5">
                  <a:pos x="T2" y="T3"/>
                </a:cxn>
              </a:cxnLst>
              <a:rect l="T6" t="T7" r="T8" b="T9"/>
              <a:pathLst>
                <a:path w="168" h="384">
                  <a:moveTo>
                    <a:pt x="168" y="0"/>
                  </a:moveTo>
                  <a:lnTo>
                    <a:pt x="0" y="384"/>
                  </a:lnTo>
                </a:path>
              </a:pathLst>
            </a:custGeom>
            <a:noFill/>
            <a:ln w="31750">
              <a:solidFill>
                <a:schemeClr val="tx1"/>
              </a:solidFill>
              <a:round/>
            </a:ln>
          </p:spPr>
          <p:txBody>
            <a:bodyPr/>
            <a:lstStyle/>
            <a:p>
              <a:endParaRPr lang="zh-CN" altLang="en-US">
                <a:latin typeface="Consolas" panose="020B0609020204030204" pitchFamily="49" charset="0"/>
                <a:cs typeface="Consolas" panose="020B0609020204030204" pitchFamily="49" charset="0"/>
              </a:endParaRPr>
            </a:p>
          </p:txBody>
        </p:sp>
        <p:sp>
          <p:nvSpPr>
            <p:cNvPr id="47136" name="Oval 17"/>
            <p:cNvSpPr>
              <a:spLocks noChangeArrowheads="1"/>
            </p:cNvSpPr>
            <p:nvPr/>
          </p:nvSpPr>
          <p:spPr bwMode="auto">
            <a:xfrm>
              <a:off x="5929322" y="3473437"/>
              <a:ext cx="571500" cy="534988"/>
            </a:xfrm>
            <a:prstGeom prst="ellipse">
              <a:avLst/>
            </a:prstGeom>
          </p:spPr>
          <p:style>
            <a:lnRef idx="1">
              <a:schemeClr val="accent3"/>
            </a:lnRef>
            <a:fillRef idx="2">
              <a:schemeClr val="accent3"/>
            </a:fillRef>
            <a:effectRef idx="1">
              <a:schemeClr val="accent3"/>
            </a:effectRef>
            <a:fontRef idx="minor">
              <a:schemeClr val="dk1"/>
            </a:fontRef>
          </p:style>
          <p:txBody>
            <a:bodyPr lIns="0" tIns="72000" rIns="0" bIns="0"/>
            <a:lstStyle/>
            <a:p>
              <a:pPr>
                <a:lnSpc>
                  <a:spcPct val="80000"/>
                </a:lnSpc>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37" name="Oval 18"/>
            <p:cNvSpPr>
              <a:spLocks noChangeArrowheads="1"/>
            </p:cNvSpPr>
            <p:nvPr/>
          </p:nvSpPr>
          <p:spPr bwMode="auto">
            <a:xfrm>
              <a:off x="4929190" y="3473437"/>
              <a:ext cx="571500" cy="536575"/>
            </a:xfrm>
            <a:prstGeom prst="ellipse">
              <a:avLst/>
            </a:prstGeom>
          </p:spPr>
          <p:style>
            <a:lnRef idx="1">
              <a:schemeClr val="accent3"/>
            </a:lnRef>
            <a:fillRef idx="2">
              <a:schemeClr val="accent3"/>
            </a:fillRef>
            <a:effectRef idx="1">
              <a:schemeClr val="accent3"/>
            </a:effectRef>
            <a:fontRef idx="minor">
              <a:schemeClr val="dk1"/>
            </a:fontRef>
          </p:style>
          <p:txBody>
            <a:bodyPr lIns="0" tIns="72000" rIns="0" bIns="0"/>
            <a:lstStyle/>
            <a:p>
              <a:pPr>
                <a:lnSpc>
                  <a:spcPct val="80000"/>
                </a:lnSpc>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38" name="Oval 19"/>
            <p:cNvSpPr>
              <a:spLocks noChangeArrowheads="1"/>
            </p:cNvSpPr>
            <p:nvPr/>
          </p:nvSpPr>
          <p:spPr bwMode="auto">
            <a:xfrm>
              <a:off x="6124578" y="1571612"/>
              <a:ext cx="566738" cy="534988"/>
            </a:xfrm>
            <a:prstGeom prst="ellipse">
              <a:avLst/>
            </a:prstGeom>
          </p:spPr>
          <p:style>
            <a:lnRef idx="1">
              <a:schemeClr val="accent3"/>
            </a:lnRef>
            <a:fillRef idx="2">
              <a:schemeClr val="accent3"/>
            </a:fillRef>
            <a:effectRef idx="1">
              <a:schemeClr val="accent3"/>
            </a:effectRef>
            <a:fontRef idx="minor">
              <a:schemeClr val="dk1"/>
            </a:fontRef>
          </p:style>
          <p:txBody>
            <a:bodyPr lIns="0" tIns="72000" rIns="0" bIns="0"/>
            <a:lstStyle/>
            <a:p>
              <a:pPr>
                <a:lnSpc>
                  <a:spcPct val="80000"/>
                </a:lnSpc>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39" name="Freeform 20"/>
            <p:cNvSpPr/>
            <p:nvPr/>
          </p:nvSpPr>
          <p:spPr bwMode="auto">
            <a:xfrm>
              <a:off x="5834066" y="2036750"/>
              <a:ext cx="363538" cy="488950"/>
            </a:xfrm>
            <a:custGeom>
              <a:avLst/>
              <a:gdLst>
                <a:gd name="T0" fmla="*/ 229 w 229"/>
                <a:gd name="T1" fmla="*/ 0 h 308"/>
                <a:gd name="T2" fmla="*/ 0 w 229"/>
                <a:gd name="T3" fmla="*/ 308 h 308"/>
                <a:gd name="T4" fmla="*/ 0 60000 65536"/>
                <a:gd name="T5" fmla="*/ 0 60000 65536"/>
                <a:gd name="T6" fmla="*/ 0 w 229"/>
                <a:gd name="T7" fmla="*/ 0 h 308"/>
                <a:gd name="T8" fmla="*/ 229 w 229"/>
                <a:gd name="T9" fmla="*/ 308 h 308"/>
              </a:gdLst>
              <a:ahLst/>
              <a:cxnLst>
                <a:cxn ang="T4">
                  <a:pos x="T0" y="T1"/>
                </a:cxn>
                <a:cxn ang="T5">
                  <a:pos x="T2" y="T3"/>
                </a:cxn>
              </a:cxnLst>
              <a:rect l="T6" t="T7" r="T8" b="T9"/>
              <a:pathLst>
                <a:path w="229" h="308">
                  <a:moveTo>
                    <a:pt x="229" y="0"/>
                  </a:moveTo>
                  <a:lnTo>
                    <a:pt x="0" y="308"/>
                  </a:lnTo>
                </a:path>
              </a:pathLst>
            </a:custGeom>
            <a:noFill/>
            <a:ln w="31750">
              <a:solidFill>
                <a:schemeClr val="tx1"/>
              </a:solidFill>
              <a:round/>
            </a:ln>
          </p:spPr>
          <p:txBody>
            <a:bodyPr/>
            <a:lstStyle/>
            <a:p>
              <a:endParaRPr lang="zh-CN" altLang="en-US">
                <a:latin typeface="Consolas" panose="020B0609020204030204" pitchFamily="49" charset="0"/>
                <a:cs typeface="Consolas" panose="020B0609020204030204" pitchFamily="49" charset="0"/>
              </a:endParaRPr>
            </a:p>
          </p:txBody>
        </p:sp>
        <p:sp>
          <p:nvSpPr>
            <p:cNvPr id="47140" name="Oval 21"/>
            <p:cNvSpPr>
              <a:spLocks noChangeArrowheads="1"/>
            </p:cNvSpPr>
            <p:nvPr/>
          </p:nvSpPr>
          <p:spPr bwMode="auto">
            <a:xfrm>
              <a:off x="5464178" y="2362187"/>
              <a:ext cx="571500" cy="536575"/>
            </a:xfrm>
            <a:prstGeom prst="ellipse">
              <a:avLst/>
            </a:prstGeom>
          </p:spPr>
          <p:style>
            <a:lnRef idx="1">
              <a:schemeClr val="accent3"/>
            </a:lnRef>
            <a:fillRef idx="2">
              <a:schemeClr val="accent3"/>
            </a:fillRef>
            <a:effectRef idx="1">
              <a:schemeClr val="accent3"/>
            </a:effectRef>
            <a:fontRef idx="minor">
              <a:schemeClr val="dk1"/>
            </a:fontRef>
          </p:style>
          <p:txBody>
            <a:bodyPr lIns="0" tIns="72000" rIns="0" bIns="0"/>
            <a:lstStyle/>
            <a:p>
              <a:pPr>
                <a:lnSpc>
                  <a:spcPct val="80000"/>
                </a:lnSpc>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41" name="Freeform 22"/>
            <p:cNvSpPr/>
            <p:nvPr/>
          </p:nvSpPr>
          <p:spPr bwMode="auto">
            <a:xfrm>
              <a:off x="6629403" y="2024050"/>
              <a:ext cx="330200" cy="381000"/>
            </a:xfrm>
            <a:custGeom>
              <a:avLst/>
              <a:gdLst>
                <a:gd name="T0" fmla="*/ 0 w 208"/>
                <a:gd name="T1" fmla="*/ 0 h 240"/>
                <a:gd name="T2" fmla="*/ 208 w 208"/>
                <a:gd name="T3" fmla="*/ 240 h 240"/>
                <a:gd name="T4" fmla="*/ 0 60000 65536"/>
                <a:gd name="T5" fmla="*/ 0 60000 65536"/>
                <a:gd name="T6" fmla="*/ 0 w 208"/>
                <a:gd name="T7" fmla="*/ 0 h 240"/>
                <a:gd name="T8" fmla="*/ 208 w 208"/>
                <a:gd name="T9" fmla="*/ 240 h 240"/>
              </a:gdLst>
              <a:ahLst/>
              <a:cxnLst>
                <a:cxn ang="T4">
                  <a:pos x="T0" y="T1"/>
                </a:cxn>
                <a:cxn ang="T5">
                  <a:pos x="T2" y="T3"/>
                </a:cxn>
              </a:cxnLst>
              <a:rect l="T6" t="T7" r="T8" b="T9"/>
              <a:pathLst>
                <a:path w="208" h="240">
                  <a:moveTo>
                    <a:pt x="0" y="0"/>
                  </a:moveTo>
                  <a:lnTo>
                    <a:pt x="208" y="240"/>
                  </a:lnTo>
                </a:path>
              </a:pathLst>
            </a:custGeom>
            <a:noFill/>
            <a:ln w="31750">
              <a:solidFill>
                <a:schemeClr val="tx1"/>
              </a:solidFill>
              <a:round/>
            </a:ln>
          </p:spPr>
          <p:txBody>
            <a:bodyPr/>
            <a:lstStyle/>
            <a:p>
              <a:endParaRPr lang="zh-CN" altLang="en-US">
                <a:latin typeface="Consolas" panose="020B0609020204030204" pitchFamily="49" charset="0"/>
                <a:cs typeface="Consolas" panose="020B0609020204030204" pitchFamily="49" charset="0"/>
              </a:endParaRPr>
            </a:p>
          </p:txBody>
        </p:sp>
        <p:sp>
          <p:nvSpPr>
            <p:cNvPr id="47142" name="Oval 23"/>
            <p:cNvSpPr>
              <a:spLocks noChangeArrowheads="1"/>
            </p:cNvSpPr>
            <p:nvPr/>
          </p:nvSpPr>
          <p:spPr bwMode="auto">
            <a:xfrm>
              <a:off x="6805616" y="2366950"/>
              <a:ext cx="571500" cy="536575"/>
            </a:xfrm>
            <a:prstGeom prst="ellipse">
              <a:avLst/>
            </a:prstGeom>
          </p:spPr>
          <p:style>
            <a:lnRef idx="1">
              <a:schemeClr val="accent3"/>
            </a:lnRef>
            <a:fillRef idx="2">
              <a:schemeClr val="accent3"/>
            </a:fillRef>
            <a:effectRef idx="1">
              <a:schemeClr val="accent3"/>
            </a:effectRef>
            <a:fontRef idx="minor">
              <a:schemeClr val="dk1"/>
            </a:fontRef>
          </p:style>
          <p:txBody>
            <a:bodyPr lIns="0" tIns="72000" rIns="0" bIns="0"/>
            <a:lstStyle/>
            <a:p>
              <a:pPr>
                <a:lnSpc>
                  <a:spcPct val="80000"/>
                </a:lnSpc>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43" name="Freeform 24"/>
            <p:cNvSpPr/>
            <p:nvPr/>
          </p:nvSpPr>
          <p:spPr bwMode="auto">
            <a:xfrm>
              <a:off x="7183441" y="2870187"/>
              <a:ext cx="373063" cy="639763"/>
            </a:xfrm>
            <a:custGeom>
              <a:avLst/>
              <a:gdLst>
                <a:gd name="T0" fmla="*/ 0 w 235"/>
                <a:gd name="T1" fmla="*/ 0 h 403"/>
                <a:gd name="T2" fmla="*/ 235 w 235"/>
                <a:gd name="T3" fmla="*/ 403 h 403"/>
                <a:gd name="T4" fmla="*/ 0 60000 65536"/>
                <a:gd name="T5" fmla="*/ 0 60000 65536"/>
                <a:gd name="T6" fmla="*/ 0 w 235"/>
                <a:gd name="T7" fmla="*/ 0 h 403"/>
                <a:gd name="T8" fmla="*/ 235 w 235"/>
                <a:gd name="T9" fmla="*/ 403 h 403"/>
              </a:gdLst>
              <a:ahLst/>
              <a:cxnLst>
                <a:cxn ang="T4">
                  <a:pos x="T0" y="T1"/>
                </a:cxn>
                <a:cxn ang="T5">
                  <a:pos x="T2" y="T3"/>
                </a:cxn>
              </a:cxnLst>
              <a:rect l="T6" t="T7" r="T8" b="T9"/>
              <a:pathLst>
                <a:path w="235" h="403">
                  <a:moveTo>
                    <a:pt x="0" y="0"/>
                  </a:moveTo>
                  <a:lnTo>
                    <a:pt x="235" y="403"/>
                  </a:lnTo>
                </a:path>
              </a:pathLst>
            </a:custGeom>
            <a:noFill/>
            <a:ln w="31750">
              <a:solidFill>
                <a:schemeClr val="tx1"/>
              </a:solidFill>
              <a:round/>
            </a:ln>
          </p:spPr>
          <p:txBody>
            <a:bodyPr/>
            <a:lstStyle/>
            <a:p>
              <a:endParaRPr lang="zh-CN" altLang="en-US">
                <a:latin typeface="Consolas" panose="020B0609020204030204" pitchFamily="49" charset="0"/>
                <a:cs typeface="Consolas" panose="020B0609020204030204" pitchFamily="49" charset="0"/>
              </a:endParaRPr>
            </a:p>
          </p:txBody>
        </p:sp>
        <p:sp>
          <p:nvSpPr>
            <p:cNvPr id="47144" name="Oval 25"/>
            <p:cNvSpPr>
              <a:spLocks noChangeArrowheads="1"/>
            </p:cNvSpPr>
            <p:nvPr/>
          </p:nvSpPr>
          <p:spPr bwMode="auto">
            <a:xfrm>
              <a:off x="7304091" y="3486137"/>
              <a:ext cx="571500" cy="536575"/>
            </a:xfrm>
            <a:prstGeom prst="ellipse">
              <a:avLst/>
            </a:prstGeom>
          </p:spPr>
          <p:style>
            <a:lnRef idx="1">
              <a:schemeClr val="accent3"/>
            </a:lnRef>
            <a:fillRef idx="2">
              <a:schemeClr val="accent3"/>
            </a:fillRef>
            <a:effectRef idx="1">
              <a:schemeClr val="accent3"/>
            </a:effectRef>
            <a:fontRef idx="minor">
              <a:schemeClr val="dk1"/>
            </a:fontRef>
          </p:style>
          <p:txBody>
            <a:bodyPr lIns="0" tIns="72000" rIns="0" bIns="0"/>
            <a:lstStyle/>
            <a:p>
              <a:pPr>
                <a:lnSpc>
                  <a:spcPct val="80000"/>
                </a:lnSpc>
              </a:pP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45" name="Text Box 37"/>
            <p:cNvSpPr txBox="1">
              <a:spLocks noChangeArrowheads="1"/>
            </p:cNvSpPr>
            <p:nvPr/>
          </p:nvSpPr>
          <p:spPr bwMode="auto">
            <a:xfrm>
              <a:off x="5508050" y="3800462"/>
              <a:ext cx="287338" cy="337185"/>
            </a:xfrm>
            <a:prstGeom prst="rect">
              <a:avLst/>
            </a:prstGeom>
            <a:noFill/>
            <a:ln w="9525">
              <a:noFill/>
              <a:miter lim="800000"/>
            </a:ln>
          </p:spPr>
          <p:txBody>
            <a:bodyPr>
              <a:sp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46" name="Text Box 38"/>
            <p:cNvSpPr txBox="1">
              <a:spLocks noChangeArrowheads="1"/>
            </p:cNvSpPr>
            <p:nvPr/>
          </p:nvSpPr>
          <p:spPr bwMode="auto">
            <a:xfrm>
              <a:off x="6508753" y="3800462"/>
              <a:ext cx="287338" cy="337185"/>
            </a:xfrm>
            <a:prstGeom prst="rect">
              <a:avLst/>
            </a:prstGeom>
            <a:noFill/>
            <a:ln w="9525">
              <a:noFill/>
              <a:miter lim="800000"/>
            </a:ln>
          </p:spPr>
          <p:txBody>
            <a:bodyPr>
              <a:sp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47" name="Text Box 39"/>
            <p:cNvSpPr txBox="1">
              <a:spLocks noChangeArrowheads="1"/>
            </p:cNvSpPr>
            <p:nvPr/>
          </p:nvSpPr>
          <p:spPr bwMode="auto">
            <a:xfrm>
              <a:off x="7805741" y="3800462"/>
              <a:ext cx="287338" cy="337185"/>
            </a:xfrm>
            <a:prstGeom prst="rect">
              <a:avLst/>
            </a:prstGeom>
            <a:noFill/>
            <a:ln w="9525">
              <a:noFill/>
              <a:miter lim="800000"/>
            </a:ln>
          </p:spPr>
          <p:txBody>
            <a:bodyPr>
              <a:sp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48" name="Text Box 40"/>
            <p:cNvSpPr txBox="1">
              <a:spLocks noChangeArrowheads="1"/>
            </p:cNvSpPr>
            <p:nvPr/>
          </p:nvSpPr>
          <p:spPr bwMode="auto">
            <a:xfrm>
              <a:off x="6651628" y="1574787"/>
              <a:ext cx="287338" cy="337185"/>
            </a:xfrm>
            <a:prstGeom prst="rect">
              <a:avLst/>
            </a:prstGeom>
            <a:noFill/>
            <a:ln w="9525">
              <a:noFill/>
              <a:miter lim="800000"/>
            </a:ln>
          </p:spPr>
          <p:txBody>
            <a:bodyPr>
              <a:sp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49" name="Text Box 41"/>
            <p:cNvSpPr txBox="1">
              <a:spLocks noChangeArrowheads="1"/>
            </p:cNvSpPr>
            <p:nvPr/>
          </p:nvSpPr>
          <p:spPr bwMode="auto">
            <a:xfrm>
              <a:off x="5427666" y="2071675"/>
              <a:ext cx="287338" cy="337185"/>
            </a:xfrm>
            <a:prstGeom prst="rect">
              <a:avLst/>
            </a:prstGeom>
            <a:noFill/>
            <a:ln w="9525">
              <a:noFill/>
              <a:miter lim="800000"/>
            </a:ln>
          </p:spPr>
          <p:txBody>
            <a:bodyPr>
              <a:sp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150" name="Text Box 42"/>
            <p:cNvSpPr txBox="1">
              <a:spLocks noChangeArrowheads="1"/>
            </p:cNvSpPr>
            <p:nvPr/>
          </p:nvSpPr>
          <p:spPr bwMode="auto">
            <a:xfrm>
              <a:off x="7297794" y="2287575"/>
              <a:ext cx="503238" cy="337185"/>
            </a:xfrm>
            <a:prstGeom prst="rect">
              <a:avLst/>
            </a:prstGeom>
            <a:noFill/>
            <a:ln w="9525">
              <a:noFill/>
              <a:miter lim="800000"/>
            </a:ln>
          </p:spPr>
          <p:txBody>
            <a:bodyPr>
              <a:sp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145456" name="Text Box 48"/>
          <p:cNvSpPr txBox="1">
            <a:spLocks noChangeArrowheads="1"/>
          </p:cNvSpPr>
          <p:nvPr/>
        </p:nvSpPr>
        <p:spPr bwMode="auto">
          <a:xfrm>
            <a:off x="6680516" y="4757082"/>
            <a:ext cx="1727200" cy="398780"/>
          </a:xfrm>
          <a:prstGeom prst="rect">
            <a:avLst/>
          </a:prstGeom>
          <a:noFill/>
          <a:ln w="28575" algn="ctr">
            <a:noFill/>
            <a:miter lim="800000"/>
          </a:ln>
        </p:spPr>
        <p:txBody>
          <a:bodyPr>
            <a:spAutoFit/>
          </a:bodyPr>
          <a:lstStyle/>
          <a:p>
            <a:pPr>
              <a:spcBef>
                <a:spcPct val="50000"/>
              </a:spcBef>
            </a:pPr>
            <a:r>
              <a:rPr kumimoji="0"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调整完毕</a:t>
            </a:r>
            <a:endParaRPr kumimoji="0"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5457" name="Freeform 49"/>
          <p:cNvSpPr/>
          <p:nvPr/>
        </p:nvSpPr>
        <p:spPr bwMode="auto">
          <a:xfrm>
            <a:off x="4227825" y="1386794"/>
            <a:ext cx="869950" cy="1830388"/>
          </a:xfrm>
          <a:custGeom>
            <a:avLst/>
            <a:gdLst>
              <a:gd name="T0" fmla="*/ 33 w 548"/>
              <a:gd name="T1" fmla="*/ 1153 h 1153"/>
              <a:gd name="T2" fmla="*/ 52 w 548"/>
              <a:gd name="T3" fmla="*/ 840 h 1153"/>
              <a:gd name="T4" fmla="*/ 348 w 548"/>
              <a:gd name="T5" fmla="*/ 576 h 1153"/>
              <a:gd name="T6" fmla="*/ 468 w 548"/>
              <a:gd name="T7" fmla="*/ 352 h 1153"/>
              <a:gd name="T8" fmla="*/ 548 w 548"/>
              <a:gd name="T9" fmla="*/ 0 h 1153"/>
              <a:gd name="T10" fmla="*/ 0 60000 65536"/>
              <a:gd name="T11" fmla="*/ 0 60000 65536"/>
              <a:gd name="T12" fmla="*/ 0 60000 65536"/>
              <a:gd name="T13" fmla="*/ 0 60000 65536"/>
              <a:gd name="T14" fmla="*/ 0 60000 65536"/>
              <a:gd name="T15" fmla="*/ 0 w 548"/>
              <a:gd name="T16" fmla="*/ 0 h 1153"/>
              <a:gd name="T17" fmla="*/ 548 w 548"/>
              <a:gd name="T18" fmla="*/ 1153 h 1153"/>
            </a:gdLst>
            <a:ahLst/>
            <a:cxnLst>
              <a:cxn ang="T10">
                <a:pos x="T0" y="T1"/>
              </a:cxn>
              <a:cxn ang="T11">
                <a:pos x="T2" y="T3"/>
              </a:cxn>
              <a:cxn ang="T12">
                <a:pos x="T4" y="T5"/>
              </a:cxn>
              <a:cxn ang="T13">
                <a:pos x="T6" y="T7"/>
              </a:cxn>
              <a:cxn ang="T14">
                <a:pos x="T8" y="T9"/>
              </a:cxn>
            </a:cxnLst>
            <a:rect l="T15" t="T16" r="T17" b="T18"/>
            <a:pathLst>
              <a:path w="548" h="1153">
                <a:moveTo>
                  <a:pt x="33" y="1153"/>
                </a:moveTo>
                <a:cubicBezTo>
                  <a:pt x="36" y="1101"/>
                  <a:pt x="0" y="936"/>
                  <a:pt x="52" y="840"/>
                </a:cubicBezTo>
                <a:cubicBezTo>
                  <a:pt x="94" y="737"/>
                  <a:pt x="279" y="657"/>
                  <a:pt x="348" y="576"/>
                </a:cubicBezTo>
                <a:cubicBezTo>
                  <a:pt x="417" y="495"/>
                  <a:pt x="435" y="448"/>
                  <a:pt x="468" y="352"/>
                </a:cubicBezTo>
                <a:cubicBezTo>
                  <a:pt x="533" y="220"/>
                  <a:pt x="531" y="73"/>
                  <a:pt x="548" y="0"/>
                </a:cubicBezTo>
              </a:path>
            </a:pathLst>
          </a:custGeom>
          <a:noFill/>
          <a:ln w="57150">
            <a:solidFill>
              <a:srgbClr val="C00000"/>
            </a:solidFill>
            <a:round/>
            <a:tailEnd type="triangle" w="med" len="me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46" name="右箭头 45"/>
          <p:cNvSpPr/>
          <p:nvPr/>
        </p:nvSpPr>
        <p:spPr>
          <a:xfrm>
            <a:off x="6323326" y="2542504"/>
            <a:ext cx="857256" cy="35719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42" name="TextBox 41"/>
          <p:cNvSpPr txBox="1"/>
          <p:nvPr/>
        </p:nvSpPr>
        <p:spPr>
          <a:xfrm>
            <a:off x="6180450" y="2185314"/>
            <a:ext cx="1143008" cy="368300"/>
          </a:xfrm>
          <a:prstGeom prst="rect">
            <a:avLst/>
          </a:prstGeom>
          <a:noFill/>
        </p:spPr>
        <p:txBody>
          <a:bodyPr wrap="square" rtlCol="0">
            <a:spAutoFit/>
          </a:bodyPr>
          <a:lstStyle/>
          <a:p>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RL</a:t>
            </a:r>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调整</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43" name="Picture 2"/>
          <p:cNvPicPr>
            <a:picLocks noChangeAspect="1" noChangeArrowheads="1"/>
          </p:cNvPicPr>
          <p:nvPr/>
        </p:nvPicPr>
        <p:blipFill>
          <a:blip r:embed="rId1" cstate="print"/>
          <a:srcRect/>
          <a:stretch>
            <a:fillRect/>
          </a:stretch>
        </p:blipFill>
        <p:spPr bwMode="auto">
          <a:xfrm>
            <a:off x="478962" y="3657921"/>
            <a:ext cx="1919536" cy="3024336"/>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5457"/>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grpId="1" nodeType="afterEffect">
                                  <p:stCondLst>
                                    <p:cond delay="0"/>
                                  </p:stCondLst>
                                  <p:childTnLst>
                                    <p:animEffect transition="out" filter="fade">
                                      <p:cBhvr>
                                        <p:cTn id="9" dur="500" tmFilter="0, 0; .2, .5; .8, .5; 1, 0"/>
                                        <p:tgtEl>
                                          <p:spTgt spid="145457"/>
                                        </p:tgtEl>
                                      </p:cBhvr>
                                    </p:animEffect>
                                    <p:animScale>
                                      <p:cBhvr>
                                        <p:cTn id="10" dur="250" autoRev="1" fill="hold"/>
                                        <p:tgtEl>
                                          <p:spTgt spid="145457"/>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4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454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56" grpId="0"/>
      <p:bldP spid="145457" grpId="0" animBg="1"/>
      <p:bldP spid="145457" grpId="1" animBg="1"/>
      <p:bldP spid="46" grpId="0" animBg="1"/>
      <p:bldP spid="4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37"/>
          <p:cNvSpPr txBox="1">
            <a:spLocks noChangeArrowheads="1"/>
          </p:cNvSpPr>
          <p:nvPr/>
        </p:nvSpPr>
        <p:spPr bwMode="auto">
          <a:xfrm>
            <a:off x="551384" y="857233"/>
            <a:ext cx="10945216" cy="1249045"/>
          </a:xfrm>
          <a:prstGeom prst="rect">
            <a:avLst/>
          </a:prstGeom>
          <a:ln>
            <a:solidFill>
              <a:schemeClr val="accent6">
                <a:lumMod val="20000"/>
                <a:lumOff val="8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6"/>
          </a:lnRef>
          <a:fillRef idx="1">
            <a:schemeClr val="lt1"/>
          </a:fillRef>
          <a:effectRef idx="0">
            <a:schemeClr val="accent6"/>
          </a:effectRef>
          <a:fontRef idx="minor">
            <a:schemeClr val="dk1"/>
          </a:fontRef>
        </p:style>
        <p:txBody>
          <a:bodyPr wrap="square" tIns="108000" bIns="108000">
            <a:spAutoFit/>
          </a:bodyPr>
          <a:lstStyle/>
          <a:p>
            <a:pPr algn="just">
              <a:lnSpc>
                <a:spcPct val="120000"/>
              </a:lnSpc>
              <a:spcBef>
                <a:spcPct val="50000"/>
              </a:spcBef>
            </a:pPr>
            <a:r>
              <a:rPr lang="en-US" altLang="zh-CN" sz="2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9.5】 </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输入关键字序列</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26</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15)</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，给出构造一棵</a:t>
            </a:r>
            <a:r>
              <a:rPr lang="en-US" altLang="zh-CN" sz="2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树的步骤。</a:t>
            </a:r>
            <a:endPar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131" name="Oval 38"/>
          <p:cNvSpPr>
            <a:spLocks noChangeAspect="1" noChangeArrowheads="1"/>
          </p:cNvSpPr>
          <p:nvPr/>
        </p:nvSpPr>
        <p:spPr bwMode="auto">
          <a:xfrm>
            <a:off x="2928491" y="2779713"/>
            <a:ext cx="468313" cy="468312"/>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132" name="Line 39"/>
          <p:cNvSpPr>
            <a:spLocks noChangeShapeType="1"/>
          </p:cNvSpPr>
          <p:nvPr/>
        </p:nvSpPr>
        <p:spPr bwMode="auto">
          <a:xfrm>
            <a:off x="1702940" y="3068638"/>
            <a:ext cx="1081088" cy="0"/>
          </a:xfrm>
          <a:prstGeom prst="line">
            <a:avLst/>
          </a:prstGeom>
          <a:noFill/>
          <a:ln w="38100">
            <a:solidFill>
              <a:schemeClr val="tx1"/>
            </a:solidFill>
            <a:round/>
            <a:tailEnd type="triangle" w="med" len="med"/>
          </a:ln>
        </p:spPr>
        <p:txBody>
          <a:bodyPr anchor="ctr">
            <a:spAutoFit/>
          </a:bodyPr>
          <a:lstStyle/>
          <a:p>
            <a:endParaRPr lang="zh-CN" altLang="en-US">
              <a:latin typeface="Consolas" panose="020B0609020204030204" pitchFamily="49" charset="0"/>
              <a:cs typeface="Consolas" panose="020B0609020204030204" pitchFamily="49" charset="0"/>
            </a:endParaRPr>
          </a:p>
        </p:txBody>
      </p:sp>
      <p:sp>
        <p:nvSpPr>
          <p:cNvPr id="48133" name="Text Box 40"/>
          <p:cNvSpPr txBox="1">
            <a:spLocks noChangeArrowheads="1"/>
          </p:cNvSpPr>
          <p:nvPr/>
        </p:nvSpPr>
        <p:spPr bwMode="auto">
          <a:xfrm>
            <a:off x="1728319" y="2714621"/>
            <a:ext cx="936625" cy="276860"/>
          </a:xfrm>
          <a:prstGeom prst="rect">
            <a:avLst/>
          </a:prstGeom>
          <a:noFill/>
          <a:ln w="9525">
            <a:noFill/>
            <a:miter lim="800000"/>
          </a:ln>
        </p:spPr>
        <p:txBody>
          <a:bodyPr lIns="0" tIns="0" rIns="0" bIns="0">
            <a:spAutoFit/>
          </a:bodyPr>
          <a:lstStyle/>
          <a:p>
            <a:pPr algn="l">
              <a:spcBef>
                <a:spcPct val="50000"/>
              </a:spcBef>
            </a:pP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a:t>
            </a:r>
            <a:r>
              <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134" name="Text Box 41"/>
          <p:cNvSpPr txBox="1">
            <a:spLocks noChangeArrowheads="1"/>
          </p:cNvSpPr>
          <p:nvPr/>
        </p:nvSpPr>
        <p:spPr bwMode="auto">
          <a:xfrm>
            <a:off x="2999928" y="2468400"/>
            <a:ext cx="215900" cy="245745"/>
          </a:xfrm>
          <a:prstGeom prst="rect">
            <a:avLst/>
          </a:prstGeom>
          <a:noFill/>
          <a:ln w="9525">
            <a:noFill/>
            <a:miter lim="800000"/>
          </a:ln>
        </p:spPr>
        <p:txBody>
          <a:bodyPr lIns="0" tIns="0" rIns="0" bIns="0">
            <a:sp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Group 42"/>
          <p:cNvGrpSpPr/>
          <p:nvPr/>
        </p:nvGrpSpPr>
        <p:grpSpPr bwMode="auto">
          <a:xfrm>
            <a:off x="3792091" y="2276475"/>
            <a:ext cx="2663825" cy="1404938"/>
            <a:chOff x="2200" y="1253"/>
            <a:chExt cx="1678" cy="885"/>
          </a:xfrm>
        </p:grpSpPr>
        <p:sp>
          <p:nvSpPr>
            <p:cNvPr id="48159" name="Line 43"/>
            <p:cNvSpPr>
              <a:spLocks noChangeShapeType="1"/>
            </p:cNvSpPr>
            <p:nvPr/>
          </p:nvSpPr>
          <p:spPr bwMode="auto">
            <a:xfrm>
              <a:off x="2200" y="1752"/>
              <a:ext cx="681" cy="0"/>
            </a:xfrm>
            <a:prstGeom prst="line">
              <a:avLst/>
            </a:prstGeom>
            <a:noFill/>
            <a:ln w="38100">
              <a:solidFill>
                <a:schemeClr val="tx1"/>
              </a:solidFill>
              <a:round/>
              <a:tailEnd type="triangle" w="med" len="med"/>
            </a:ln>
          </p:spPr>
          <p:txBody>
            <a:bodyPr anchor="ctr">
              <a:spAutoFit/>
            </a:bodyPr>
            <a:lstStyle/>
            <a:p>
              <a:endParaRPr lang="zh-CN" altLang="en-US">
                <a:latin typeface="Consolas" panose="020B0609020204030204" pitchFamily="49" charset="0"/>
                <a:cs typeface="Consolas" panose="020B0609020204030204" pitchFamily="49" charset="0"/>
              </a:endParaRPr>
            </a:p>
          </p:txBody>
        </p:sp>
        <p:sp>
          <p:nvSpPr>
            <p:cNvPr id="48160" name="Text Box 44"/>
            <p:cNvSpPr txBox="1">
              <a:spLocks noChangeArrowheads="1"/>
            </p:cNvSpPr>
            <p:nvPr/>
          </p:nvSpPr>
          <p:spPr bwMode="auto">
            <a:xfrm>
              <a:off x="2250" y="1484"/>
              <a:ext cx="590" cy="174"/>
            </a:xfrm>
            <a:prstGeom prst="rect">
              <a:avLst/>
            </a:prstGeom>
            <a:noFill/>
            <a:ln w="9525">
              <a:noFill/>
              <a:miter lim="800000"/>
            </a:ln>
          </p:spPr>
          <p:txBody>
            <a:bodyPr lIns="0" tIns="0" rIns="0" bIns="0">
              <a:spAutoFit/>
            </a:bodyPr>
            <a:lstStyle/>
            <a:p>
              <a:pPr algn="l">
                <a:spcBef>
                  <a:spcPct val="50000"/>
                </a:spcBef>
              </a:pP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a:t>
              </a:r>
              <a:r>
                <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161" name="Oval 45"/>
            <p:cNvSpPr>
              <a:spLocks noChangeAspect="1" noChangeArrowheads="1"/>
            </p:cNvSpPr>
            <p:nvPr/>
          </p:nvSpPr>
          <p:spPr bwMode="auto">
            <a:xfrm>
              <a:off x="3382" y="1344"/>
              <a:ext cx="295" cy="275"/>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162" name="Oval 46"/>
            <p:cNvSpPr>
              <a:spLocks noChangeAspect="1" noChangeArrowheads="1"/>
            </p:cNvSpPr>
            <p:nvPr/>
          </p:nvSpPr>
          <p:spPr bwMode="auto">
            <a:xfrm>
              <a:off x="3107" y="1843"/>
              <a:ext cx="295" cy="295"/>
            </a:xfrm>
            <a:prstGeom prst="ellipse">
              <a:avLst/>
            </a:prstGeom>
          </p:spPr>
          <p:style>
            <a:lnRef idx="1">
              <a:schemeClr val="accent3"/>
            </a:lnRef>
            <a:fillRef idx="2">
              <a:schemeClr val="accent3"/>
            </a:fillRef>
            <a:effectRef idx="1">
              <a:schemeClr val="accent3"/>
            </a:effectRef>
            <a:fontRef idx="minor">
              <a:schemeClr val="dk1"/>
            </a:fontRef>
          </p:style>
          <p:txBody>
            <a:bodyPr anchor="ct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163" name="Text Box 47"/>
            <p:cNvSpPr txBox="1">
              <a:spLocks noChangeArrowheads="1"/>
            </p:cNvSpPr>
            <p:nvPr/>
          </p:nvSpPr>
          <p:spPr bwMode="auto">
            <a:xfrm>
              <a:off x="3152" y="1650"/>
              <a:ext cx="136" cy="155"/>
            </a:xfrm>
            <a:prstGeom prst="rect">
              <a:avLst/>
            </a:prstGeom>
            <a:noFill/>
            <a:ln w="9525">
              <a:noFill/>
              <a:miter lim="800000"/>
            </a:ln>
          </p:spPr>
          <p:txBody>
            <a:bodyPr lIns="0" tIns="0" rIns="0" bIns="0">
              <a:sp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164" name="Text Box 48"/>
            <p:cNvSpPr txBox="1">
              <a:spLocks noChangeArrowheads="1"/>
            </p:cNvSpPr>
            <p:nvPr/>
          </p:nvSpPr>
          <p:spPr bwMode="auto">
            <a:xfrm>
              <a:off x="3742" y="1253"/>
              <a:ext cx="136" cy="155"/>
            </a:xfrm>
            <a:prstGeom prst="rect">
              <a:avLst/>
            </a:prstGeom>
            <a:noFill/>
            <a:ln w="9525">
              <a:noFill/>
              <a:miter lim="800000"/>
            </a:ln>
          </p:spPr>
          <p:txBody>
            <a:bodyPr lIns="0" tIns="0" rIns="0" bIns="0">
              <a:sp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165" name="Freeform 49"/>
            <p:cNvSpPr/>
            <p:nvPr/>
          </p:nvSpPr>
          <p:spPr bwMode="auto">
            <a:xfrm>
              <a:off x="3285" y="1608"/>
              <a:ext cx="163" cy="236"/>
            </a:xfrm>
            <a:custGeom>
              <a:avLst/>
              <a:gdLst>
                <a:gd name="T0" fmla="*/ 152 w 152"/>
                <a:gd name="T1" fmla="*/ 0 h 236"/>
                <a:gd name="T2" fmla="*/ 0 w 152"/>
                <a:gd name="T3" fmla="*/ 236 h 236"/>
                <a:gd name="T4" fmla="*/ 0 60000 65536"/>
                <a:gd name="T5" fmla="*/ 0 60000 65536"/>
                <a:gd name="T6" fmla="*/ 0 w 152"/>
                <a:gd name="T7" fmla="*/ 0 h 236"/>
                <a:gd name="T8" fmla="*/ 152 w 152"/>
                <a:gd name="T9" fmla="*/ 236 h 236"/>
              </a:gdLst>
              <a:ahLst/>
              <a:cxnLst>
                <a:cxn ang="T4">
                  <a:pos x="T0" y="T1"/>
                </a:cxn>
                <a:cxn ang="T5">
                  <a:pos x="T2" y="T3"/>
                </a:cxn>
              </a:cxnLst>
              <a:rect l="T6" t="T7" r="T8" b="T9"/>
              <a:pathLst>
                <a:path w="152" h="236">
                  <a:moveTo>
                    <a:pt x="152" y="0"/>
                  </a:moveTo>
                  <a:lnTo>
                    <a:pt x="0" y="236"/>
                  </a:lnTo>
                </a:path>
              </a:pathLst>
            </a:custGeom>
            <a:noFill/>
            <a:ln w="28575">
              <a:solidFill>
                <a:schemeClr val="tx1"/>
              </a:solidFill>
              <a:round/>
            </a:ln>
          </p:spPr>
          <p:txBody>
            <a:bodyPr wrap="square" anchor="ctr">
              <a:noAutofit/>
            </a:bodyPr>
            <a:lstStyle/>
            <a:p>
              <a:endParaRPr lang="zh-CN" altLang="en-US">
                <a:latin typeface="Consolas" panose="020B0609020204030204" pitchFamily="49" charset="0"/>
                <a:cs typeface="Consolas" panose="020B0609020204030204" pitchFamily="49" charset="0"/>
              </a:endParaRPr>
            </a:p>
          </p:txBody>
        </p:sp>
      </p:grpSp>
      <p:grpSp>
        <p:nvGrpSpPr>
          <p:cNvPr id="3" name="Group 50"/>
          <p:cNvGrpSpPr/>
          <p:nvPr/>
        </p:nvGrpSpPr>
        <p:grpSpPr bwMode="auto">
          <a:xfrm>
            <a:off x="1631504" y="3963988"/>
            <a:ext cx="2701925" cy="2057400"/>
            <a:chOff x="839" y="2316"/>
            <a:chExt cx="1702" cy="1296"/>
          </a:xfrm>
        </p:grpSpPr>
        <p:sp>
          <p:nvSpPr>
            <p:cNvPr id="48149" name="Line 51"/>
            <p:cNvSpPr>
              <a:spLocks noChangeShapeType="1"/>
            </p:cNvSpPr>
            <p:nvPr/>
          </p:nvSpPr>
          <p:spPr bwMode="auto">
            <a:xfrm>
              <a:off x="839" y="2977"/>
              <a:ext cx="681" cy="0"/>
            </a:xfrm>
            <a:prstGeom prst="line">
              <a:avLst/>
            </a:prstGeom>
            <a:noFill/>
            <a:ln w="38100">
              <a:solidFill>
                <a:schemeClr val="tx1"/>
              </a:solidFill>
              <a:round/>
              <a:tailEnd type="triangle" w="med" len="med"/>
            </a:ln>
          </p:spPr>
          <p:txBody>
            <a:bodyPr anchor="ctr">
              <a:spAutoFit/>
            </a:bodyPr>
            <a:lstStyle/>
            <a:p>
              <a:endParaRPr lang="zh-CN" altLang="en-US">
                <a:latin typeface="Consolas" panose="020B0609020204030204" pitchFamily="49" charset="0"/>
                <a:cs typeface="Consolas" panose="020B0609020204030204" pitchFamily="49" charset="0"/>
              </a:endParaRPr>
            </a:p>
          </p:txBody>
        </p:sp>
        <p:sp>
          <p:nvSpPr>
            <p:cNvPr id="48150" name="Text Box 52"/>
            <p:cNvSpPr txBox="1">
              <a:spLocks noChangeArrowheads="1"/>
            </p:cNvSpPr>
            <p:nvPr/>
          </p:nvSpPr>
          <p:spPr bwMode="auto">
            <a:xfrm>
              <a:off x="900" y="2744"/>
              <a:ext cx="590" cy="174"/>
            </a:xfrm>
            <a:prstGeom prst="rect">
              <a:avLst/>
            </a:prstGeom>
            <a:noFill/>
            <a:ln w="9525">
              <a:noFill/>
              <a:miter lim="800000"/>
            </a:ln>
          </p:spPr>
          <p:txBody>
            <a:bodyPr lIns="0" tIns="0" rIns="0" bIns="0">
              <a:spAutoFit/>
            </a:bodyPr>
            <a:lstStyle/>
            <a:p>
              <a:pPr algn="l">
                <a:spcBef>
                  <a:spcPct val="50000"/>
                </a:spcBef>
              </a:pP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a:t>
              </a:r>
              <a:r>
                <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151" name="Oval 53"/>
            <p:cNvSpPr>
              <a:spLocks noChangeAspect="1" noChangeArrowheads="1"/>
            </p:cNvSpPr>
            <p:nvPr/>
          </p:nvSpPr>
          <p:spPr bwMode="auto">
            <a:xfrm>
              <a:off x="2126" y="2407"/>
              <a:ext cx="295" cy="275"/>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r>
                <a:rPr kumimoji="0" lang="en-US" altLang="zh-CN" sz="16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16</a:t>
              </a:r>
              <a:endParaRPr kumimoji="0" lang="en-US" altLang="zh-CN" sz="16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152" name="Oval 54"/>
            <p:cNvSpPr>
              <a:spLocks noChangeAspect="1" noChangeArrowheads="1"/>
            </p:cNvSpPr>
            <p:nvPr/>
          </p:nvSpPr>
          <p:spPr bwMode="auto">
            <a:xfrm>
              <a:off x="1746" y="2886"/>
              <a:ext cx="295" cy="295"/>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r>
                <a:rPr kumimoji="0" lang="en-US" altLang="zh-CN" sz="1600" b="1">
                  <a:solidFill>
                    <a:srgbClr val="3333FF"/>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600" b="1">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153" name="Text Box 55"/>
            <p:cNvSpPr txBox="1">
              <a:spLocks noChangeArrowheads="1"/>
            </p:cNvSpPr>
            <p:nvPr/>
          </p:nvSpPr>
          <p:spPr bwMode="auto">
            <a:xfrm>
              <a:off x="1746" y="2693"/>
              <a:ext cx="181" cy="155"/>
            </a:xfrm>
            <a:prstGeom prst="rect">
              <a:avLst/>
            </a:prstGeom>
            <a:noFill/>
            <a:ln w="9525">
              <a:noFill/>
              <a:miter lim="800000"/>
            </a:ln>
          </p:spPr>
          <p:txBody>
            <a:bodyPr lIns="0" tIns="0" rIns="0" bIns="0">
              <a:sp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154" name="Text Box 56"/>
            <p:cNvSpPr txBox="1">
              <a:spLocks noChangeArrowheads="1"/>
            </p:cNvSpPr>
            <p:nvPr/>
          </p:nvSpPr>
          <p:spPr bwMode="auto">
            <a:xfrm>
              <a:off x="2405" y="2316"/>
              <a:ext cx="136" cy="155"/>
            </a:xfrm>
            <a:prstGeom prst="rect">
              <a:avLst/>
            </a:prstGeom>
            <a:noFill/>
            <a:ln w="9525">
              <a:noFill/>
              <a:miter lim="800000"/>
            </a:ln>
          </p:spPr>
          <p:txBody>
            <a:bodyPr lIns="0" tIns="0" rIns="0" bIns="0">
              <a:spAutoFit/>
            </a:bodyPr>
            <a:lstStyle/>
            <a:p>
              <a:pPr algn="l">
                <a:spcBef>
                  <a:spcPct val="50000"/>
                </a:spcBef>
              </a:pPr>
              <a:r>
                <a:rPr kumimoji="0" lang="en-US" altLang="zh-CN" sz="1600" b="1">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600" b="1">
                <a:latin typeface="微软雅黑" panose="020B0503020204020204" pitchFamily="34" charset="-122"/>
                <a:ea typeface="微软雅黑" panose="020B0503020204020204" pitchFamily="34" charset="-122"/>
                <a:cs typeface="Consolas" panose="020B0609020204030204" pitchFamily="49" charset="0"/>
              </a:endParaRPr>
            </a:p>
          </p:txBody>
        </p:sp>
        <p:sp>
          <p:nvSpPr>
            <p:cNvPr id="48155" name="Freeform 57"/>
            <p:cNvSpPr/>
            <p:nvPr/>
          </p:nvSpPr>
          <p:spPr bwMode="auto">
            <a:xfrm>
              <a:off x="1935" y="2628"/>
              <a:ext cx="214" cy="296"/>
            </a:xfrm>
            <a:custGeom>
              <a:avLst/>
              <a:gdLst>
                <a:gd name="T0" fmla="*/ 187 w 187"/>
                <a:gd name="T1" fmla="*/ 0 h 271"/>
                <a:gd name="T2" fmla="*/ 0 w 187"/>
                <a:gd name="T3" fmla="*/ 271 h 271"/>
                <a:gd name="T4" fmla="*/ 0 60000 65536"/>
                <a:gd name="T5" fmla="*/ 0 60000 65536"/>
                <a:gd name="T6" fmla="*/ 0 w 187"/>
                <a:gd name="T7" fmla="*/ 0 h 271"/>
                <a:gd name="T8" fmla="*/ 187 w 187"/>
                <a:gd name="T9" fmla="*/ 271 h 271"/>
              </a:gdLst>
              <a:ahLst/>
              <a:cxnLst>
                <a:cxn ang="T4">
                  <a:pos x="T0" y="T1"/>
                </a:cxn>
                <a:cxn ang="T5">
                  <a:pos x="T2" y="T3"/>
                </a:cxn>
              </a:cxnLst>
              <a:rect l="T6" t="T7" r="T8" b="T9"/>
              <a:pathLst>
                <a:path w="187" h="271">
                  <a:moveTo>
                    <a:pt x="187" y="0"/>
                  </a:moveTo>
                  <a:lnTo>
                    <a:pt x="0" y="271"/>
                  </a:lnTo>
                </a:path>
              </a:pathLst>
            </a:custGeom>
            <a:noFill/>
            <a:ln w="28575">
              <a:solidFill>
                <a:schemeClr val="tx1"/>
              </a:solidFill>
              <a:round/>
            </a:ln>
          </p:spPr>
          <p:txBody>
            <a:bodyPr anchor="ctr">
              <a:noAutofit/>
            </a:bodyPr>
            <a:lstStyle/>
            <a:p>
              <a:endParaRPr lang="zh-CN" altLang="en-US" dirty="0">
                <a:latin typeface="Consolas" panose="020B0609020204030204" pitchFamily="49" charset="0"/>
                <a:cs typeface="Consolas" panose="020B0609020204030204" pitchFamily="49" charset="0"/>
              </a:endParaRPr>
            </a:p>
          </p:txBody>
        </p:sp>
        <p:sp>
          <p:nvSpPr>
            <p:cNvPr id="48156" name="Oval 58"/>
            <p:cNvSpPr>
              <a:spLocks noChangeAspect="1" noChangeArrowheads="1"/>
            </p:cNvSpPr>
            <p:nvPr/>
          </p:nvSpPr>
          <p:spPr bwMode="auto">
            <a:xfrm>
              <a:off x="2131" y="3317"/>
              <a:ext cx="295" cy="295"/>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r>
                <a:rPr kumimoji="0" lang="en-US" altLang="zh-CN" sz="1600" b="1">
                  <a:solidFill>
                    <a:srgbClr val="3333FF"/>
                  </a:solidFill>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1600" b="1">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157" name="Line 59"/>
            <p:cNvSpPr>
              <a:spLocks noChangeShapeType="1"/>
            </p:cNvSpPr>
            <p:nvPr/>
          </p:nvSpPr>
          <p:spPr bwMode="auto">
            <a:xfrm>
              <a:off x="1973" y="3158"/>
              <a:ext cx="181" cy="227"/>
            </a:xfrm>
            <a:prstGeom prst="line">
              <a:avLst/>
            </a:prstGeom>
            <a:noFill/>
            <a:ln w="28575">
              <a:solidFill>
                <a:schemeClr val="tx1"/>
              </a:solidFill>
              <a:round/>
            </a:ln>
          </p:spPr>
          <p:txBody>
            <a:bodyPr anchor="ctr">
              <a:spAutoFit/>
            </a:bodyPr>
            <a:lstStyle/>
            <a:p>
              <a:endParaRPr lang="zh-CN" altLang="en-US">
                <a:latin typeface="Consolas" panose="020B0609020204030204" pitchFamily="49" charset="0"/>
                <a:cs typeface="Consolas" panose="020B0609020204030204" pitchFamily="49" charset="0"/>
              </a:endParaRPr>
            </a:p>
          </p:txBody>
        </p:sp>
        <p:sp>
          <p:nvSpPr>
            <p:cNvPr id="48158" name="Text Box 60"/>
            <p:cNvSpPr txBox="1">
              <a:spLocks noChangeArrowheads="1"/>
            </p:cNvSpPr>
            <p:nvPr/>
          </p:nvSpPr>
          <p:spPr bwMode="auto">
            <a:xfrm>
              <a:off x="1973" y="3374"/>
              <a:ext cx="136" cy="155"/>
            </a:xfrm>
            <a:prstGeom prst="rect">
              <a:avLst/>
            </a:prstGeom>
            <a:noFill/>
            <a:ln w="9525">
              <a:noFill/>
              <a:miter lim="800000"/>
            </a:ln>
          </p:spPr>
          <p:txBody>
            <a:bodyPr lIns="0" tIns="0" rIns="0" bIns="0">
              <a:sp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4" name="Group 61"/>
          <p:cNvGrpSpPr/>
          <p:nvPr/>
        </p:nvGrpSpPr>
        <p:grpSpPr bwMode="auto">
          <a:xfrm>
            <a:off x="4690616" y="4292601"/>
            <a:ext cx="3319463" cy="1382713"/>
            <a:chOff x="2766" y="2523"/>
            <a:chExt cx="2091" cy="871"/>
          </a:xfrm>
        </p:grpSpPr>
        <p:sp>
          <p:nvSpPr>
            <p:cNvPr id="48139" name="Line 62"/>
            <p:cNvSpPr>
              <a:spLocks noChangeShapeType="1"/>
            </p:cNvSpPr>
            <p:nvPr/>
          </p:nvSpPr>
          <p:spPr bwMode="auto">
            <a:xfrm>
              <a:off x="2766" y="2977"/>
              <a:ext cx="681" cy="0"/>
            </a:xfrm>
            <a:prstGeom prst="line">
              <a:avLst/>
            </a:prstGeom>
            <a:noFill/>
            <a:ln w="38100">
              <a:solidFill>
                <a:schemeClr val="tx1"/>
              </a:solidFill>
              <a:round/>
              <a:tailEnd type="triangle" w="med" len="med"/>
            </a:ln>
          </p:spPr>
          <p:txBody>
            <a:bodyPr anchor="ctr">
              <a:spAutoFit/>
            </a:bodyPr>
            <a:lstStyle/>
            <a:p>
              <a:endParaRPr lang="zh-CN" altLang="en-US">
                <a:latin typeface="Consolas" panose="020B0609020204030204" pitchFamily="49" charset="0"/>
                <a:cs typeface="Consolas" panose="020B0609020204030204" pitchFamily="49" charset="0"/>
              </a:endParaRPr>
            </a:p>
          </p:txBody>
        </p:sp>
        <p:sp>
          <p:nvSpPr>
            <p:cNvPr id="48140" name="Text Box 63"/>
            <p:cNvSpPr txBox="1">
              <a:spLocks noChangeArrowheads="1"/>
            </p:cNvSpPr>
            <p:nvPr/>
          </p:nvSpPr>
          <p:spPr bwMode="auto">
            <a:xfrm>
              <a:off x="2835" y="2744"/>
              <a:ext cx="590" cy="174"/>
            </a:xfrm>
            <a:prstGeom prst="rect">
              <a:avLst/>
            </a:prstGeom>
            <a:noFill/>
            <a:ln w="9525">
              <a:noFill/>
              <a:miter lim="800000"/>
            </a:ln>
          </p:spPr>
          <p:txBody>
            <a:bodyPr lIns="0" tIns="0" rIns="0" bIns="0">
              <a:spAutoFit/>
            </a:bodyPr>
            <a:lstStyle/>
            <a:p>
              <a:pPr algn="l">
                <a:spcBef>
                  <a:spcPct val="50000"/>
                </a:spcBef>
              </a:pPr>
              <a:r>
                <a:rPr kumimoji="0"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LR</a:t>
              </a: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调整</a:t>
              </a:r>
              <a:endPar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141" name="Oval 64"/>
            <p:cNvSpPr>
              <a:spLocks noChangeAspect="1" noChangeArrowheads="1"/>
            </p:cNvSpPr>
            <p:nvPr/>
          </p:nvSpPr>
          <p:spPr bwMode="auto">
            <a:xfrm>
              <a:off x="3986" y="2614"/>
              <a:ext cx="295" cy="275"/>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142" name="Oval 65"/>
            <p:cNvSpPr>
              <a:spLocks noChangeAspect="1" noChangeArrowheads="1"/>
            </p:cNvSpPr>
            <p:nvPr/>
          </p:nvSpPr>
          <p:spPr bwMode="auto">
            <a:xfrm>
              <a:off x="3606" y="3093"/>
              <a:ext cx="295" cy="295"/>
            </a:xfrm>
            <a:prstGeom prst="ellipse">
              <a:avLst/>
            </a:prstGeom>
          </p:spPr>
          <p:style>
            <a:lnRef idx="1">
              <a:schemeClr val="accent3"/>
            </a:lnRef>
            <a:fillRef idx="2">
              <a:schemeClr val="accent3"/>
            </a:fillRef>
            <a:effectRef idx="1">
              <a:schemeClr val="accent3"/>
            </a:effectRef>
            <a:fontRef idx="minor">
              <a:schemeClr val="dk1"/>
            </a:fontRef>
          </p:style>
          <p:txBody>
            <a:bodyPr anchor="ct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143" name="Text Box 66"/>
            <p:cNvSpPr txBox="1">
              <a:spLocks noChangeArrowheads="1"/>
            </p:cNvSpPr>
            <p:nvPr/>
          </p:nvSpPr>
          <p:spPr bwMode="auto">
            <a:xfrm>
              <a:off x="3606" y="2919"/>
              <a:ext cx="181" cy="155"/>
            </a:xfrm>
            <a:prstGeom prst="rect">
              <a:avLst/>
            </a:prstGeom>
            <a:noFill/>
            <a:ln w="9525">
              <a:noFill/>
              <a:miter lim="800000"/>
            </a:ln>
          </p:spPr>
          <p:txBody>
            <a:bodyPr lIns="0" tIns="0" rIns="0" bIns="0">
              <a:sp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144" name="Text Box 67"/>
            <p:cNvSpPr txBox="1">
              <a:spLocks noChangeArrowheads="1"/>
            </p:cNvSpPr>
            <p:nvPr/>
          </p:nvSpPr>
          <p:spPr bwMode="auto">
            <a:xfrm>
              <a:off x="4265" y="2523"/>
              <a:ext cx="136" cy="155"/>
            </a:xfrm>
            <a:prstGeom prst="rect">
              <a:avLst/>
            </a:prstGeom>
            <a:noFill/>
            <a:ln w="9525">
              <a:noFill/>
              <a:miter lim="800000"/>
            </a:ln>
          </p:spPr>
          <p:txBody>
            <a:bodyPr lIns="0" tIns="0" rIns="0" bIns="0">
              <a:sp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145" name="Freeform 68"/>
            <p:cNvSpPr/>
            <p:nvPr/>
          </p:nvSpPr>
          <p:spPr bwMode="auto">
            <a:xfrm>
              <a:off x="3825" y="2835"/>
              <a:ext cx="184" cy="269"/>
            </a:xfrm>
            <a:custGeom>
              <a:avLst/>
              <a:gdLst>
                <a:gd name="T0" fmla="*/ 187 w 187"/>
                <a:gd name="T1" fmla="*/ 0 h 271"/>
                <a:gd name="T2" fmla="*/ 0 w 187"/>
                <a:gd name="T3" fmla="*/ 271 h 271"/>
                <a:gd name="T4" fmla="*/ 0 60000 65536"/>
                <a:gd name="T5" fmla="*/ 0 60000 65536"/>
                <a:gd name="T6" fmla="*/ 0 w 187"/>
                <a:gd name="T7" fmla="*/ 0 h 271"/>
                <a:gd name="T8" fmla="*/ 187 w 187"/>
                <a:gd name="T9" fmla="*/ 271 h 271"/>
              </a:gdLst>
              <a:ahLst/>
              <a:cxnLst>
                <a:cxn ang="T4">
                  <a:pos x="T0" y="T1"/>
                </a:cxn>
                <a:cxn ang="T5">
                  <a:pos x="T2" y="T3"/>
                </a:cxn>
              </a:cxnLst>
              <a:rect l="T6" t="T7" r="T8" b="T9"/>
              <a:pathLst>
                <a:path w="187" h="271">
                  <a:moveTo>
                    <a:pt x="187" y="0"/>
                  </a:moveTo>
                  <a:lnTo>
                    <a:pt x="0" y="271"/>
                  </a:lnTo>
                </a:path>
              </a:pathLst>
            </a:custGeom>
            <a:noFill/>
            <a:ln w="28575">
              <a:solidFill>
                <a:schemeClr val="tx1"/>
              </a:solidFill>
              <a:round/>
            </a:ln>
          </p:spPr>
          <p:txBody>
            <a:bodyPr anchor="ctr">
              <a:noAutofit/>
            </a:bodyPr>
            <a:lstStyle/>
            <a:p>
              <a:endParaRPr lang="zh-CN" altLang="en-US" dirty="0">
                <a:latin typeface="Consolas" panose="020B0609020204030204" pitchFamily="49" charset="0"/>
                <a:cs typeface="Consolas" panose="020B0609020204030204" pitchFamily="49" charset="0"/>
              </a:endParaRPr>
            </a:p>
          </p:txBody>
        </p:sp>
        <p:sp>
          <p:nvSpPr>
            <p:cNvPr id="48146" name="Oval 69"/>
            <p:cNvSpPr>
              <a:spLocks noChangeAspect="1" noChangeArrowheads="1"/>
            </p:cNvSpPr>
            <p:nvPr/>
          </p:nvSpPr>
          <p:spPr bwMode="auto">
            <a:xfrm>
              <a:off x="4377" y="3099"/>
              <a:ext cx="295" cy="295"/>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147" name="Freeform 70"/>
            <p:cNvSpPr/>
            <p:nvPr/>
          </p:nvSpPr>
          <p:spPr bwMode="auto">
            <a:xfrm>
              <a:off x="4245" y="2851"/>
              <a:ext cx="210" cy="269"/>
            </a:xfrm>
            <a:custGeom>
              <a:avLst/>
              <a:gdLst>
                <a:gd name="T0" fmla="*/ 0 w 236"/>
                <a:gd name="T1" fmla="*/ 0 h 268"/>
                <a:gd name="T2" fmla="*/ 236 w 236"/>
                <a:gd name="T3" fmla="*/ 268 h 268"/>
                <a:gd name="T4" fmla="*/ 0 60000 65536"/>
                <a:gd name="T5" fmla="*/ 0 60000 65536"/>
                <a:gd name="T6" fmla="*/ 0 w 236"/>
                <a:gd name="T7" fmla="*/ 0 h 268"/>
                <a:gd name="T8" fmla="*/ 236 w 236"/>
                <a:gd name="T9" fmla="*/ 268 h 268"/>
              </a:gdLst>
              <a:ahLst/>
              <a:cxnLst>
                <a:cxn ang="T4">
                  <a:pos x="T0" y="T1"/>
                </a:cxn>
                <a:cxn ang="T5">
                  <a:pos x="T2" y="T3"/>
                </a:cxn>
              </a:cxnLst>
              <a:rect l="T6" t="T7" r="T8" b="T9"/>
              <a:pathLst>
                <a:path w="236" h="268">
                  <a:moveTo>
                    <a:pt x="0" y="0"/>
                  </a:moveTo>
                  <a:lnTo>
                    <a:pt x="236" y="268"/>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48148" name="Text Box 71"/>
            <p:cNvSpPr txBox="1">
              <a:spLocks noChangeArrowheads="1"/>
            </p:cNvSpPr>
            <p:nvPr/>
          </p:nvSpPr>
          <p:spPr bwMode="auto">
            <a:xfrm>
              <a:off x="4721" y="3093"/>
              <a:ext cx="136" cy="155"/>
            </a:xfrm>
            <a:prstGeom prst="rect">
              <a:avLst/>
            </a:prstGeom>
            <a:noFill/>
            <a:ln w="9525">
              <a:noFill/>
              <a:miter lim="800000"/>
            </a:ln>
          </p:spPr>
          <p:txBody>
            <a:bodyPr lIns="0" tIns="0" rIns="0" bIns="0">
              <a:sp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gr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88921" y="2552360"/>
            <a:ext cx="3438525" cy="3438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Oval 1052"/>
          <p:cNvSpPr>
            <a:spLocks noChangeAspect="1" noChangeArrowheads="1"/>
          </p:cNvSpPr>
          <p:nvPr/>
        </p:nvSpPr>
        <p:spPr bwMode="auto">
          <a:xfrm>
            <a:off x="3633788" y="1207665"/>
            <a:ext cx="468312" cy="436562"/>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55" name="Oval 1053"/>
          <p:cNvSpPr>
            <a:spLocks noChangeAspect="1" noChangeArrowheads="1"/>
          </p:cNvSpPr>
          <p:nvPr/>
        </p:nvSpPr>
        <p:spPr bwMode="auto">
          <a:xfrm>
            <a:off x="3030538" y="1968078"/>
            <a:ext cx="468312" cy="468313"/>
          </a:xfrm>
          <a:prstGeom prst="ellipse">
            <a:avLst/>
          </a:prstGeom>
        </p:spPr>
        <p:style>
          <a:lnRef idx="1">
            <a:schemeClr val="accent3"/>
          </a:lnRef>
          <a:fillRef idx="2">
            <a:schemeClr val="accent3"/>
          </a:fillRef>
          <a:effectRef idx="1">
            <a:schemeClr val="accent3"/>
          </a:effectRef>
          <a:fontRef idx="minor">
            <a:schemeClr val="dk1"/>
          </a:fontRef>
        </p:style>
        <p:txBody>
          <a:bodyPr anchor="ct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56" name="Text Box 1054"/>
          <p:cNvSpPr txBox="1">
            <a:spLocks noChangeArrowheads="1"/>
          </p:cNvSpPr>
          <p:nvPr/>
        </p:nvSpPr>
        <p:spPr bwMode="auto">
          <a:xfrm>
            <a:off x="3030539" y="1661691"/>
            <a:ext cx="287337" cy="245745"/>
          </a:xfrm>
          <a:prstGeom prst="rect">
            <a:avLst/>
          </a:prstGeom>
          <a:noFill/>
          <a:ln w="9525">
            <a:noFill/>
            <a:miter lim="800000"/>
          </a:ln>
        </p:spPr>
        <p:txBody>
          <a:bodyPr lIns="0" tIns="0" rIns="0" bIns="0">
            <a:sp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57" name="Text Box 1055"/>
          <p:cNvSpPr txBox="1">
            <a:spLocks noChangeArrowheads="1"/>
          </p:cNvSpPr>
          <p:nvPr/>
        </p:nvSpPr>
        <p:spPr bwMode="auto">
          <a:xfrm>
            <a:off x="4076700" y="1063203"/>
            <a:ext cx="215900" cy="245745"/>
          </a:xfrm>
          <a:prstGeom prst="rect">
            <a:avLst/>
          </a:prstGeom>
          <a:noFill/>
          <a:ln w="9525">
            <a:noFill/>
            <a:miter lim="800000"/>
          </a:ln>
        </p:spPr>
        <p:txBody>
          <a:bodyPr lIns="0" tIns="0" rIns="0" bIns="0">
            <a:sp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58" name="Freeform 1056"/>
          <p:cNvSpPr/>
          <p:nvPr/>
        </p:nvSpPr>
        <p:spPr bwMode="auto">
          <a:xfrm>
            <a:off x="3381356" y="1558503"/>
            <a:ext cx="288944" cy="468301"/>
          </a:xfrm>
          <a:custGeom>
            <a:avLst/>
            <a:gdLst>
              <a:gd name="T0" fmla="*/ 187 w 187"/>
              <a:gd name="T1" fmla="*/ 0 h 271"/>
              <a:gd name="T2" fmla="*/ 0 w 187"/>
              <a:gd name="T3" fmla="*/ 271 h 271"/>
              <a:gd name="T4" fmla="*/ 0 60000 65536"/>
              <a:gd name="T5" fmla="*/ 0 60000 65536"/>
              <a:gd name="T6" fmla="*/ 0 w 187"/>
              <a:gd name="T7" fmla="*/ 0 h 271"/>
              <a:gd name="T8" fmla="*/ 187 w 187"/>
              <a:gd name="T9" fmla="*/ 271 h 271"/>
            </a:gdLst>
            <a:ahLst/>
            <a:cxnLst>
              <a:cxn ang="T4">
                <a:pos x="T0" y="T1"/>
              </a:cxn>
              <a:cxn ang="T5">
                <a:pos x="T2" y="T3"/>
              </a:cxn>
            </a:cxnLst>
            <a:rect l="T6" t="T7" r="T8" b="T9"/>
            <a:pathLst>
              <a:path w="187" h="271">
                <a:moveTo>
                  <a:pt x="187" y="0"/>
                </a:moveTo>
                <a:lnTo>
                  <a:pt x="0" y="271"/>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49159" name="Oval 1057"/>
          <p:cNvSpPr>
            <a:spLocks noChangeAspect="1" noChangeArrowheads="1"/>
          </p:cNvSpPr>
          <p:nvPr/>
        </p:nvSpPr>
        <p:spPr bwMode="auto">
          <a:xfrm>
            <a:off x="4254501" y="1977603"/>
            <a:ext cx="468313" cy="468313"/>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60" name="Freeform 1058"/>
          <p:cNvSpPr/>
          <p:nvPr/>
        </p:nvSpPr>
        <p:spPr bwMode="auto">
          <a:xfrm>
            <a:off x="4044950" y="1558503"/>
            <a:ext cx="336538" cy="468301"/>
          </a:xfrm>
          <a:custGeom>
            <a:avLst/>
            <a:gdLst>
              <a:gd name="T0" fmla="*/ 0 w 236"/>
              <a:gd name="T1" fmla="*/ 0 h 268"/>
              <a:gd name="T2" fmla="*/ 236 w 236"/>
              <a:gd name="T3" fmla="*/ 268 h 268"/>
              <a:gd name="T4" fmla="*/ 0 60000 65536"/>
              <a:gd name="T5" fmla="*/ 0 60000 65536"/>
              <a:gd name="T6" fmla="*/ 0 w 236"/>
              <a:gd name="T7" fmla="*/ 0 h 268"/>
              <a:gd name="T8" fmla="*/ 236 w 236"/>
              <a:gd name="T9" fmla="*/ 268 h 268"/>
            </a:gdLst>
            <a:ahLst/>
            <a:cxnLst>
              <a:cxn ang="T4">
                <a:pos x="T0" y="T1"/>
              </a:cxn>
              <a:cxn ang="T5">
                <a:pos x="T2" y="T3"/>
              </a:cxn>
            </a:cxnLst>
            <a:rect l="T6" t="T7" r="T8" b="T9"/>
            <a:pathLst>
              <a:path w="236" h="268">
                <a:moveTo>
                  <a:pt x="0" y="0"/>
                </a:moveTo>
                <a:lnTo>
                  <a:pt x="236" y="268"/>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49161" name="Text Box 1059"/>
          <p:cNvSpPr txBox="1">
            <a:spLocks noChangeArrowheads="1"/>
          </p:cNvSpPr>
          <p:nvPr/>
        </p:nvSpPr>
        <p:spPr bwMode="auto">
          <a:xfrm>
            <a:off x="4800600" y="1968078"/>
            <a:ext cx="215900" cy="245745"/>
          </a:xfrm>
          <a:prstGeom prst="rect">
            <a:avLst/>
          </a:prstGeom>
          <a:noFill/>
          <a:ln w="9525">
            <a:noFill/>
            <a:miter lim="800000"/>
          </a:ln>
        </p:spPr>
        <p:txBody>
          <a:bodyPr lIns="0" tIns="0" rIns="0" bIns="0">
            <a:sp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Group 1109"/>
          <p:cNvGrpSpPr/>
          <p:nvPr/>
        </p:nvGrpSpPr>
        <p:grpSpPr bwMode="auto">
          <a:xfrm>
            <a:off x="5045076" y="847303"/>
            <a:ext cx="3211513" cy="2246313"/>
            <a:chOff x="2218" y="382"/>
            <a:chExt cx="2023" cy="1415"/>
          </a:xfrm>
        </p:grpSpPr>
        <p:sp>
          <p:nvSpPr>
            <p:cNvPr id="49197" name="Line 1060"/>
            <p:cNvSpPr>
              <a:spLocks noChangeShapeType="1"/>
            </p:cNvSpPr>
            <p:nvPr/>
          </p:nvSpPr>
          <p:spPr bwMode="auto">
            <a:xfrm>
              <a:off x="2218" y="1072"/>
              <a:ext cx="681" cy="0"/>
            </a:xfrm>
            <a:prstGeom prst="line">
              <a:avLst/>
            </a:prstGeom>
            <a:noFill/>
            <a:ln w="38100">
              <a:solidFill>
                <a:schemeClr val="tx1"/>
              </a:solidFill>
              <a:round/>
              <a:tailEnd type="triangle" w="med" len="med"/>
            </a:ln>
          </p:spPr>
          <p:txBody>
            <a:bodyPr anchor="ctr">
              <a:noAutofit/>
            </a:bodyPr>
            <a:lstStyle/>
            <a:p>
              <a:endParaRPr lang="zh-CN" altLang="en-US">
                <a:latin typeface="Consolas" panose="020B0609020204030204" pitchFamily="49" charset="0"/>
                <a:cs typeface="Consolas" panose="020B0609020204030204" pitchFamily="49" charset="0"/>
              </a:endParaRPr>
            </a:p>
          </p:txBody>
        </p:sp>
        <p:grpSp>
          <p:nvGrpSpPr>
            <p:cNvPr id="3" name="Group 1106"/>
            <p:cNvGrpSpPr/>
            <p:nvPr/>
          </p:nvGrpSpPr>
          <p:grpSpPr bwMode="auto">
            <a:xfrm>
              <a:off x="2263" y="382"/>
              <a:ext cx="1978" cy="1415"/>
              <a:chOff x="2263" y="382"/>
              <a:chExt cx="1978" cy="1415"/>
            </a:xfrm>
          </p:grpSpPr>
          <p:sp>
            <p:nvSpPr>
              <p:cNvPr id="49199" name="Text Box 1061"/>
              <p:cNvSpPr txBox="1">
                <a:spLocks noChangeArrowheads="1"/>
              </p:cNvSpPr>
              <p:nvPr/>
            </p:nvSpPr>
            <p:spPr bwMode="auto">
              <a:xfrm>
                <a:off x="2263" y="842"/>
                <a:ext cx="590" cy="192"/>
              </a:xfrm>
              <a:prstGeom prst="rect">
                <a:avLst/>
              </a:prstGeom>
              <a:noFill/>
              <a:ln w="9525">
                <a:noFill/>
                <a:miter lim="800000"/>
              </a:ln>
            </p:spPr>
            <p:txBody>
              <a:bodyPr lIns="0" tIns="0" rIns="0" bIns="0">
                <a:noAutofit/>
              </a:bodyPr>
              <a:lstStyle/>
              <a:p>
                <a:pPr algn="l">
                  <a:spcBef>
                    <a:spcPct val="50000"/>
                  </a:spcBef>
                </a:pP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a:t>
                </a:r>
                <a:r>
                  <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200" name="Oval 1062"/>
              <p:cNvSpPr>
                <a:spLocks noChangeAspect="1" noChangeArrowheads="1"/>
              </p:cNvSpPr>
              <p:nvPr/>
            </p:nvSpPr>
            <p:spPr bwMode="auto">
              <a:xfrm>
                <a:off x="3370" y="473"/>
                <a:ext cx="295" cy="275"/>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201" name="Oval 1063"/>
              <p:cNvSpPr>
                <a:spLocks noChangeAspect="1" noChangeArrowheads="1"/>
              </p:cNvSpPr>
              <p:nvPr/>
            </p:nvSpPr>
            <p:spPr bwMode="auto">
              <a:xfrm>
                <a:off x="2990" y="952"/>
                <a:ext cx="295" cy="295"/>
              </a:xfrm>
              <a:prstGeom prst="ellipse">
                <a:avLst/>
              </a:prstGeom>
            </p:spPr>
            <p:style>
              <a:lnRef idx="1">
                <a:schemeClr val="accent3"/>
              </a:lnRef>
              <a:fillRef idx="2">
                <a:schemeClr val="accent3"/>
              </a:fillRef>
              <a:effectRef idx="1">
                <a:schemeClr val="accent3"/>
              </a:effectRef>
              <a:fontRef idx="minor">
                <a:schemeClr val="dk1"/>
              </a:fontRef>
            </p:style>
            <p:txBody>
              <a:bodyPr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202" name="Text Box 1064"/>
              <p:cNvSpPr txBox="1">
                <a:spLocks noChangeArrowheads="1"/>
              </p:cNvSpPr>
              <p:nvPr/>
            </p:nvSpPr>
            <p:spPr bwMode="auto">
              <a:xfrm>
                <a:off x="2990" y="759"/>
                <a:ext cx="181" cy="192"/>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203" name="Text Box 1065"/>
              <p:cNvSpPr txBox="1">
                <a:spLocks noChangeArrowheads="1"/>
              </p:cNvSpPr>
              <p:nvPr/>
            </p:nvSpPr>
            <p:spPr bwMode="auto">
              <a:xfrm>
                <a:off x="3697" y="382"/>
                <a:ext cx="263" cy="194"/>
              </a:xfrm>
              <a:prstGeom prst="rect">
                <a:avLst/>
              </a:prstGeom>
              <a:noFill/>
              <a:ln w="9525">
                <a:noFill/>
                <a:miter lim="800000"/>
              </a:ln>
            </p:spPr>
            <p:txBody>
              <a:bodyPr wrap="square"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204" name="Freeform 1066"/>
              <p:cNvSpPr/>
              <p:nvPr/>
            </p:nvSpPr>
            <p:spPr bwMode="auto">
              <a:xfrm>
                <a:off x="3195" y="694"/>
                <a:ext cx="198" cy="296"/>
              </a:xfrm>
              <a:custGeom>
                <a:avLst/>
                <a:gdLst>
                  <a:gd name="T0" fmla="*/ 187 w 187"/>
                  <a:gd name="T1" fmla="*/ 0 h 271"/>
                  <a:gd name="T2" fmla="*/ 0 w 187"/>
                  <a:gd name="T3" fmla="*/ 271 h 271"/>
                  <a:gd name="T4" fmla="*/ 0 60000 65536"/>
                  <a:gd name="T5" fmla="*/ 0 60000 65536"/>
                  <a:gd name="T6" fmla="*/ 0 w 187"/>
                  <a:gd name="T7" fmla="*/ 0 h 271"/>
                  <a:gd name="T8" fmla="*/ 187 w 187"/>
                  <a:gd name="T9" fmla="*/ 271 h 271"/>
                </a:gdLst>
                <a:ahLst/>
                <a:cxnLst>
                  <a:cxn ang="T4">
                    <a:pos x="T0" y="T1"/>
                  </a:cxn>
                  <a:cxn ang="T5">
                    <a:pos x="T2" y="T3"/>
                  </a:cxn>
                </a:cxnLst>
                <a:rect l="T6" t="T7" r="T8" b="T9"/>
                <a:pathLst>
                  <a:path w="187" h="271">
                    <a:moveTo>
                      <a:pt x="187" y="0"/>
                    </a:moveTo>
                    <a:lnTo>
                      <a:pt x="0" y="271"/>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49205" name="Oval 1067"/>
              <p:cNvSpPr>
                <a:spLocks noChangeAspect="1" noChangeArrowheads="1"/>
              </p:cNvSpPr>
              <p:nvPr/>
            </p:nvSpPr>
            <p:spPr bwMode="auto">
              <a:xfrm>
                <a:off x="3761" y="958"/>
                <a:ext cx="295" cy="295"/>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206" name="Freeform 1068"/>
              <p:cNvSpPr/>
              <p:nvPr/>
            </p:nvSpPr>
            <p:spPr bwMode="auto">
              <a:xfrm>
                <a:off x="3629" y="694"/>
                <a:ext cx="196" cy="296"/>
              </a:xfrm>
              <a:custGeom>
                <a:avLst/>
                <a:gdLst>
                  <a:gd name="T0" fmla="*/ 0 w 236"/>
                  <a:gd name="T1" fmla="*/ 0 h 268"/>
                  <a:gd name="T2" fmla="*/ 236 w 236"/>
                  <a:gd name="T3" fmla="*/ 268 h 268"/>
                  <a:gd name="T4" fmla="*/ 0 60000 65536"/>
                  <a:gd name="T5" fmla="*/ 0 60000 65536"/>
                  <a:gd name="T6" fmla="*/ 0 w 236"/>
                  <a:gd name="T7" fmla="*/ 0 h 268"/>
                  <a:gd name="T8" fmla="*/ 236 w 236"/>
                  <a:gd name="T9" fmla="*/ 268 h 268"/>
                </a:gdLst>
                <a:ahLst/>
                <a:cxnLst>
                  <a:cxn ang="T4">
                    <a:pos x="T0" y="T1"/>
                  </a:cxn>
                  <a:cxn ang="T5">
                    <a:pos x="T2" y="T3"/>
                  </a:cxn>
                </a:cxnLst>
                <a:rect l="T6" t="T7" r="T8" b="T9"/>
                <a:pathLst>
                  <a:path w="236" h="268">
                    <a:moveTo>
                      <a:pt x="0" y="0"/>
                    </a:moveTo>
                    <a:lnTo>
                      <a:pt x="236" y="268"/>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49207" name="Text Box 1069"/>
              <p:cNvSpPr txBox="1">
                <a:spLocks noChangeArrowheads="1"/>
              </p:cNvSpPr>
              <p:nvPr/>
            </p:nvSpPr>
            <p:spPr bwMode="auto">
              <a:xfrm>
                <a:off x="4105" y="952"/>
                <a:ext cx="136" cy="192"/>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208" name="Oval 1070"/>
              <p:cNvSpPr>
                <a:spLocks noChangeAspect="1" noChangeArrowheads="1"/>
              </p:cNvSpPr>
              <p:nvPr/>
            </p:nvSpPr>
            <p:spPr bwMode="auto">
              <a:xfrm>
                <a:off x="3449" y="1502"/>
                <a:ext cx="295" cy="295"/>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209" name="Freeform 1071"/>
              <p:cNvSpPr/>
              <p:nvPr/>
            </p:nvSpPr>
            <p:spPr bwMode="auto">
              <a:xfrm>
                <a:off x="3690" y="1244"/>
                <a:ext cx="162" cy="286"/>
              </a:xfrm>
              <a:custGeom>
                <a:avLst/>
                <a:gdLst>
                  <a:gd name="T0" fmla="*/ 187 w 187"/>
                  <a:gd name="T1" fmla="*/ 0 h 271"/>
                  <a:gd name="T2" fmla="*/ 0 w 187"/>
                  <a:gd name="T3" fmla="*/ 271 h 271"/>
                  <a:gd name="T4" fmla="*/ 0 60000 65536"/>
                  <a:gd name="T5" fmla="*/ 0 60000 65536"/>
                  <a:gd name="T6" fmla="*/ 0 w 187"/>
                  <a:gd name="T7" fmla="*/ 0 h 271"/>
                  <a:gd name="T8" fmla="*/ 187 w 187"/>
                  <a:gd name="T9" fmla="*/ 271 h 271"/>
                </a:gdLst>
                <a:ahLst/>
                <a:cxnLst>
                  <a:cxn ang="T4">
                    <a:pos x="T0" y="T1"/>
                  </a:cxn>
                  <a:cxn ang="T5">
                    <a:pos x="T2" y="T3"/>
                  </a:cxn>
                </a:cxnLst>
                <a:rect l="T6" t="T7" r="T8" b="T9"/>
                <a:pathLst>
                  <a:path w="187" h="271">
                    <a:moveTo>
                      <a:pt x="187" y="0"/>
                    </a:moveTo>
                    <a:lnTo>
                      <a:pt x="0" y="271"/>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49210" name="Text Box 1072"/>
              <p:cNvSpPr txBox="1">
                <a:spLocks noChangeArrowheads="1"/>
              </p:cNvSpPr>
              <p:nvPr/>
            </p:nvSpPr>
            <p:spPr bwMode="auto">
              <a:xfrm>
                <a:off x="3807" y="1471"/>
                <a:ext cx="136" cy="192"/>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grpSp>
        <p:nvGrpSpPr>
          <p:cNvPr id="4" name="Group 1107"/>
          <p:cNvGrpSpPr/>
          <p:nvPr/>
        </p:nvGrpSpPr>
        <p:grpSpPr bwMode="auto">
          <a:xfrm>
            <a:off x="2135189" y="3453978"/>
            <a:ext cx="3240087" cy="2927350"/>
            <a:chOff x="385" y="2024"/>
            <a:chExt cx="2041" cy="1844"/>
          </a:xfrm>
        </p:grpSpPr>
        <p:sp>
          <p:nvSpPr>
            <p:cNvPr id="49181" name="Line 1074"/>
            <p:cNvSpPr>
              <a:spLocks noChangeShapeType="1"/>
            </p:cNvSpPr>
            <p:nvPr/>
          </p:nvSpPr>
          <p:spPr bwMode="auto">
            <a:xfrm>
              <a:off x="385" y="2886"/>
              <a:ext cx="681" cy="0"/>
            </a:xfrm>
            <a:prstGeom prst="line">
              <a:avLst/>
            </a:prstGeom>
            <a:noFill/>
            <a:ln w="38100">
              <a:solidFill>
                <a:schemeClr val="tx1"/>
              </a:solidFill>
              <a:round/>
              <a:tailEnd type="triangle" w="med" len="me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49182" name="Text Box 1075"/>
            <p:cNvSpPr txBox="1">
              <a:spLocks noChangeArrowheads="1"/>
            </p:cNvSpPr>
            <p:nvPr/>
          </p:nvSpPr>
          <p:spPr bwMode="auto">
            <a:xfrm>
              <a:off x="430" y="2568"/>
              <a:ext cx="590" cy="192"/>
            </a:xfrm>
            <a:prstGeom prst="rect">
              <a:avLst/>
            </a:prstGeom>
            <a:noFill/>
            <a:ln w="9525">
              <a:noFill/>
              <a:miter lim="800000"/>
            </a:ln>
          </p:spPr>
          <p:txBody>
            <a:bodyPr lIns="0" tIns="0" rIns="0" bIns="0">
              <a:noAutofit/>
            </a:bodyPr>
            <a:lstStyle/>
            <a:p>
              <a:pPr algn="l">
                <a:spcBef>
                  <a:spcPct val="50000"/>
                </a:spcBef>
              </a:pP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a:t>
              </a:r>
              <a:r>
                <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83" name="Oval 1076"/>
            <p:cNvSpPr>
              <a:spLocks noChangeAspect="1" noChangeArrowheads="1"/>
            </p:cNvSpPr>
            <p:nvPr/>
          </p:nvSpPr>
          <p:spPr bwMode="auto">
            <a:xfrm>
              <a:off x="1555" y="2024"/>
              <a:ext cx="295" cy="275"/>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84" name="Oval 1077"/>
            <p:cNvSpPr>
              <a:spLocks noChangeAspect="1" noChangeArrowheads="1"/>
            </p:cNvSpPr>
            <p:nvPr/>
          </p:nvSpPr>
          <p:spPr bwMode="auto">
            <a:xfrm>
              <a:off x="1175" y="2503"/>
              <a:ext cx="295" cy="295"/>
            </a:xfrm>
            <a:prstGeom prst="ellipse">
              <a:avLst/>
            </a:prstGeom>
          </p:spPr>
          <p:style>
            <a:lnRef idx="1">
              <a:schemeClr val="accent3"/>
            </a:lnRef>
            <a:fillRef idx="2">
              <a:schemeClr val="accent3"/>
            </a:fillRef>
            <a:effectRef idx="1">
              <a:schemeClr val="accent3"/>
            </a:effectRef>
            <a:fontRef idx="minor">
              <a:schemeClr val="dk1"/>
            </a:fontRef>
          </p:style>
          <p:txBody>
            <a:bodyPr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87" name="Freeform 1080"/>
            <p:cNvSpPr/>
            <p:nvPr/>
          </p:nvSpPr>
          <p:spPr bwMode="auto">
            <a:xfrm>
              <a:off x="1395" y="2245"/>
              <a:ext cx="183" cy="275"/>
            </a:xfrm>
            <a:custGeom>
              <a:avLst/>
              <a:gdLst>
                <a:gd name="T0" fmla="*/ 187 w 187"/>
                <a:gd name="T1" fmla="*/ 0 h 271"/>
                <a:gd name="T2" fmla="*/ 0 w 187"/>
                <a:gd name="T3" fmla="*/ 271 h 271"/>
                <a:gd name="T4" fmla="*/ 0 60000 65536"/>
                <a:gd name="T5" fmla="*/ 0 60000 65536"/>
                <a:gd name="T6" fmla="*/ 0 w 187"/>
                <a:gd name="T7" fmla="*/ 0 h 271"/>
                <a:gd name="T8" fmla="*/ 187 w 187"/>
                <a:gd name="T9" fmla="*/ 271 h 271"/>
              </a:gdLst>
              <a:ahLst/>
              <a:cxnLst>
                <a:cxn ang="T4">
                  <a:pos x="T0" y="T1"/>
                </a:cxn>
                <a:cxn ang="T5">
                  <a:pos x="T2" y="T3"/>
                </a:cxn>
              </a:cxnLst>
              <a:rect l="T6" t="T7" r="T8" b="T9"/>
              <a:pathLst>
                <a:path w="187" h="271">
                  <a:moveTo>
                    <a:pt x="187" y="0"/>
                  </a:moveTo>
                  <a:lnTo>
                    <a:pt x="0" y="271"/>
                  </a:lnTo>
                </a:path>
              </a:pathLst>
            </a:custGeom>
            <a:noFill/>
            <a:ln w="28575">
              <a:solidFill>
                <a:schemeClr val="tx1"/>
              </a:solidFill>
              <a:round/>
            </a:ln>
          </p:spPr>
          <p:txBody>
            <a:bodyPr anchor="ctr">
              <a:noAutofit/>
            </a:bodyPr>
            <a:lstStyle/>
            <a:p>
              <a:endParaRPr lang="zh-CN" altLang="en-US" dirty="0">
                <a:latin typeface="Consolas" panose="020B0609020204030204" pitchFamily="49" charset="0"/>
                <a:cs typeface="Consolas" panose="020B0609020204030204" pitchFamily="49" charset="0"/>
              </a:endParaRPr>
            </a:p>
          </p:txBody>
        </p:sp>
        <p:sp>
          <p:nvSpPr>
            <p:cNvPr id="49188" name="Oval 1081"/>
            <p:cNvSpPr>
              <a:spLocks noChangeAspect="1" noChangeArrowheads="1"/>
            </p:cNvSpPr>
            <p:nvPr/>
          </p:nvSpPr>
          <p:spPr bwMode="auto">
            <a:xfrm>
              <a:off x="1946" y="2509"/>
              <a:ext cx="295" cy="295"/>
            </a:xfrm>
            <a:prstGeom prst="ellipse">
              <a:avLst/>
            </a:prstGeom>
          </p:spPr>
          <p:style>
            <a:lnRef idx="1">
              <a:schemeClr val="accent6"/>
            </a:lnRef>
            <a:fillRef idx="2">
              <a:schemeClr val="accent6"/>
            </a:fillRef>
            <a:effectRef idx="1">
              <a:schemeClr val="accent6"/>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89" name="Freeform 1082"/>
            <p:cNvSpPr/>
            <p:nvPr/>
          </p:nvSpPr>
          <p:spPr bwMode="auto">
            <a:xfrm>
              <a:off x="1814" y="2245"/>
              <a:ext cx="211" cy="275"/>
            </a:xfrm>
            <a:custGeom>
              <a:avLst/>
              <a:gdLst>
                <a:gd name="T0" fmla="*/ 0 w 236"/>
                <a:gd name="T1" fmla="*/ 0 h 268"/>
                <a:gd name="T2" fmla="*/ 236 w 236"/>
                <a:gd name="T3" fmla="*/ 268 h 268"/>
                <a:gd name="T4" fmla="*/ 0 60000 65536"/>
                <a:gd name="T5" fmla="*/ 0 60000 65536"/>
                <a:gd name="T6" fmla="*/ 0 w 236"/>
                <a:gd name="T7" fmla="*/ 0 h 268"/>
                <a:gd name="T8" fmla="*/ 236 w 236"/>
                <a:gd name="T9" fmla="*/ 268 h 268"/>
              </a:gdLst>
              <a:ahLst/>
              <a:cxnLst>
                <a:cxn ang="T4">
                  <a:pos x="T0" y="T1"/>
                </a:cxn>
                <a:cxn ang="T5">
                  <a:pos x="T2" y="T3"/>
                </a:cxn>
              </a:cxnLst>
              <a:rect l="T6" t="T7" r="T8" b="T9"/>
              <a:pathLst>
                <a:path w="236" h="268">
                  <a:moveTo>
                    <a:pt x="0" y="0"/>
                  </a:moveTo>
                  <a:lnTo>
                    <a:pt x="236" y="268"/>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49190" name="Text Box 1083"/>
            <p:cNvSpPr txBox="1">
              <a:spLocks noChangeArrowheads="1"/>
            </p:cNvSpPr>
            <p:nvPr/>
          </p:nvSpPr>
          <p:spPr bwMode="auto">
            <a:xfrm>
              <a:off x="2290" y="2503"/>
              <a:ext cx="136" cy="192"/>
            </a:xfrm>
            <a:prstGeom prst="rect">
              <a:avLst/>
            </a:prstGeom>
            <a:noFill/>
            <a:ln w="9525">
              <a:noFill/>
              <a:miter lim="800000"/>
            </a:ln>
          </p:spPr>
          <p:txBody>
            <a:bodyPr lIns="0" tIns="0" rIns="0" bIns="0">
              <a:noAutofit/>
            </a:bodyPr>
            <a:lstStyle/>
            <a:p>
              <a:pPr algn="l">
                <a:spcBef>
                  <a:spcPct val="50000"/>
                </a:spcBef>
              </a:pPr>
              <a:r>
                <a:rPr kumimoji="0" lang="en-US" altLang="zh-CN" sz="1600" b="1">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600" b="1">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91" name="Oval 1084"/>
            <p:cNvSpPr>
              <a:spLocks noChangeAspect="1" noChangeArrowheads="1"/>
            </p:cNvSpPr>
            <p:nvPr/>
          </p:nvSpPr>
          <p:spPr bwMode="auto">
            <a:xfrm>
              <a:off x="1634" y="3053"/>
              <a:ext cx="295" cy="295"/>
            </a:xfrm>
            <a:prstGeom prst="ellipse">
              <a:avLst/>
            </a:prstGeom>
          </p:spPr>
          <p:style>
            <a:lnRef idx="1">
              <a:schemeClr val="accent6"/>
            </a:lnRef>
            <a:fillRef idx="2">
              <a:schemeClr val="accent6"/>
            </a:fillRef>
            <a:effectRef idx="1">
              <a:schemeClr val="accent6"/>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92" name="Freeform 1085"/>
            <p:cNvSpPr/>
            <p:nvPr/>
          </p:nvSpPr>
          <p:spPr bwMode="auto">
            <a:xfrm>
              <a:off x="1845" y="2795"/>
              <a:ext cx="192" cy="265"/>
            </a:xfrm>
            <a:custGeom>
              <a:avLst/>
              <a:gdLst>
                <a:gd name="T0" fmla="*/ 187 w 187"/>
                <a:gd name="T1" fmla="*/ 0 h 271"/>
                <a:gd name="T2" fmla="*/ 0 w 187"/>
                <a:gd name="T3" fmla="*/ 271 h 271"/>
                <a:gd name="T4" fmla="*/ 0 60000 65536"/>
                <a:gd name="T5" fmla="*/ 0 60000 65536"/>
                <a:gd name="T6" fmla="*/ 0 w 187"/>
                <a:gd name="T7" fmla="*/ 0 h 271"/>
                <a:gd name="T8" fmla="*/ 187 w 187"/>
                <a:gd name="T9" fmla="*/ 271 h 271"/>
              </a:gdLst>
              <a:ahLst/>
              <a:cxnLst>
                <a:cxn ang="T4">
                  <a:pos x="T0" y="T1"/>
                </a:cxn>
                <a:cxn ang="T5">
                  <a:pos x="T2" y="T3"/>
                </a:cxn>
              </a:cxnLst>
              <a:rect l="T6" t="T7" r="T8" b="T9"/>
              <a:pathLst>
                <a:path w="187" h="271">
                  <a:moveTo>
                    <a:pt x="187" y="0"/>
                  </a:moveTo>
                  <a:lnTo>
                    <a:pt x="0" y="271"/>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49193" name="Text Box 1086"/>
            <p:cNvSpPr txBox="1">
              <a:spLocks noChangeArrowheads="1"/>
            </p:cNvSpPr>
            <p:nvPr/>
          </p:nvSpPr>
          <p:spPr bwMode="auto">
            <a:xfrm>
              <a:off x="1992" y="3022"/>
              <a:ext cx="136" cy="192"/>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94" name="Oval 1087"/>
            <p:cNvSpPr>
              <a:spLocks noChangeAspect="1" noChangeArrowheads="1"/>
            </p:cNvSpPr>
            <p:nvPr/>
          </p:nvSpPr>
          <p:spPr bwMode="auto">
            <a:xfrm>
              <a:off x="1284" y="3573"/>
              <a:ext cx="295" cy="295"/>
            </a:xfrm>
            <a:prstGeom prst="ellipse">
              <a:avLst/>
            </a:prstGeom>
          </p:spPr>
          <p:style>
            <a:lnRef idx="1">
              <a:schemeClr val="accent6"/>
            </a:lnRef>
            <a:fillRef idx="2">
              <a:schemeClr val="accent6"/>
            </a:fillRef>
            <a:effectRef idx="1">
              <a:schemeClr val="accent6"/>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95" name="Freeform 1088"/>
            <p:cNvSpPr/>
            <p:nvPr/>
          </p:nvSpPr>
          <p:spPr bwMode="auto">
            <a:xfrm>
              <a:off x="1485" y="3315"/>
              <a:ext cx="202" cy="285"/>
            </a:xfrm>
            <a:custGeom>
              <a:avLst/>
              <a:gdLst>
                <a:gd name="T0" fmla="*/ 187 w 187"/>
                <a:gd name="T1" fmla="*/ 0 h 271"/>
                <a:gd name="T2" fmla="*/ 0 w 187"/>
                <a:gd name="T3" fmla="*/ 271 h 271"/>
                <a:gd name="T4" fmla="*/ 0 60000 65536"/>
                <a:gd name="T5" fmla="*/ 0 60000 65536"/>
                <a:gd name="T6" fmla="*/ 0 w 187"/>
                <a:gd name="T7" fmla="*/ 0 h 271"/>
                <a:gd name="T8" fmla="*/ 187 w 187"/>
                <a:gd name="T9" fmla="*/ 271 h 271"/>
              </a:gdLst>
              <a:ahLst/>
              <a:cxnLst>
                <a:cxn ang="T4">
                  <a:pos x="T0" y="T1"/>
                </a:cxn>
                <a:cxn ang="T5">
                  <a:pos x="T2" y="T3"/>
                </a:cxn>
              </a:cxnLst>
              <a:rect l="T6" t="T7" r="T8" b="T9"/>
              <a:pathLst>
                <a:path w="187" h="271">
                  <a:moveTo>
                    <a:pt x="187" y="0"/>
                  </a:moveTo>
                  <a:lnTo>
                    <a:pt x="0" y="271"/>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49196" name="Text Box 1089"/>
            <p:cNvSpPr txBox="1">
              <a:spLocks noChangeArrowheads="1"/>
            </p:cNvSpPr>
            <p:nvPr/>
          </p:nvSpPr>
          <p:spPr bwMode="auto">
            <a:xfrm>
              <a:off x="1642" y="3542"/>
              <a:ext cx="136" cy="192"/>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5" name="Group 1108"/>
          <p:cNvGrpSpPr/>
          <p:nvPr/>
        </p:nvGrpSpPr>
        <p:grpSpPr bwMode="auto">
          <a:xfrm>
            <a:off x="5591176" y="3309515"/>
            <a:ext cx="4079875" cy="2246312"/>
            <a:chOff x="2562" y="1933"/>
            <a:chExt cx="2570" cy="1415"/>
          </a:xfrm>
        </p:grpSpPr>
        <p:sp>
          <p:nvSpPr>
            <p:cNvPr id="49165" name="Line 1090"/>
            <p:cNvSpPr>
              <a:spLocks noChangeShapeType="1"/>
            </p:cNvSpPr>
            <p:nvPr/>
          </p:nvSpPr>
          <p:spPr bwMode="auto">
            <a:xfrm>
              <a:off x="2562" y="2886"/>
              <a:ext cx="681" cy="0"/>
            </a:xfrm>
            <a:prstGeom prst="line">
              <a:avLst/>
            </a:prstGeom>
            <a:noFill/>
            <a:ln w="38100">
              <a:solidFill>
                <a:schemeClr val="tx1"/>
              </a:solidFill>
              <a:round/>
              <a:tailEnd type="triangle" w="med" len="me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49166" name="Text Box 1091"/>
            <p:cNvSpPr txBox="1">
              <a:spLocks noChangeArrowheads="1"/>
            </p:cNvSpPr>
            <p:nvPr/>
          </p:nvSpPr>
          <p:spPr bwMode="auto">
            <a:xfrm>
              <a:off x="2610" y="2610"/>
              <a:ext cx="590" cy="192"/>
            </a:xfrm>
            <a:prstGeom prst="rect">
              <a:avLst/>
            </a:prstGeom>
            <a:noFill/>
            <a:ln w="9525">
              <a:noFill/>
              <a:miter lim="800000"/>
            </a:ln>
          </p:spPr>
          <p:txBody>
            <a:bodyPr lIns="0" tIns="0" rIns="0" bIns="0">
              <a:noAutofit/>
            </a:bodyPr>
            <a:lstStyle/>
            <a:p>
              <a:pPr algn="l">
                <a:spcBef>
                  <a:spcPct val="50000"/>
                </a:spcBef>
              </a:pPr>
              <a:r>
                <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LL</a:t>
              </a: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调整</a:t>
              </a:r>
              <a:endPar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67" name="Oval 1092"/>
            <p:cNvSpPr>
              <a:spLocks noChangeAspect="1" noChangeArrowheads="1"/>
            </p:cNvSpPr>
            <p:nvPr/>
          </p:nvSpPr>
          <p:spPr bwMode="auto">
            <a:xfrm>
              <a:off x="3850" y="2024"/>
              <a:ext cx="295" cy="275"/>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68" name="Oval 1093"/>
            <p:cNvSpPr>
              <a:spLocks noChangeAspect="1" noChangeArrowheads="1"/>
            </p:cNvSpPr>
            <p:nvPr/>
          </p:nvSpPr>
          <p:spPr bwMode="auto">
            <a:xfrm>
              <a:off x="3470" y="2503"/>
              <a:ext cx="295" cy="295"/>
            </a:xfrm>
            <a:prstGeom prst="ellipse">
              <a:avLst/>
            </a:prstGeom>
          </p:spPr>
          <p:style>
            <a:lnRef idx="1">
              <a:schemeClr val="accent3"/>
            </a:lnRef>
            <a:fillRef idx="2">
              <a:schemeClr val="accent3"/>
            </a:fillRef>
            <a:effectRef idx="1">
              <a:schemeClr val="accent3"/>
            </a:effectRef>
            <a:fontRef idx="minor">
              <a:schemeClr val="dk1"/>
            </a:fontRef>
          </p:style>
          <p:txBody>
            <a:bodyPr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69" name="Text Box 1094"/>
            <p:cNvSpPr txBox="1">
              <a:spLocks noChangeArrowheads="1"/>
            </p:cNvSpPr>
            <p:nvPr/>
          </p:nvSpPr>
          <p:spPr bwMode="auto">
            <a:xfrm>
              <a:off x="3470" y="2310"/>
              <a:ext cx="181" cy="192"/>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70" name="Text Box 1095"/>
            <p:cNvSpPr txBox="1">
              <a:spLocks noChangeArrowheads="1"/>
            </p:cNvSpPr>
            <p:nvPr/>
          </p:nvSpPr>
          <p:spPr bwMode="auto">
            <a:xfrm>
              <a:off x="4177" y="1933"/>
              <a:ext cx="278" cy="194"/>
            </a:xfrm>
            <a:prstGeom prst="rect">
              <a:avLst/>
            </a:prstGeom>
            <a:noFill/>
            <a:ln w="9525">
              <a:noFill/>
              <a:miter lim="800000"/>
            </a:ln>
          </p:spPr>
          <p:txBody>
            <a:bodyPr wrap="square"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71" name="Freeform 1096"/>
            <p:cNvSpPr/>
            <p:nvPr/>
          </p:nvSpPr>
          <p:spPr bwMode="auto">
            <a:xfrm>
              <a:off x="3690" y="2245"/>
              <a:ext cx="183" cy="275"/>
            </a:xfrm>
            <a:custGeom>
              <a:avLst/>
              <a:gdLst>
                <a:gd name="T0" fmla="*/ 187 w 187"/>
                <a:gd name="T1" fmla="*/ 0 h 271"/>
                <a:gd name="T2" fmla="*/ 0 w 187"/>
                <a:gd name="T3" fmla="*/ 271 h 271"/>
                <a:gd name="T4" fmla="*/ 0 60000 65536"/>
                <a:gd name="T5" fmla="*/ 0 60000 65536"/>
                <a:gd name="T6" fmla="*/ 0 w 187"/>
                <a:gd name="T7" fmla="*/ 0 h 271"/>
                <a:gd name="T8" fmla="*/ 187 w 187"/>
                <a:gd name="T9" fmla="*/ 271 h 271"/>
              </a:gdLst>
              <a:ahLst/>
              <a:cxnLst>
                <a:cxn ang="T4">
                  <a:pos x="T0" y="T1"/>
                </a:cxn>
                <a:cxn ang="T5">
                  <a:pos x="T2" y="T3"/>
                </a:cxn>
              </a:cxnLst>
              <a:rect l="T6" t="T7" r="T8" b="T9"/>
              <a:pathLst>
                <a:path w="187" h="271">
                  <a:moveTo>
                    <a:pt x="187" y="0"/>
                  </a:moveTo>
                  <a:lnTo>
                    <a:pt x="0" y="271"/>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49172" name="Oval 1097"/>
            <p:cNvSpPr>
              <a:spLocks noChangeAspect="1" noChangeArrowheads="1"/>
            </p:cNvSpPr>
            <p:nvPr/>
          </p:nvSpPr>
          <p:spPr bwMode="auto">
            <a:xfrm>
              <a:off x="4241" y="2509"/>
              <a:ext cx="295" cy="295"/>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73" name="Freeform 1098"/>
            <p:cNvSpPr/>
            <p:nvPr/>
          </p:nvSpPr>
          <p:spPr bwMode="auto">
            <a:xfrm>
              <a:off x="4109" y="2245"/>
              <a:ext cx="211" cy="275"/>
            </a:xfrm>
            <a:custGeom>
              <a:avLst/>
              <a:gdLst>
                <a:gd name="T0" fmla="*/ 0 w 236"/>
                <a:gd name="T1" fmla="*/ 0 h 268"/>
                <a:gd name="T2" fmla="*/ 236 w 236"/>
                <a:gd name="T3" fmla="*/ 268 h 268"/>
                <a:gd name="T4" fmla="*/ 0 60000 65536"/>
                <a:gd name="T5" fmla="*/ 0 60000 65536"/>
                <a:gd name="T6" fmla="*/ 0 w 236"/>
                <a:gd name="T7" fmla="*/ 0 h 268"/>
                <a:gd name="T8" fmla="*/ 236 w 236"/>
                <a:gd name="T9" fmla="*/ 268 h 268"/>
              </a:gdLst>
              <a:ahLst/>
              <a:cxnLst>
                <a:cxn ang="T4">
                  <a:pos x="T0" y="T1"/>
                </a:cxn>
                <a:cxn ang="T5">
                  <a:pos x="T2" y="T3"/>
                </a:cxn>
              </a:cxnLst>
              <a:rect l="T6" t="T7" r="T8" b="T9"/>
              <a:pathLst>
                <a:path w="236" h="268">
                  <a:moveTo>
                    <a:pt x="0" y="0"/>
                  </a:moveTo>
                  <a:lnTo>
                    <a:pt x="236" y="268"/>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49174" name="Text Box 1099"/>
            <p:cNvSpPr txBox="1">
              <a:spLocks noChangeArrowheads="1"/>
            </p:cNvSpPr>
            <p:nvPr/>
          </p:nvSpPr>
          <p:spPr bwMode="auto">
            <a:xfrm>
              <a:off x="4585" y="2503"/>
              <a:ext cx="136" cy="192"/>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75" name="Oval 1100"/>
            <p:cNvSpPr>
              <a:spLocks noChangeAspect="1" noChangeArrowheads="1"/>
            </p:cNvSpPr>
            <p:nvPr/>
          </p:nvSpPr>
          <p:spPr bwMode="auto">
            <a:xfrm>
              <a:off x="3929" y="3053"/>
              <a:ext cx="295" cy="295"/>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76" name="Freeform 1101"/>
            <p:cNvSpPr/>
            <p:nvPr/>
          </p:nvSpPr>
          <p:spPr bwMode="auto">
            <a:xfrm>
              <a:off x="4140" y="2776"/>
              <a:ext cx="172" cy="284"/>
            </a:xfrm>
            <a:custGeom>
              <a:avLst/>
              <a:gdLst>
                <a:gd name="T0" fmla="*/ 167 w 167"/>
                <a:gd name="T1" fmla="*/ 0 h 290"/>
                <a:gd name="T2" fmla="*/ 0 w 167"/>
                <a:gd name="T3" fmla="*/ 290 h 290"/>
                <a:gd name="T4" fmla="*/ 0 60000 65536"/>
                <a:gd name="T5" fmla="*/ 0 60000 65536"/>
                <a:gd name="T6" fmla="*/ 0 w 167"/>
                <a:gd name="T7" fmla="*/ 0 h 290"/>
                <a:gd name="T8" fmla="*/ 167 w 167"/>
                <a:gd name="T9" fmla="*/ 290 h 290"/>
              </a:gdLst>
              <a:ahLst/>
              <a:cxnLst>
                <a:cxn ang="T4">
                  <a:pos x="T0" y="T1"/>
                </a:cxn>
                <a:cxn ang="T5">
                  <a:pos x="T2" y="T3"/>
                </a:cxn>
              </a:cxnLst>
              <a:rect l="T6" t="T7" r="T8" b="T9"/>
              <a:pathLst>
                <a:path w="167" h="290">
                  <a:moveTo>
                    <a:pt x="167" y="0"/>
                  </a:moveTo>
                  <a:lnTo>
                    <a:pt x="0" y="290"/>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49177" name="Text Box 1102"/>
            <p:cNvSpPr txBox="1">
              <a:spLocks noChangeArrowheads="1"/>
            </p:cNvSpPr>
            <p:nvPr/>
          </p:nvSpPr>
          <p:spPr bwMode="auto">
            <a:xfrm>
              <a:off x="4287" y="3022"/>
              <a:ext cx="136" cy="192"/>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78" name="Oval 1103"/>
            <p:cNvSpPr>
              <a:spLocks noChangeAspect="1" noChangeArrowheads="1"/>
            </p:cNvSpPr>
            <p:nvPr/>
          </p:nvSpPr>
          <p:spPr bwMode="auto">
            <a:xfrm>
              <a:off x="4638" y="3053"/>
              <a:ext cx="295" cy="295"/>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79" name="Freeform 1104"/>
            <p:cNvSpPr/>
            <p:nvPr/>
          </p:nvSpPr>
          <p:spPr bwMode="auto">
            <a:xfrm>
              <a:off x="4512" y="2752"/>
              <a:ext cx="216" cy="330"/>
            </a:xfrm>
            <a:custGeom>
              <a:avLst/>
              <a:gdLst>
                <a:gd name="T0" fmla="*/ 0 w 216"/>
                <a:gd name="T1" fmla="*/ 0 h 312"/>
                <a:gd name="T2" fmla="*/ 216 w 216"/>
                <a:gd name="T3" fmla="*/ 312 h 312"/>
                <a:gd name="T4" fmla="*/ 0 60000 65536"/>
                <a:gd name="T5" fmla="*/ 0 60000 65536"/>
                <a:gd name="T6" fmla="*/ 0 w 216"/>
                <a:gd name="T7" fmla="*/ 0 h 312"/>
                <a:gd name="T8" fmla="*/ 216 w 216"/>
                <a:gd name="T9" fmla="*/ 312 h 312"/>
              </a:gdLst>
              <a:ahLst/>
              <a:cxnLst>
                <a:cxn ang="T4">
                  <a:pos x="T0" y="T1"/>
                </a:cxn>
                <a:cxn ang="T5">
                  <a:pos x="T2" y="T3"/>
                </a:cxn>
              </a:cxnLst>
              <a:rect l="T6" t="T7" r="T8" b="T9"/>
              <a:pathLst>
                <a:path w="216" h="312">
                  <a:moveTo>
                    <a:pt x="0" y="0"/>
                  </a:moveTo>
                  <a:lnTo>
                    <a:pt x="216" y="312"/>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49180" name="Text Box 1105"/>
            <p:cNvSpPr txBox="1">
              <a:spLocks noChangeArrowheads="1"/>
            </p:cNvSpPr>
            <p:nvPr/>
          </p:nvSpPr>
          <p:spPr bwMode="auto">
            <a:xfrm>
              <a:off x="4996" y="3022"/>
              <a:ext cx="136" cy="192"/>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Oval 3"/>
          <p:cNvSpPr>
            <a:spLocks noChangeAspect="1" noChangeArrowheads="1"/>
          </p:cNvSpPr>
          <p:nvPr/>
        </p:nvSpPr>
        <p:spPr bwMode="auto">
          <a:xfrm>
            <a:off x="3099321" y="1243035"/>
            <a:ext cx="468313" cy="436562"/>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180" name="Oval 4"/>
          <p:cNvSpPr>
            <a:spLocks noChangeAspect="1" noChangeArrowheads="1"/>
          </p:cNvSpPr>
          <p:nvPr/>
        </p:nvSpPr>
        <p:spPr bwMode="auto">
          <a:xfrm>
            <a:off x="2496071" y="2003448"/>
            <a:ext cx="468313" cy="468313"/>
          </a:xfrm>
          <a:prstGeom prst="ellipse">
            <a:avLst/>
          </a:prstGeom>
        </p:spPr>
        <p:style>
          <a:lnRef idx="1">
            <a:schemeClr val="accent3"/>
          </a:lnRef>
          <a:fillRef idx="2">
            <a:schemeClr val="accent3"/>
          </a:fillRef>
          <a:effectRef idx="1">
            <a:schemeClr val="accent3"/>
          </a:effectRef>
          <a:fontRef idx="minor">
            <a:schemeClr val="dk1"/>
          </a:fontRef>
        </p:style>
        <p:txBody>
          <a:bodyPr anchor="ct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181" name="Text Box 5"/>
          <p:cNvSpPr txBox="1">
            <a:spLocks noChangeArrowheads="1"/>
          </p:cNvSpPr>
          <p:nvPr/>
        </p:nvSpPr>
        <p:spPr bwMode="auto">
          <a:xfrm>
            <a:off x="2496070" y="1697061"/>
            <a:ext cx="287338" cy="245745"/>
          </a:xfrm>
          <a:prstGeom prst="rect">
            <a:avLst/>
          </a:prstGeom>
          <a:noFill/>
          <a:ln w="9525">
            <a:noFill/>
            <a:miter lim="800000"/>
          </a:ln>
        </p:spPr>
        <p:txBody>
          <a:bodyPr lIns="0" tIns="0" rIns="0" bIns="0">
            <a:sp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182" name="Text Box 6"/>
          <p:cNvSpPr txBox="1">
            <a:spLocks noChangeArrowheads="1"/>
          </p:cNvSpPr>
          <p:nvPr/>
        </p:nvSpPr>
        <p:spPr bwMode="auto">
          <a:xfrm>
            <a:off x="3618433" y="1098573"/>
            <a:ext cx="477822" cy="245745"/>
          </a:xfrm>
          <a:prstGeom prst="rect">
            <a:avLst/>
          </a:prstGeom>
          <a:noFill/>
          <a:ln w="9525">
            <a:noFill/>
            <a:miter lim="800000"/>
          </a:ln>
        </p:spPr>
        <p:txBody>
          <a:bodyPr wrap="square" lIns="0" tIns="0" rIns="0" bIns="0">
            <a:sp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183" name="Freeform 7"/>
          <p:cNvSpPr/>
          <p:nvPr/>
        </p:nvSpPr>
        <p:spPr bwMode="auto">
          <a:xfrm>
            <a:off x="2810371" y="1593873"/>
            <a:ext cx="325462" cy="474647"/>
          </a:xfrm>
          <a:custGeom>
            <a:avLst/>
            <a:gdLst>
              <a:gd name="T0" fmla="*/ 187 w 187"/>
              <a:gd name="T1" fmla="*/ 0 h 271"/>
              <a:gd name="T2" fmla="*/ 0 w 187"/>
              <a:gd name="T3" fmla="*/ 271 h 271"/>
              <a:gd name="T4" fmla="*/ 0 60000 65536"/>
              <a:gd name="T5" fmla="*/ 0 60000 65536"/>
              <a:gd name="T6" fmla="*/ 0 w 187"/>
              <a:gd name="T7" fmla="*/ 0 h 271"/>
              <a:gd name="T8" fmla="*/ 187 w 187"/>
              <a:gd name="T9" fmla="*/ 271 h 271"/>
            </a:gdLst>
            <a:ahLst/>
            <a:cxnLst>
              <a:cxn ang="T4">
                <a:pos x="T0" y="T1"/>
              </a:cxn>
              <a:cxn ang="T5">
                <a:pos x="T2" y="T3"/>
              </a:cxn>
            </a:cxnLst>
            <a:rect l="T6" t="T7" r="T8" b="T9"/>
            <a:pathLst>
              <a:path w="187" h="271">
                <a:moveTo>
                  <a:pt x="187" y="0"/>
                </a:moveTo>
                <a:lnTo>
                  <a:pt x="0" y="271"/>
                </a:lnTo>
              </a:path>
            </a:pathLst>
          </a:custGeom>
          <a:noFill/>
          <a:ln w="28575">
            <a:solidFill>
              <a:schemeClr val="tx1"/>
            </a:solidFill>
            <a:round/>
          </a:ln>
        </p:spPr>
        <p:txBody>
          <a:bodyPr wrap="square" anchor="ctr">
            <a:noAutofit/>
          </a:bodyPr>
          <a:lstStyle/>
          <a:p>
            <a:endParaRPr lang="zh-CN" altLang="en-US">
              <a:latin typeface="Consolas" panose="020B0609020204030204" pitchFamily="49" charset="0"/>
              <a:cs typeface="Consolas" panose="020B0609020204030204" pitchFamily="49" charset="0"/>
            </a:endParaRPr>
          </a:p>
        </p:txBody>
      </p:sp>
      <p:sp>
        <p:nvSpPr>
          <p:cNvPr id="50184" name="Oval 8"/>
          <p:cNvSpPr>
            <a:spLocks noChangeAspect="1" noChangeArrowheads="1"/>
          </p:cNvSpPr>
          <p:nvPr/>
        </p:nvSpPr>
        <p:spPr bwMode="auto">
          <a:xfrm>
            <a:off x="3720033" y="2012973"/>
            <a:ext cx="468312" cy="468313"/>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185" name="Freeform 9"/>
          <p:cNvSpPr/>
          <p:nvPr/>
        </p:nvSpPr>
        <p:spPr bwMode="auto">
          <a:xfrm>
            <a:off x="3510483" y="1593872"/>
            <a:ext cx="300020" cy="523220"/>
          </a:xfrm>
          <a:custGeom>
            <a:avLst/>
            <a:gdLst>
              <a:gd name="T0" fmla="*/ 0 w 236"/>
              <a:gd name="T1" fmla="*/ 0 h 268"/>
              <a:gd name="T2" fmla="*/ 236 w 236"/>
              <a:gd name="T3" fmla="*/ 268 h 268"/>
              <a:gd name="T4" fmla="*/ 0 60000 65536"/>
              <a:gd name="T5" fmla="*/ 0 60000 65536"/>
              <a:gd name="T6" fmla="*/ 0 w 236"/>
              <a:gd name="T7" fmla="*/ 0 h 268"/>
              <a:gd name="T8" fmla="*/ 236 w 236"/>
              <a:gd name="T9" fmla="*/ 268 h 268"/>
            </a:gdLst>
            <a:ahLst/>
            <a:cxnLst>
              <a:cxn ang="T4">
                <a:pos x="T0" y="T1"/>
              </a:cxn>
              <a:cxn ang="T5">
                <a:pos x="T2" y="T3"/>
              </a:cxn>
            </a:cxnLst>
            <a:rect l="T6" t="T7" r="T8" b="T9"/>
            <a:pathLst>
              <a:path w="236" h="268">
                <a:moveTo>
                  <a:pt x="0" y="0"/>
                </a:moveTo>
                <a:lnTo>
                  <a:pt x="236" y="268"/>
                </a:lnTo>
              </a:path>
            </a:pathLst>
          </a:custGeom>
          <a:noFill/>
          <a:ln w="28575">
            <a:solidFill>
              <a:schemeClr val="tx1"/>
            </a:solidFill>
            <a:round/>
          </a:ln>
        </p:spPr>
        <p:txBody>
          <a:bodyPr wrap="square" anchor="ctr">
            <a:spAutoFit/>
          </a:bodyPr>
          <a:lstStyle/>
          <a:p>
            <a:endParaRPr lang="zh-CN" altLang="en-US">
              <a:latin typeface="Consolas" panose="020B0609020204030204" pitchFamily="49" charset="0"/>
              <a:cs typeface="Consolas" panose="020B0609020204030204" pitchFamily="49" charset="0"/>
            </a:endParaRPr>
          </a:p>
        </p:txBody>
      </p:sp>
      <p:sp>
        <p:nvSpPr>
          <p:cNvPr id="50186" name="Text Box 10"/>
          <p:cNvSpPr txBox="1">
            <a:spLocks noChangeArrowheads="1"/>
          </p:cNvSpPr>
          <p:nvPr/>
        </p:nvSpPr>
        <p:spPr bwMode="auto">
          <a:xfrm>
            <a:off x="4266133" y="2003448"/>
            <a:ext cx="215900" cy="245745"/>
          </a:xfrm>
          <a:prstGeom prst="rect">
            <a:avLst/>
          </a:prstGeom>
          <a:noFill/>
          <a:ln w="9525">
            <a:noFill/>
            <a:miter lim="800000"/>
          </a:ln>
        </p:spPr>
        <p:txBody>
          <a:bodyPr lIns="0" tIns="0" rIns="0" bIns="0">
            <a:sp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187" name="Oval 11"/>
          <p:cNvSpPr>
            <a:spLocks noChangeAspect="1" noChangeArrowheads="1"/>
          </p:cNvSpPr>
          <p:nvPr/>
        </p:nvSpPr>
        <p:spPr bwMode="auto">
          <a:xfrm>
            <a:off x="3224733" y="2876573"/>
            <a:ext cx="468312" cy="468313"/>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188" name="Freeform 12"/>
          <p:cNvSpPr/>
          <p:nvPr/>
        </p:nvSpPr>
        <p:spPr bwMode="auto">
          <a:xfrm>
            <a:off x="3567633" y="2436835"/>
            <a:ext cx="265112" cy="523220"/>
          </a:xfrm>
          <a:custGeom>
            <a:avLst/>
            <a:gdLst>
              <a:gd name="T0" fmla="*/ 167 w 167"/>
              <a:gd name="T1" fmla="*/ 0 h 290"/>
              <a:gd name="T2" fmla="*/ 0 w 167"/>
              <a:gd name="T3" fmla="*/ 290 h 290"/>
              <a:gd name="T4" fmla="*/ 0 60000 65536"/>
              <a:gd name="T5" fmla="*/ 0 60000 65536"/>
              <a:gd name="T6" fmla="*/ 0 w 167"/>
              <a:gd name="T7" fmla="*/ 0 h 290"/>
              <a:gd name="T8" fmla="*/ 167 w 167"/>
              <a:gd name="T9" fmla="*/ 290 h 290"/>
            </a:gdLst>
            <a:ahLst/>
            <a:cxnLst>
              <a:cxn ang="T4">
                <a:pos x="T0" y="T1"/>
              </a:cxn>
              <a:cxn ang="T5">
                <a:pos x="T2" y="T3"/>
              </a:cxn>
            </a:cxnLst>
            <a:rect l="T6" t="T7" r="T8" b="T9"/>
            <a:pathLst>
              <a:path w="167" h="290">
                <a:moveTo>
                  <a:pt x="167" y="0"/>
                </a:moveTo>
                <a:lnTo>
                  <a:pt x="0" y="290"/>
                </a:lnTo>
              </a:path>
            </a:pathLst>
          </a:custGeom>
          <a:noFill/>
          <a:ln w="28575">
            <a:solidFill>
              <a:schemeClr val="tx1"/>
            </a:solidFill>
            <a:round/>
          </a:ln>
        </p:spPr>
        <p:txBody>
          <a:bodyPr anchor="ctr">
            <a:spAutoFit/>
          </a:bodyPr>
          <a:lstStyle/>
          <a:p>
            <a:endParaRPr lang="zh-CN" altLang="en-US">
              <a:latin typeface="Consolas" panose="020B0609020204030204" pitchFamily="49" charset="0"/>
              <a:cs typeface="Consolas" panose="020B0609020204030204" pitchFamily="49" charset="0"/>
            </a:endParaRPr>
          </a:p>
        </p:txBody>
      </p:sp>
      <p:sp>
        <p:nvSpPr>
          <p:cNvPr id="50189" name="Text Box 13"/>
          <p:cNvSpPr txBox="1">
            <a:spLocks noChangeArrowheads="1"/>
          </p:cNvSpPr>
          <p:nvPr/>
        </p:nvSpPr>
        <p:spPr bwMode="auto">
          <a:xfrm>
            <a:off x="3793058" y="2827361"/>
            <a:ext cx="215900" cy="245745"/>
          </a:xfrm>
          <a:prstGeom prst="rect">
            <a:avLst/>
          </a:prstGeom>
          <a:noFill/>
          <a:ln w="9525">
            <a:noFill/>
            <a:miter lim="800000"/>
          </a:ln>
        </p:spPr>
        <p:txBody>
          <a:bodyPr lIns="0" tIns="0" rIns="0" bIns="0">
            <a:sp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190" name="Oval 14"/>
          <p:cNvSpPr>
            <a:spLocks noChangeAspect="1" noChangeArrowheads="1"/>
          </p:cNvSpPr>
          <p:nvPr/>
        </p:nvSpPr>
        <p:spPr bwMode="auto">
          <a:xfrm>
            <a:off x="4350271" y="2876573"/>
            <a:ext cx="468313" cy="468313"/>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191" name="Freeform 15"/>
          <p:cNvSpPr/>
          <p:nvPr/>
        </p:nvSpPr>
        <p:spPr bwMode="auto">
          <a:xfrm>
            <a:off x="4150245" y="2398735"/>
            <a:ext cx="342900" cy="523220"/>
          </a:xfrm>
          <a:custGeom>
            <a:avLst/>
            <a:gdLst>
              <a:gd name="T0" fmla="*/ 0 w 216"/>
              <a:gd name="T1" fmla="*/ 0 h 312"/>
              <a:gd name="T2" fmla="*/ 216 w 216"/>
              <a:gd name="T3" fmla="*/ 312 h 312"/>
              <a:gd name="T4" fmla="*/ 0 60000 65536"/>
              <a:gd name="T5" fmla="*/ 0 60000 65536"/>
              <a:gd name="T6" fmla="*/ 0 w 216"/>
              <a:gd name="T7" fmla="*/ 0 h 312"/>
              <a:gd name="T8" fmla="*/ 216 w 216"/>
              <a:gd name="T9" fmla="*/ 312 h 312"/>
            </a:gdLst>
            <a:ahLst/>
            <a:cxnLst>
              <a:cxn ang="T4">
                <a:pos x="T0" y="T1"/>
              </a:cxn>
              <a:cxn ang="T5">
                <a:pos x="T2" y="T3"/>
              </a:cxn>
            </a:cxnLst>
            <a:rect l="T6" t="T7" r="T8" b="T9"/>
            <a:pathLst>
              <a:path w="216" h="312">
                <a:moveTo>
                  <a:pt x="0" y="0"/>
                </a:moveTo>
                <a:lnTo>
                  <a:pt x="216" y="312"/>
                </a:lnTo>
              </a:path>
            </a:pathLst>
          </a:custGeom>
          <a:noFill/>
          <a:ln w="28575">
            <a:solidFill>
              <a:schemeClr val="tx1"/>
            </a:solidFill>
            <a:round/>
          </a:ln>
        </p:spPr>
        <p:txBody>
          <a:bodyPr anchor="ctr">
            <a:spAutoFit/>
          </a:bodyPr>
          <a:lstStyle/>
          <a:p>
            <a:endParaRPr lang="zh-CN" altLang="en-US">
              <a:latin typeface="Consolas" panose="020B0609020204030204" pitchFamily="49" charset="0"/>
              <a:cs typeface="Consolas" panose="020B0609020204030204" pitchFamily="49" charset="0"/>
            </a:endParaRPr>
          </a:p>
        </p:txBody>
      </p:sp>
      <p:sp>
        <p:nvSpPr>
          <p:cNvPr id="50192" name="Text Box 16"/>
          <p:cNvSpPr txBox="1">
            <a:spLocks noChangeArrowheads="1"/>
          </p:cNvSpPr>
          <p:nvPr/>
        </p:nvSpPr>
        <p:spPr bwMode="auto">
          <a:xfrm>
            <a:off x="4918595" y="2827361"/>
            <a:ext cx="215900" cy="245745"/>
          </a:xfrm>
          <a:prstGeom prst="rect">
            <a:avLst/>
          </a:prstGeom>
          <a:noFill/>
          <a:ln w="9525">
            <a:noFill/>
            <a:miter lim="800000"/>
          </a:ln>
        </p:spPr>
        <p:txBody>
          <a:bodyPr lIns="0" tIns="0" rIns="0" bIns="0">
            <a:sp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Group 57"/>
          <p:cNvGrpSpPr/>
          <p:nvPr/>
        </p:nvGrpSpPr>
        <p:grpSpPr bwMode="auto">
          <a:xfrm>
            <a:off x="4872558" y="1243035"/>
            <a:ext cx="4895850" cy="2962275"/>
            <a:chOff x="2019" y="245"/>
            <a:chExt cx="3084" cy="1866"/>
          </a:xfrm>
        </p:grpSpPr>
        <p:sp>
          <p:nvSpPr>
            <p:cNvPr id="50214" name="Line 19"/>
            <p:cNvSpPr>
              <a:spLocks noChangeShapeType="1"/>
            </p:cNvSpPr>
            <p:nvPr/>
          </p:nvSpPr>
          <p:spPr bwMode="auto">
            <a:xfrm>
              <a:off x="2019" y="880"/>
              <a:ext cx="681" cy="0"/>
            </a:xfrm>
            <a:prstGeom prst="line">
              <a:avLst/>
            </a:prstGeom>
            <a:noFill/>
            <a:ln w="38100">
              <a:solidFill>
                <a:schemeClr val="tx1"/>
              </a:solidFill>
              <a:round/>
              <a:tailEnd type="triangle" w="med" len="me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0215" name="Text Box 20"/>
            <p:cNvSpPr txBox="1">
              <a:spLocks noChangeArrowheads="1"/>
            </p:cNvSpPr>
            <p:nvPr/>
          </p:nvSpPr>
          <p:spPr bwMode="auto">
            <a:xfrm>
              <a:off x="2064" y="627"/>
              <a:ext cx="590" cy="192"/>
            </a:xfrm>
            <a:prstGeom prst="rect">
              <a:avLst/>
            </a:prstGeom>
            <a:noFill/>
            <a:ln w="9525">
              <a:noFill/>
              <a:miter lim="800000"/>
            </a:ln>
          </p:spPr>
          <p:txBody>
            <a:bodyPr lIns="0" tIns="0" rIns="0" bIns="0">
              <a:noAutofit/>
            </a:bodyPr>
            <a:lstStyle/>
            <a:p>
              <a:pPr algn="l">
                <a:spcBef>
                  <a:spcPct val="50000"/>
                </a:spcBef>
              </a:pP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a:t>
              </a:r>
              <a:r>
                <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26</a:t>
              </a:r>
              <a:endPar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216" name="Oval 21"/>
            <p:cNvSpPr>
              <a:spLocks noChangeAspect="1" noChangeArrowheads="1"/>
            </p:cNvSpPr>
            <p:nvPr/>
          </p:nvSpPr>
          <p:spPr bwMode="auto">
            <a:xfrm>
              <a:off x="3442" y="245"/>
              <a:ext cx="295" cy="275"/>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217" name="Oval 22"/>
            <p:cNvSpPr>
              <a:spLocks noChangeAspect="1" noChangeArrowheads="1"/>
            </p:cNvSpPr>
            <p:nvPr/>
          </p:nvSpPr>
          <p:spPr bwMode="auto">
            <a:xfrm>
              <a:off x="3062" y="724"/>
              <a:ext cx="295" cy="295"/>
            </a:xfrm>
            <a:prstGeom prst="ellipse">
              <a:avLst/>
            </a:prstGeom>
          </p:spPr>
          <p:style>
            <a:lnRef idx="1">
              <a:schemeClr val="accent3"/>
            </a:lnRef>
            <a:fillRef idx="2">
              <a:schemeClr val="accent3"/>
            </a:fillRef>
            <a:effectRef idx="1">
              <a:schemeClr val="accent3"/>
            </a:effectRef>
            <a:fontRef idx="minor">
              <a:schemeClr val="dk1"/>
            </a:fontRef>
          </p:style>
          <p:txBody>
            <a:bodyPr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219" name="Text Box 24"/>
            <p:cNvSpPr txBox="1">
              <a:spLocks noChangeArrowheads="1"/>
            </p:cNvSpPr>
            <p:nvPr/>
          </p:nvSpPr>
          <p:spPr bwMode="auto">
            <a:xfrm>
              <a:off x="3769" y="256"/>
              <a:ext cx="281" cy="194"/>
            </a:xfrm>
            <a:prstGeom prst="rect">
              <a:avLst/>
            </a:prstGeom>
            <a:noFill/>
            <a:ln w="9525">
              <a:noFill/>
              <a:miter lim="800000"/>
            </a:ln>
          </p:spPr>
          <p:txBody>
            <a:bodyPr wrap="square" lIns="0" tIns="0" rIns="0" bIns="0">
              <a:noAutofit/>
            </a:bodyPr>
            <a:lstStyle/>
            <a:p>
              <a:pPr algn="l">
                <a:spcBef>
                  <a:spcPct val="50000"/>
                </a:spcBef>
              </a:pPr>
              <a:r>
                <a:rPr kumimoji="0" lang="en-US" altLang="zh-CN" sz="1600" b="1">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600" b="1">
                <a:latin typeface="微软雅黑" panose="020B0503020204020204" pitchFamily="34" charset="-122"/>
                <a:ea typeface="微软雅黑" panose="020B0503020204020204" pitchFamily="34" charset="-122"/>
                <a:cs typeface="Consolas" panose="020B0609020204030204" pitchFamily="49" charset="0"/>
              </a:endParaRPr>
            </a:p>
          </p:txBody>
        </p:sp>
        <p:sp>
          <p:nvSpPr>
            <p:cNvPr id="50220" name="Freeform 25"/>
            <p:cNvSpPr/>
            <p:nvPr/>
          </p:nvSpPr>
          <p:spPr bwMode="auto">
            <a:xfrm>
              <a:off x="3285" y="466"/>
              <a:ext cx="180" cy="299"/>
            </a:xfrm>
            <a:custGeom>
              <a:avLst/>
              <a:gdLst>
                <a:gd name="T0" fmla="*/ 187 w 187"/>
                <a:gd name="T1" fmla="*/ 0 h 271"/>
                <a:gd name="T2" fmla="*/ 0 w 187"/>
                <a:gd name="T3" fmla="*/ 271 h 271"/>
                <a:gd name="T4" fmla="*/ 0 60000 65536"/>
                <a:gd name="T5" fmla="*/ 0 60000 65536"/>
                <a:gd name="T6" fmla="*/ 0 w 187"/>
                <a:gd name="T7" fmla="*/ 0 h 271"/>
                <a:gd name="T8" fmla="*/ 187 w 187"/>
                <a:gd name="T9" fmla="*/ 271 h 271"/>
              </a:gdLst>
              <a:ahLst/>
              <a:cxnLst>
                <a:cxn ang="T4">
                  <a:pos x="T0" y="T1"/>
                </a:cxn>
                <a:cxn ang="T5">
                  <a:pos x="T2" y="T3"/>
                </a:cxn>
              </a:cxnLst>
              <a:rect l="T6" t="T7" r="T8" b="T9"/>
              <a:pathLst>
                <a:path w="187" h="271">
                  <a:moveTo>
                    <a:pt x="187" y="0"/>
                  </a:moveTo>
                  <a:lnTo>
                    <a:pt x="0" y="271"/>
                  </a:lnTo>
                </a:path>
              </a:pathLst>
            </a:custGeom>
            <a:noFill/>
            <a:ln w="28575">
              <a:solidFill>
                <a:schemeClr val="tx1"/>
              </a:solidFill>
              <a:round/>
            </a:ln>
          </p:spPr>
          <p:txBody>
            <a:bodyPr anchor="ctr">
              <a:noAutofit/>
            </a:bodyPr>
            <a:lstStyle/>
            <a:p>
              <a:endParaRPr lang="zh-CN" altLang="en-US" dirty="0">
                <a:latin typeface="Consolas" panose="020B0609020204030204" pitchFamily="49" charset="0"/>
                <a:cs typeface="Consolas" panose="020B0609020204030204" pitchFamily="49" charset="0"/>
              </a:endParaRPr>
            </a:p>
          </p:txBody>
        </p:sp>
        <p:sp>
          <p:nvSpPr>
            <p:cNvPr id="50221" name="Oval 26"/>
            <p:cNvSpPr>
              <a:spLocks noChangeAspect="1" noChangeArrowheads="1"/>
            </p:cNvSpPr>
            <p:nvPr/>
          </p:nvSpPr>
          <p:spPr bwMode="auto">
            <a:xfrm>
              <a:off x="3833" y="730"/>
              <a:ext cx="295" cy="295"/>
            </a:xfrm>
            <a:prstGeom prst="ellipse">
              <a:avLst/>
            </a:prstGeom>
          </p:spPr>
          <p:style>
            <a:lnRef idx="1">
              <a:schemeClr val="accent6"/>
            </a:lnRef>
            <a:fillRef idx="2">
              <a:schemeClr val="accent6"/>
            </a:fillRef>
            <a:effectRef idx="1">
              <a:schemeClr val="accent6"/>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222" name="Freeform 27"/>
            <p:cNvSpPr/>
            <p:nvPr/>
          </p:nvSpPr>
          <p:spPr bwMode="auto">
            <a:xfrm>
              <a:off x="3701" y="466"/>
              <a:ext cx="214" cy="299"/>
            </a:xfrm>
            <a:custGeom>
              <a:avLst/>
              <a:gdLst>
                <a:gd name="T0" fmla="*/ 0 w 236"/>
                <a:gd name="T1" fmla="*/ 0 h 268"/>
                <a:gd name="T2" fmla="*/ 236 w 236"/>
                <a:gd name="T3" fmla="*/ 268 h 268"/>
                <a:gd name="T4" fmla="*/ 0 60000 65536"/>
                <a:gd name="T5" fmla="*/ 0 60000 65536"/>
                <a:gd name="T6" fmla="*/ 0 w 236"/>
                <a:gd name="T7" fmla="*/ 0 h 268"/>
                <a:gd name="T8" fmla="*/ 236 w 236"/>
                <a:gd name="T9" fmla="*/ 268 h 268"/>
              </a:gdLst>
              <a:ahLst/>
              <a:cxnLst>
                <a:cxn ang="T4">
                  <a:pos x="T0" y="T1"/>
                </a:cxn>
                <a:cxn ang="T5">
                  <a:pos x="T2" y="T3"/>
                </a:cxn>
              </a:cxnLst>
              <a:rect l="T6" t="T7" r="T8" b="T9"/>
              <a:pathLst>
                <a:path w="236" h="268">
                  <a:moveTo>
                    <a:pt x="0" y="0"/>
                  </a:moveTo>
                  <a:lnTo>
                    <a:pt x="236" y="268"/>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0223" name="Text Box 28"/>
            <p:cNvSpPr txBox="1">
              <a:spLocks noChangeArrowheads="1"/>
            </p:cNvSpPr>
            <p:nvPr/>
          </p:nvSpPr>
          <p:spPr bwMode="auto">
            <a:xfrm>
              <a:off x="4177" y="724"/>
              <a:ext cx="278" cy="194"/>
            </a:xfrm>
            <a:prstGeom prst="rect">
              <a:avLst/>
            </a:prstGeom>
            <a:noFill/>
            <a:ln w="9525">
              <a:noFill/>
              <a:miter lim="800000"/>
            </a:ln>
          </p:spPr>
          <p:txBody>
            <a:bodyPr wrap="square"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224" name="Oval 29"/>
            <p:cNvSpPr>
              <a:spLocks noChangeAspect="1" noChangeArrowheads="1"/>
            </p:cNvSpPr>
            <p:nvPr/>
          </p:nvSpPr>
          <p:spPr bwMode="auto">
            <a:xfrm>
              <a:off x="3521" y="1274"/>
              <a:ext cx="295" cy="295"/>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225" name="Freeform 30"/>
            <p:cNvSpPr/>
            <p:nvPr/>
          </p:nvSpPr>
          <p:spPr bwMode="auto">
            <a:xfrm>
              <a:off x="3735" y="997"/>
              <a:ext cx="169" cy="308"/>
            </a:xfrm>
            <a:custGeom>
              <a:avLst/>
              <a:gdLst>
                <a:gd name="T0" fmla="*/ 167 w 167"/>
                <a:gd name="T1" fmla="*/ 0 h 290"/>
                <a:gd name="T2" fmla="*/ 0 w 167"/>
                <a:gd name="T3" fmla="*/ 290 h 290"/>
                <a:gd name="T4" fmla="*/ 0 60000 65536"/>
                <a:gd name="T5" fmla="*/ 0 60000 65536"/>
                <a:gd name="T6" fmla="*/ 0 w 167"/>
                <a:gd name="T7" fmla="*/ 0 h 290"/>
                <a:gd name="T8" fmla="*/ 167 w 167"/>
                <a:gd name="T9" fmla="*/ 290 h 290"/>
              </a:gdLst>
              <a:ahLst/>
              <a:cxnLst>
                <a:cxn ang="T4">
                  <a:pos x="T0" y="T1"/>
                </a:cxn>
                <a:cxn ang="T5">
                  <a:pos x="T2" y="T3"/>
                </a:cxn>
              </a:cxnLst>
              <a:rect l="T6" t="T7" r="T8" b="T9"/>
              <a:pathLst>
                <a:path w="167" h="290">
                  <a:moveTo>
                    <a:pt x="167" y="0"/>
                  </a:moveTo>
                  <a:lnTo>
                    <a:pt x="0" y="290"/>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0227" name="Oval 32"/>
            <p:cNvSpPr>
              <a:spLocks noChangeAspect="1" noChangeArrowheads="1"/>
            </p:cNvSpPr>
            <p:nvPr/>
          </p:nvSpPr>
          <p:spPr bwMode="auto">
            <a:xfrm>
              <a:off x="4230" y="1274"/>
              <a:ext cx="295" cy="295"/>
            </a:xfrm>
            <a:prstGeom prst="ellipse">
              <a:avLst/>
            </a:prstGeom>
          </p:spPr>
          <p:style>
            <a:lnRef idx="1">
              <a:schemeClr val="accent6"/>
            </a:lnRef>
            <a:fillRef idx="2">
              <a:schemeClr val="accent6"/>
            </a:fillRef>
            <a:effectRef idx="1">
              <a:schemeClr val="accent6"/>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228" name="Freeform 33"/>
            <p:cNvSpPr/>
            <p:nvPr/>
          </p:nvSpPr>
          <p:spPr bwMode="auto">
            <a:xfrm>
              <a:off x="4104" y="973"/>
              <a:ext cx="216" cy="332"/>
            </a:xfrm>
            <a:custGeom>
              <a:avLst/>
              <a:gdLst>
                <a:gd name="T0" fmla="*/ 0 w 216"/>
                <a:gd name="T1" fmla="*/ 0 h 312"/>
                <a:gd name="T2" fmla="*/ 216 w 216"/>
                <a:gd name="T3" fmla="*/ 312 h 312"/>
                <a:gd name="T4" fmla="*/ 0 60000 65536"/>
                <a:gd name="T5" fmla="*/ 0 60000 65536"/>
                <a:gd name="T6" fmla="*/ 0 w 216"/>
                <a:gd name="T7" fmla="*/ 0 h 312"/>
                <a:gd name="T8" fmla="*/ 216 w 216"/>
                <a:gd name="T9" fmla="*/ 312 h 312"/>
              </a:gdLst>
              <a:ahLst/>
              <a:cxnLst>
                <a:cxn ang="T4">
                  <a:pos x="T0" y="T1"/>
                </a:cxn>
                <a:cxn ang="T5">
                  <a:pos x="T2" y="T3"/>
                </a:cxn>
              </a:cxnLst>
              <a:rect l="T6" t="T7" r="T8" b="T9"/>
              <a:pathLst>
                <a:path w="216" h="312">
                  <a:moveTo>
                    <a:pt x="0" y="0"/>
                  </a:moveTo>
                  <a:lnTo>
                    <a:pt x="216" y="312"/>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0229" name="Text Box 34"/>
            <p:cNvSpPr txBox="1">
              <a:spLocks noChangeArrowheads="1"/>
            </p:cNvSpPr>
            <p:nvPr/>
          </p:nvSpPr>
          <p:spPr bwMode="auto">
            <a:xfrm>
              <a:off x="4588" y="1243"/>
              <a:ext cx="227" cy="194"/>
            </a:xfrm>
            <a:prstGeom prst="rect">
              <a:avLst/>
            </a:prstGeom>
            <a:noFill/>
            <a:ln w="9525">
              <a:noFill/>
              <a:miter lim="800000"/>
            </a:ln>
          </p:spPr>
          <p:txBody>
            <a:bodyPr wrap="square"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230" name="Oval 35"/>
            <p:cNvSpPr>
              <a:spLocks noChangeAspect="1" noChangeArrowheads="1"/>
            </p:cNvSpPr>
            <p:nvPr/>
          </p:nvSpPr>
          <p:spPr bwMode="auto">
            <a:xfrm>
              <a:off x="4609" y="1816"/>
              <a:ext cx="295" cy="295"/>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26</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231" name="Freeform 36"/>
            <p:cNvSpPr/>
            <p:nvPr/>
          </p:nvSpPr>
          <p:spPr bwMode="auto">
            <a:xfrm>
              <a:off x="4483" y="1515"/>
              <a:ext cx="216" cy="330"/>
            </a:xfrm>
            <a:custGeom>
              <a:avLst/>
              <a:gdLst>
                <a:gd name="T0" fmla="*/ 0 w 216"/>
                <a:gd name="T1" fmla="*/ 0 h 312"/>
                <a:gd name="T2" fmla="*/ 216 w 216"/>
                <a:gd name="T3" fmla="*/ 312 h 312"/>
                <a:gd name="T4" fmla="*/ 0 60000 65536"/>
                <a:gd name="T5" fmla="*/ 0 60000 65536"/>
                <a:gd name="T6" fmla="*/ 0 w 216"/>
                <a:gd name="T7" fmla="*/ 0 h 312"/>
                <a:gd name="T8" fmla="*/ 216 w 216"/>
                <a:gd name="T9" fmla="*/ 312 h 312"/>
              </a:gdLst>
              <a:ahLst/>
              <a:cxnLst>
                <a:cxn ang="T4">
                  <a:pos x="T0" y="T1"/>
                </a:cxn>
                <a:cxn ang="T5">
                  <a:pos x="T2" y="T3"/>
                </a:cxn>
              </a:cxnLst>
              <a:rect l="T6" t="T7" r="T8" b="T9"/>
              <a:pathLst>
                <a:path w="216" h="312">
                  <a:moveTo>
                    <a:pt x="0" y="0"/>
                  </a:moveTo>
                  <a:lnTo>
                    <a:pt x="216" y="312"/>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0232" name="Text Box 37"/>
            <p:cNvSpPr txBox="1">
              <a:spLocks noChangeArrowheads="1"/>
            </p:cNvSpPr>
            <p:nvPr/>
          </p:nvSpPr>
          <p:spPr bwMode="auto">
            <a:xfrm>
              <a:off x="4967" y="1785"/>
              <a:ext cx="136" cy="192"/>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3" name="Group 58"/>
          <p:cNvGrpSpPr/>
          <p:nvPr/>
        </p:nvGrpSpPr>
        <p:grpSpPr bwMode="auto">
          <a:xfrm>
            <a:off x="3791471" y="3135336"/>
            <a:ext cx="3135313" cy="3101976"/>
            <a:chOff x="1338" y="1437"/>
            <a:chExt cx="1975" cy="1954"/>
          </a:xfrm>
        </p:grpSpPr>
        <p:sp>
          <p:nvSpPr>
            <p:cNvPr id="50195" name="Text Box 18"/>
            <p:cNvSpPr txBox="1">
              <a:spLocks noChangeArrowheads="1"/>
            </p:cNvSpPr>
            <p:nvPr/>
          </p:nvSpPr>
          <p:spPr bwMode="auto">
            <a:xfrm rot="18875287">
              <a:off x="2739" y="1636"/>
              <a:ext cx="590" cy="192"/>
            </a:xfrm>
            <a:prstGeom prst="rect">
              <a:avLst/>
            </a:prstGeom>
            <a:noFill/>
            <a:ln w="9525">
              <a:noFill/>
              <a:miter lim="800000"/>
            </a:ln>
          </p:spPr>
          <p:txBody>
            <a:bodyPr lIns="0" tIns="0" rIns="0" bIns="0">
              <a:noAutofit/>
            </a:bodyPr>
            <a:lstStyle/>
            <a:p>
              <a:pPr algn="l">
                <a:spcBef>
                  <a:spcPct val="50000"/>
                </a:spcBef>
              </a:pPr>
              <a:r>
                <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RR</a:t>
              </a: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调整</a:t>
              </a:r>
              <a:endPar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196" name="Freeform 38"/>
            <p:cNvSpPr/>
            <p:nvPr/>
          </p:nvSpPr>
          <p:spPr bwMode="auto">
            <a:xfrm>
              <a:off x="2835" y="1665"/>
              <a:ext cx="405" cy="450"/>
            </a:xfrm>
            <a:custGeom>
              <a:avLst/>
              <a:gdLst>
                <a:gd name="T0" fmla="*/ 600 w 600"/>
                <a:gd name="T1" fmla="*/ 0 h 584"/>
                <a:gd name="T2" fmla="*/ 0 w 600"/>
                <a:gd name="T3" fmla="*/ 584 h 584"/>
                <a:gd name="T4" fmla="*/ 0 60000 65536"/>
                <a:gd name="T5" fmla="*/ 0 60000 65536"/>
                <a:gd name="T6" fmla="*/ 0 w 600"/>
                <a:gd name="T7" fmla="*/ 0 h 584"/>
                <a:gd name="T8" fmla="*/ 600 w 600"/>
                <a:gd name="T9" fmla="*/ 584 h 584"/>
              </a:gdLst>
              <a:ahLst/>
              <a:cxnLst>
                <a:cxn ang="T4">
                  <a:pos x="T0" y="T1"/>
                </a:cxn>
                <a:cxn ang="T5">
                  <a:pos x="T2" y="T3"/>
                </a:cxn>
              </a:cxnLst>
              <a:rect l="T6" t="T7" r="T8" b="T9"/>
              <a:pathLst>
                <a:path w="600" h="584">
                  <a:moveTo>
                    <a:pt x="600" y="0"/>
                  </a:moveTo>
                  <a:lnTo>
                    <a:pt x="0" y="584"/>
                  </a:lnTo>
                </a:path>
              </a:pathLst>
            </a:custGeom>
            <a:noFill/>
            <a:ln w="38100">
              <a:solidFill>
                <a:schemeClr val="tx2"/>
              </a:solidFill>
              <a:round/>
              <a:tailEnd type="triangle" w="med" len="me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0197" name="Oval 39"/>
            <p:cNvSpPr>
              <a:spLocks noChangeAspect="1" noChangeArrowheads="1"/>
            </p:cNvSpPr>
            <p:nvPr/>
          </p:nvSpPr>
          <p:spPr bwMode="auto">
            <a:xfrm>
              <a:off x="2031" y="2063"/>
              <a:ext cx="295" cy="275"/>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198" name="Oval 40"/>
            <p:cNvSpPr>
              <a:spLocks noChangeAspect="1" noChangeArrowheads="1"/>
            </p:cNvSpPr>
            <p:nvPr/>
          </p:nvSpPr>
          <p:spPr bwMode="auto">
            <a:xfrm>
              <a:off x="1651" y="2542"/>
              <a:ext cx="295" cy="295"/>
            </a:xfrm>
            <a:prstGeom prst="ellipse">
              <a:avLst/>
            </a:prstGeom>
          </p:spPr>
          <p:style>
            <a:lnRef idx="1">
              <a:schemeClr val="accent3"/>
            </a:lnRef>
            <a:fillRef idx="2">
              <a:schemeClr val="accent3"/>
            </a:fillRef>
            <a:effectRef idx="1">
              <a:schemeClr val="accent3"/>
            </a:effectRef>
            <a:fontRef idx="minor">
              <a:schemeClr val="dk1"/>
            </a:fontRef>
          </p:style>
          <p:txBody>
            <a:bodyPr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199" name="Text Box 41"/>
            <p:cNvSpPr txBox="1">
              <a:spLocks noChangeArrowheads="1"/>
            </p:cNvSpPr>
            <p:nvPr/>
          </p:nvSpPr>
          <p:spPr bwMode="auto">
            <a:xfrm>
              <a:off x="1651" y="2349"/>
              <a:ext cx="181" cy="192"/>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200" name="Text Box 42"/>
            <p:cNvSpPr txBox="1">
              <a:spLocks noChangeArrowheads="1"/>
            </p:cNvSpPr>
            <p:nvPr/>
          </p:nvSpPr>
          <p:spPr bwMode="auto">
            <a:xfrm>
              <a:off x="2358" y="1972"/>
              <a:ext cx="158" cy="192"/>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201" name="Freeform 43"/>
            <p:cNvSpPr/>
            <p:nvPr/>
          </p:nvSpPr>
          <p:spPr bwMode="auto">
            <a:xfrm>
              <a:off x="1890" y="2284"/>
              <a:ext cx="164" cy="281"/>
            </a:xfrm>
            <a:custGeom>
              <a:avLst/>
              <a:gdLst>
                <a:gd name="T0" fmla="*/ 187 w 187"/>
                <a:gd name="T1" fmla="*/ 0 h 271"/>
                <a:gd name="T2" fmla="*/ 0 w 187"/>
                <a:gd name="T3" fmla="*/ 271 h 271"/>
                <a:gd name="T4" fmla="*/ 0 60000 65536"/>
                <a:gd name="T5" fmla="*/ 0 60000 65536"/>
                <a:gd name="T6" fmla="*/ 0 w 187"/>
                <a:gd name="T7" fmla="*/ 0 h 271"/>
                <a:gd name="T8" fmla="*/ 187 w 187"/>
                <a:gd name="T9" fmla="*/ 271 h 271"/>
              </a:gdLst>
              <a:ahLst/>
              <a:cxnLst>
                <a:cxn ang="T4">
                  <a:pos x="T0" y="T1"/>
                </a:cxn>
                <a:cxn ang="T5">
                  <a:pos x="T2" y="T3"/>
                </a:cxn>
              </a:cxnLst>
              <a:rect l="T6" t="T7" r="T8" b="T9"/>
              <a:pathLst>
                <a:path w="187" h="271">
                  <a:moveTo>
                    <a:pt x="187" y="0"/>
                  </a:moveTo>
                  <a:lnTo>
                    <a:pt x="0" y="271"/>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0202" name="Oval 44"/>
            <p:cNvSpPr>
              <a:spLocks noChangeAspect="1" noChangeArrowheads="1"/>
            </p:cNvSpPr>
            <p:nvPr/>
          </p:nvSpPr>
          <p:spPr bwMode="auto">
            <a:xfrm>
              <a:off x="2422" y="2548"/>
              <a:ext cx="295" cy="295"/>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203" name="Freeform 45"/>
            <p:cNvSpPr/>
            <p:nvPr/>
          </p:nvSpPr>
          <p:spPr bwMode="auto">
            <a:xfrm>
              <a:off x="2290" y="2284"/>
              <a:ext cx="185" cy="281"/>
            </a:xfrm>
            <a:custGeom>
              <a:avLst/>
              <a:gdLst>
                <a:gd name="T0" fmla="*/ 0 w 236"/>
                <a:gd name="T1" fmla="*/ 0 h 268"/>
                <a:gd name="T2" fmla="*/ 236 w 236"/>
                <a:gd name="T3" fmla="*/ 268 h 268"/>
                <a:gd name="T4" fmla="*/ 0 60000 65536"/>
                <a:gd name="T5" fmla="*/ 0 60000 65536"/>
                <a:gd name="T6" fmla="*/ 0 w 236"/>
                <a:gd name="T7" fmla="*/ 0 h 268"/>
                <a:gd name="T8" fmla="*/ 236 w 236"/>
                <a:gd name="T9" fmla="*/ 268 h 268"/>
              </a:gdLst>
              <a:ahLst/>
              <a:cxnLst>
                <a:cxn ang="T4">
                  <a:pos x="T0" y="T1"/>
                </a:cxn>
                <a:cxn ang="T5">
                  <a:pos x="T2" y="T3"/>
                </a:cxn>
              </a:cxnLst>
              <a:rect l="T6" t="T7" r="T8" b="T9"/>
              <a:pathLst>
                <a:path w="236" h="268">
                  <a:moveTo>
                    <a:pt x="0" y="0"/>
                  </a:moveTo>
                  <a:lnTo>
                    <a:pt x="236" y="268"/>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0204" name="Text Box 46"/>
            <p:cNvSpPr txBox="1">
              <a:spLocks noChangeArrowheads="1"/>
            </p:cNvSpPr>
            <p:nvPr/>
          </p:nvSpPr>
          <p:spPr bwMode="auto">
            <a:xfrm>
              <a:off x="2766" y="2542"/>
              <a:ext cx="249" cy="194"/>
            </a:xfrm>
            <a:prstGeom prst="rect">
              <a:avLst/>
            </a:prstGeom>
            <a:noFill/>
            <a:ln w="9525">
              <a:noFill/>
              <a:miter lim="800000"/>
            </a:ln>
          </p:spPr>
          <p:txBody>
            <a:bodyPr wrap="square"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205" name="Oval 47"/>
            <p:cNvSpPr>
              <a:spLocks noChangeAspect="1" noChangeArrowheads="1"/>
            </p:cNvSpPr>
            <p:nvPr/>
          </p:nvSpPr>
          <p:spPr bwMode="auto">
            <a:xfrm>
              <a:off x="1338" y="3092"/>
              <a:ext cx="295" cy="295"/>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206" name="Freeform 48"/>
            <p:cNvSpPr/>
            <p:nvPr/>
          </p:nvSpPr>
          <p:spPr bwMode="auto">
            <a:xfrm>
              <a:off x="1554" y="2815"/>
              <a:ext cx="167" cy="330"/>
            </a:xfrm>
            <a:custGeom>
              <a:avLst/>
              <a:gdLst>
                <a:gd name="T0" fmla="*/ 167 w 167"/>
                <a:gd name="T1" fmla="*/ 0 h 290"/>
                <a:gd name="T2" fmla="*/ 0 w 167"/>
                <a:gd name="T3" fmla="*/ 290 h 290"/>
                <a:gd name="T4" fmla="*/ 0 60000 65536"/>
                <a:gd name="T5" fmla="*/ 0 60000 65536"/>
                <a:gd name="T6" fmla="*/ 0 w 167"/>
                <a:gd name="T7" fmla="*/ 0 h 290"/>
                <a:gd name="T8" fmla="*/ 167 w 167"/>
                <a:gd name="T9" fmla="*/ 290 h 290"/>
              </a:gdLst>
              <a:ahLst/>
              <a:cxnLst>
                <a:cxn ang="T4">
                  <a:pos x="T0" y="T1"/>
                </a:cxn>
                <a:cxn ang="T5">
                  <a:pos x="T2" y="T3"/>
                </a:cxn>
              </a:cxnLst>
              <a:rect l="T6" t="T7" r="T8" b="T9"/>
              <a:pathLst>
                <a:path w="167" h="290">
                  <a:moveTo>
                    <a:pt x="167" y="0"/>
                  </a:moveTo>
                  <a:lnTo>
                    <a:pt x="0" y="290"/>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0207" name="Text Box 49"/>
            <p:cNvSpPr txBox="1">
              <a:spLocks noChangeArrowheads="1"/>
            </p:cNvSpPr>
            <p:nvPr/>
          </p:nvSpPr>
          <p:spPr bwMode="auto">
            <a:xfrm>
              <a:off x="1696" y="3061"/>
              <a:ext cx="136" cy="192"/>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208" name="Oval 50"/>
            <p:cNvSpPr>
              <a:spLocks noChangeAspect="1" noChangeArrowheads="1"/>
            </p:cNvSpPr>
            <p:nvPr/>
          </p:nvSpPr>
          <p:spPr bwMode="auto">
            <a:xfrm>
              <a:off x="2819" y="3092"/>
              <a:ext cx="295" cy="295"/>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26</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209" name="Freeform 51"/>
            <p:cNvSpPr/>
            <p:nvPr/>
          </p:nvSpPr>
          <p:spPr bwMode="auto">
            <a:xfrm>
              <a:off x="2693" y="2791"/>
              <a:ext cx="216" cy="330"/>
            </a:xfrm>
            <a:custGeom>
              <a:avLst/>
              <a:gdLst>
                <a:gd name="T0" fmla="*/ 0 w 216"/>
                <a:gd name="T1" fmla="*/ 0 h 312"/>
                <a:gd name="T2" fmla="*/ 216 w 216"/>
                <a:gd name="T3" fmla="*/ 312 h 312"/>
                <a:gd name="T4" fmla="*/ 0 60000 65536"/>
                <a:gd name="T5" fmla="*/ 0 60000 65536"/>
                <a:gd name="T6" fmla="*/ 0 w 216"/>
                <a:gd name="T7" fmla="*/ 0 h 312"/>
                <a:gd name="T8" fmla="*/ 216 w 216"/>
                <a:gd name="T9" fmla="*/ 312 h 312"/>
              </a:gdLst>
              <a:ahLst/>
              <a:cxnLst>
                <a:cxn ang="T4">
                  <a:pos x="T0" y="T1"/>
                </a:cxn>
                <a:cxn ang="T5">
                  <a:pos x="T2" y="T3"/>
                </a:cxn>
              </a:cxnLst>
              <a:rect l="T6" t="T7" r="T8" b="T9"/>
              <a:pathLst>
                <a:path w="216" h="312">
                  <a:moveTo>
                    <a:pt x="0" y="0"/>
                  </a:moveTo>
                  <a:lnTo>
                    <a:pt x="216" y="312"/>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0210" name="Text Box 52"/>
            <p:cNvSpPr txBox="1">
              <a:spLocks noChangeArrowheads="1"/>
            </p:cNvSpPr>
            <p:nvPr/>
          </p:nvSpPr>
          <p:spPr bwMode="auto">
            <a:xfrm>
              <a:off x="3177" y="3061"/>
              <a:ext cx="136" cy="192"/>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211" name="Oval 53"/>
            <p:cNvSpPr>
              <a:spLocks noChangeAspect="1" noChangeArrowheads="1"/>
            </p:cNvSpPr>
            <p:nvPr/>
          </p:nvSpPr>
          <p:spPr bwMode="auto">
            <a:xfrm>
              <a:off x="2004" y="3096"/>
              <a:ext cx="295" cy="295"/>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212" name="Freeform 54"/>
            <p:cNvSpPr/>
            <p:nvPr/>
          </p:nvSpPr>
          <p:spPr bwMode="auto">
            <a:xfrm>
              <a:off x="1878" y="2803"/>
              <a:ext cx="216" cy="330"/>
            </a:xfrm>
            <a:custGeom>
              <a:avLst/>
              <a:gdLst>
                <a:gd name="T0" fmla="*/ 0 w 216"/>
                <a:gd name="T1" fmla="*/ 0 h 312"/>
                <a:gd name="T2" fmla="*/ 216 w 216"/>
                <a:gd name="T3" fmla="*/ 312 h 312"/>
                <a:gd name="T4" fmla="*/ 0 60000 65536"/>
                <a:gd name="T5" fmla="*/ 0 60000 65536"/>
                <a:gd name="T6" fmla="*/ 0 w 216"/>
                <a:gd name="T7" fmla="*/ 0 h 312"/>
                <a:gd name="T8" fmla="*/ 216 w 216"/>
                <a:gd name="T9" fmla="*/ 312 h 312"/>
              </a:gdLst>
              <a:ahLst/>
              <a:cxnLst>
                <a:cxn ang="T4">
                  <a:pos x="T0" y="T1"/>
                </a:cxn>
                <a:cxn ang="T5">
                  <a:pos x="T2" y="T3"/>
                </a:cxn>
              </a:cxnLst>
              <a:rect l="T6" t="T7" r="T8" b="T9"/>
              <a:pathLst>
                <a:path w="216" h="312">
                  <a:moveTo>
                    <a:pt x="0" y="0"/>
                  </a:moveTo>
                  <a:lnTo>
                    <a:pt x="216" y="312"/>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0213" name="Text Box 55"/>
            <p:cNvSpPr txBox="1">
              <a:spLocks noChangeArrowheads="1"/>
            </p:cNvSpPr>
            <p:nvPr/>
          </p:nvSpPr>
          <p:spPr bwMode="auto">
            <a:xfrm>
              <a:off x="2362" y="3065"/>
              <a:ext cx="136" cy="192"/>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Oval 3"/>
          <p:cNvSpPr>
            <a:spLocks noChangeAspect="1" noChangeArrowheads="1"/>
          </p:cNvSpPr>
          <p:nvPr/>
        </p:nvSpPr>
        <p:spPr bwMode="auto">
          <a:xfrm>
            <a:off x="1863378" y="1485924"/>
            <a:ext cx="533400" cy="436562"/>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04" name="Oval 4"/>
          <p:cNvSpPr>
            <a:spLocks noChangeAspect="1" noChangeArrowheads="1"/>
          </p:cNvSpPr>
          <p:nvPr/>
        </p:nvSpPr>
        <p:spPr bwMode="auto">
          <a:xfrm>
            <a:off x="1260128" y="2271737"/>
            <a:ext cx="533400" cy="468313"/>
          </a:xfrm>
          <a:prstGeom prst="ellipse">
            <a:avLst/>
          </a:prstGeom>
        </p:spPr>
        <p:style>
          <a:lnRef idx="1">
            <a:schemeClr val="accent3"/>
          </a:lnRef>
          <a:fillRef idx="2">
            <a:schemeClr val="accent3"/>
          </a:fillRef>
          <a:effectRef idx="1">
            <a:schemeClr val="accent3"/>
          </a:effectRef>
          <a:fontRef idx="minor">
            <a:schemeClr val="dk1"/>
          </a:fontRef>
        </p:style>
        <p:txBody>
          <a:bodyPr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05" name="Text Box 5"/>
          <p:cNvSpPr txBox="1">
            <a:spLocks noChangeArrowheads="1"/>
          </p:cNvSpPr>
          <p:nvPr/>
        </p:nvSpPr>
        <p:spPr bwMode="auto">
          <a:xfrm>
            <a:off x="1285529" y="1965349"/>
            <a:ext cx="327025" cy="304800"/>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06" name="Text Box 6"/>
          <p:cNvSpPr txBox="1">
            <a:spLocks noChangeArrowheads="1"/>
          </p:cNvSpPr>
          <p:nvPr/>
        </p:nvSpPr>
        <p:spPr bwMode="auto">
          <a:xfrm>
            <a:off x="2412653" y="1366861"/>
            <a:ext cx="285750" cy="304800"/>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07" name="Freeform 7"/>
          <p:cNvSpPr/>
          <p:nvPr/>
        </p:nvSpPr>
        <p:spPr bwMode="auto">
          <a:xfrm>
            <a:off x="1683968" y="1862161"/>
            <a:ext cx="281010" cy="457186"/>
          </a:xfrm>
          <a:custGeom>
            <a:avLst/>
            <a:gdLst>
              <a:gd name="T0" fmla="*/ 187 w 187"/>
              <a:gd name="T1" fmla="*/ 0 h 271"/>
              <a:gd name="T2" fmla="*/ 0 w 187"/>
              <a:gd name="T3" fmla="*/ 271 h 271"/>
              <a:gd name="T4" fmla="*/ 0 60000 65536"/>
              <a:gd name="T5" fmla="*/ 0 60000 65536"/>
              <a:gd name="T6" fmla="*/ 0 w 187"/>
              <a:gd name="T7" fmla="*/ 0 h 271"/>
              <a:gd name="T8" fmla="*/ 187 w 187"/>
              <a:gd name="T9" fmla="*/ 271 h 271"/>
            </a:gdLst>
            <a:ahLst/>
            <a:cxnLst>
              <a:cxn ang="T4">
                <a:pos x="T0" y="T1"/>
              </a:cxn>
              <a:cxn ang="T5">
                <a:pos x="T2" y="T3"/>
              </a:cxn>
            </a:cxnLst>
            <a:rect l="T6" t="T7" r="T8" b="T9"/>
            <a:pathLst>
              <a:path w="187" h="271">
                <a:moveTo>
                  <a:pt x="187" y="0"/>
                </a:moveTo>
                <a:lnTo>
                  <a:pt x="0" y="271"/>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1208" name="Oval 8"/>
          <p:cNvSpPr>
            <a:spLocks noChangeAspect="1" noChangeArrowheads="1"/>
          </p:cNvSpPr>
          <p:nvPr/>
        </p:nvSpPr>
        <p:spPr bwMode="auto">
          <a:xfrm>
            <a:off x="2484090" y="2281262"/>
            <a:ext cx="533400" cy="468313"/>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09" name="Freeform 9"/>
          <p:cNvSpPr/>
          <p:nvPr/>
        </p:nvSpPr>
        <p:spPr bwMode="auto">
          <a:xfrm>
            <a:off x="2287240" y="1862161"/>
            <a:ext cx="325422" cy="457186"/>
          </a:xfrm>
          <a:custGeom>
            <a:avLst/>
            <a:gdLst>
              <a:gd name="T0" fmla="*/ 0 w 236"/>
              <a:gd name="T1" fmla="*/ 0 h 268"/>
              <a:gd name="T2" fmla="*/ 236 w 236"/>
              <a:gd name="T3" fmla="*/ 268 h 268"/>
              <a:gd name="T4" fmla="*/ 0 60000 65536"/>
              <a:gd name="T5" fmla="*/ 0 60000 65536"/>
              <a:gd name="T6" fmla="*/ 0 w 236"/>
              <a:gd name="T7" fmla="*/ 0 h 268"/>
              <a:gd name="T8" fmla="*/ 236 w 236"/>
              <a:gd name="T9" fmla="*/ 268 h 268"/>
            </a:gdLst>
            <a:ahLst/>
            <a:cxnLst>
              <a:cxn ang="T4">
                <a:pos x="T0" y="T1"/>
              </a:cxn>
              <a:cxn ang="T5">
                <a:pos x="T2" y="T3"/>
              </a:cxn>
            </a:cxnLst>
            <a:rect l="T6" t="T7" r="T8" b="T9"/>
            <a:pathLst>
              <a:path w="236" h="268">
                <a:moveTo>
                  <a:pt x="0" y="0"/>
                </a:moveTo>
                <a:lnTo>
                  <a:pt x="236" y="268"/>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1210" name="Text Box 10"/>
          <p:cNvSpPr txBox="1">
            <a:spLocks noChangeArrowheads="1"/>
          </p:cNvSpPr>
          <p:nvPr/>
        </p:nvSpPr>
        <p:spPr bwMode="auto">
          <a:xfrm>
            <a:off x="3065116" y="2271737"/>
            <a:ext cx="404803" cy="307777"/>
          </a:xfrm>
          <a:prstGeom prst="rect">
            <a:avLst/>
          </a:prstGeom>
          <a:noFill/>
          <a:ln w="9525">
            <a:noFill/>
            <a:miter lim="800000"/>
          </a:ln>
        </p:spPr>
        <p:txBody>
          <a:bodyPr wrap="square"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11" name="Oval 11"/>
          <p:cNvSpPr>
            <a:spLocks noChangeAspect="1" noChangeArrowheads="1"/>
          </p:cNvSpPr>
          <p:nvPr/>
        </p:nvSpPr>
        <p:spPr bwMode="auto">
          <a:xfrm>
            <a:off x="763240" y="3144862"/>
            <a:ext cx="533400" cy="468313"/>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12" name="Freeform 12"/>
          <p:cNvSpPr/>
          <p:nvPr/>
        </p:nvSpPr>
        <p:spPr bwMode="auto">
          <a:xfrm>
            <a:off x="1112465" y="2705125"/>
            <a:ext cx="323876" cy="471479"/>
          </a:xfrm>
          <a:custGeom>
            <a:avLst/>
            <a:gdLst>
              <a:gd name="T0" fmla="*/ 167 w 167"/>
              <a:gd name="T1" fmla="*/ 0 h 290"/>
              <a:gd name="T2" fmla="*/ 0 w 167"/>
              <a:gd name="T3" fmla="*/ 290 h 290"/>
              <a:gd name="T4" fmla="*/ 0 60000 65536"/>
              <a:gd name="T5" fmla="*/ 0 60000 65536"/>
              <a:gd name="T6" fmla="*/ 0 w 167"/>
              <a:gd name="T7" fmla="*/ 0 h 290"/>
              <a:gd name="T8" fmla="*/ 167 w 167"/>
              <a:gd name="T9" fmla="*/ 290 h 290"/>
            </a:gdLst>
            <a:ahLst/>
            <a:cxnLst>
              <a:cxn ang="T4">
                <a:pos x="T0" y="T1"/>
              </a:cxn>
              <a:cxn ang="T5">
                <a:pos x="T2" y="T3"/>
              </a:cxn>
            </a:cxnLst>
            <a:rect l="T6" t="T7" r="T8" b="T9"/>
            <a:pathLst>
              <a:path w="167" h="290">
                <a:moveTo>
                  <a:pt x="167" y="0"/>
                </a:moveTo>
                <a:lnTo>
                  <a:pt x="0" y="290"/>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1213" name="Text Box 13"/>
          <p:cNvSpPr txBox="1">
            <a:spLocks noChangeArrowheads="1"/>
          </p:cNvSpPr>
          <p:nvPr/>
        </p:nvSpPr>
        <p:spPr bwMode="auto">
          <a:xfrm>
            <a:off x="1366491" y="3095649"/>
            <a:ext cx="246063" cy="304800"/>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14" name="Oval 14"/>
          <p:cNvSpPr>
            <a:spLocks noChangeAspect="1" noChangeArrowheads="1"/>
          </p:cNvSpPr>
          <p:nvPr/>
        </p:nvSpPr>
        <p:spPr bwMode="auto">
          <a:xfrm>
            <a:off x="3114328" y="3144862"/>
            <a:ext cx="533400" cy="468313"/>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26</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15" name="Freeform 15"/>
          <p:cNvSpPr/>
          <p:nvPr/>
        </p:nvSpPr>
        <p:spPr bwMode="auto">
          <a:xfrm>
            <a:off x="2931766" y="2667025"/>
            <a:ext cx="323839" cy="509579"/>
          </a:xfrm>
          <a:custGeom>
            <a:avLst/>
            <a:gdLst>
              <a:gd name="T0" fmla="*/ 0 w 216"/>
              <a:gd name="T1" fmla="*/ 0 h 312"/>
              <a:gd name="T2" fmla="*/ 216 w 216"/>
              <a:gd name="T3" fmla="*/ 312 h 312"/>
              <a:gd name="T4" fmla="*/ 0 60000 65536"/>
              <a:gd name="T5" fmla="*/ 0 60000 65536"/>
              <a:gd name="T6" fmla="*/ 0 w 216"/>
              <a:gd name="T7" fmla="*/ 0 h 312"/>
              <a:gd name="T8" fmla="*/ 216 w 216"/>
              <a:gd name="T9" fmla="*/ 312 h 312"/>
            </a:gdLst>
            <a:ahLst/>
            <a:cxnLst>
              <a:cxn ang="T4">
                <a:pos x="T0" y="T1"/>
              </a:cxn>
              <a:cxn ang="T5">
                <a:pos x="T2" y="T3"/>
              </a:cxn>
            </a:cxnLst>
            <a:rect l="T6" t="T7" r="T8" b="T9"/>
            <a:pathLst>
              <a:path w="216" h="312">
                <a:moveTo>
                  <a:pt x="0" y="0"/>
                </a:moveTo>
                <a:lnTo>
                  <a:pt x="216" y="312"/>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1216" name="Text Box 16"/>
          <p:cNvSpPr txBox="1">
            <a:spLocks noChangeArrowheads="1"/>
          </p:cNvSpPr>
          <p:nvPr/>
        </p:nvSpPr>
        <p:spPr bwMode="auto">
          <a:xfrm>
            <a:off x="3717578" y="3095649"/>
            <a:ext cx="246062" cy="304800"/>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17" name="Oval 17"/>
          <p:cNvSpPr>
            <a:spLocks noChangeAspect="1" noChangeArrowheads="1"/>
          </p:cNvSpPr>
          <p:nvPr/>
        </p:nvSpPr>
        <p:spPr bwMode="auto">
          <a:xfrm>
            <a:off x="1820515" y="3151212"/>
            <a:ext cx="533400" cy="468313"/>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18" name="Freeform 18"/>
          <p:cNvSpPr/>
          <p:nvPr/>
        </p:nvSpPr>
        <p:spPr bwMode="auto">
          <a:xfrm>
            <a:off x="1722072" y="2686075"/>
            <a:ext cx="319087" cy="490529"/>
          </a:xfrm>
          <a:custGeom>
            <a:avLst/>
            <a:gdLst>
              <a:gd name="T0" fmla="*/ 0 w 216"/>
              <a:gd name="T1" fmla="*/ 0 h 312"/>
              <a:gd name="T2" fmla="*/ 216 w 216"/>
              <a:gd name="T3" fmla="*/ 312 h 312"/>
              <a:gd name="T4" fmla="*/ 0 60000 65536"/>
              <a:gd name="T5" fmla="*/ 0 60000 65536"/>
              <a:gd name="T6" fmla="*/ 0 w 216"/>
              <a:gd name="T7" fmla="*/ 0 h 312"/>
              <a:gd name="T8" fmla="*/ 216 w 216"/>
              <a:gd name="T9" fmla="*/ 312 h 312"/>
            </a:gdLst>
            <a:ahLst/>
            <a:cxnLst>
              <a:cxn ang="T4">
                <a:pos x="T0" y="T1"/>
              </a:cxn>
              <a:cxn ang="T5">
                <a:pos x="T2" y="T3"/>
              </a:cxn>
            </a:cxnLst>
            <a:rect l="T6" t="T7" r="T8" b="T9"/>
            <a:pathLst>
              <a:path w="216" h="312">
                <a:moveTo>
                  <a:pt x="0" y="0"/>
                </a:moveTo>
                <a:lnTo>
                  <a:pt x="216" y="312"/>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1219" name="Text Box 19"/>
          <p:cNvSpPr txBox="1">
            <a:spLocks noChangeArrowheads="1"/>
          </p:cNvSpPr>
          <p:nvPr/>
        </p:nvSpPr>
        <p:spPr bwMode="auto">
          <a:xfrm>
            <a:off x="2423766" y="3101999"/>
            <a:ext cx="246063" cy="304800"/>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Group 63"/>
          <p:cNvGrpSpPr/>
          <p:nvPr/>
        </p:nvGrpSpPr>
        <p:grpSpPr bwMode="auto">
          <a:xfrm>
            <a:off x="3603278" y="1106513"/>
            <a:ext cx="4652962" cy="2981325"/>
            <a:chOff x="2109" y="136"/>
            <a:chExt cx="2931" cy="1878"/>
          </a:xfrm>
        </p:grpSpPr>
        <p:sp>
          <p:nvSpPr>
            <p:cNvPr id="51243" name="Line 20"/>
            <p:cNvSpPr>
              <a:spLocks noChangeShapeType="1"/>
            </p:cNvSpPr>
            <p:nvPr/>
          </p:nvSpPr>
          <p:spPr bwMode="auto">
            <a:xfrm>
              <a:off x="2109" y="1163"/>
              <a:ext cx="681" cy="0"/>
            </a:xfrm>
            <a:prstGeom prst="line">
              <a:avLst/>
            </a:prstGeom>
            <a:noFill/>
            <a:ln w="38100">
              <a:solidFill>
                <a:schemeClr val="tx1"/>
              </a:solidFill>
              <a:round/>
              <a:tailEnd type="triangle" w="med" len="me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1244" name="Text Box 21"/>
            <p:cNvSpPr txBox="1">
              <a:spLocks noChangeArrowheads="1"/>
            </p:cNvSpPr>
            <p:nvPr/>
          </p:nvSpPr>
          <p:spPr bwMode="auto">
            <a:xfrm>
              <a:off x="2154" y="902"/>
              <a:ext cx="590" cy="192"/>
            </a:xfrm>
            <a:prstGeom prst="rect">
              <a:avLst/>
            </a:prstGeom>
            <a:noFill/>
            <a:ln w="9525">
              <a:noFill/>
              <a:miter lim="800000"/>
            </a:ln>
          </p:spPr>
          <p:txBody>
            <a:bodyPr lIns="0" tIns="0" rIns="0" bIns="0">
              <a:noAutofit/>
            </a:bodyPr>
            <a:lstStyle/>
            <a:p>
              <a:pPr algn="l">
                <a:spcBef>
                  <a:spcPct val="50000"/>
                </a:spcBef>
              </a:pP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a:t>
              </a:r>
              <a:r>
                <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a:t>
              </a:r>
              <a:endPar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45" name="Oval 22"/>
            <p:cNvSpPr>
              <a:spLocks noChangeAspect="1" noChangeArrowheads="1"/>
            </p:cNvSpPr>
            <p:nvPr/>
          </p:nvSpPr>
          <p:spPr bwMode="auto">
            <a:xfrm>
              <a:off x="3661" y="136"/>
              <a:ext cx="336" cy="275"/>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46" name="Oval 23"/>
            <p:cNvSpPr>
              <a:spLocks noChangeAspect="1" noChangeArrowheads="1"/>
            </p:cNvSpPr>
            <p:nvPr/>
          </p:nvSpPr>
          <p:spPr bwMode="auto">
            <a:xfrm>
              <a:off x="3281" y="631"/>
              <a:ext cx="336" cy="295"/>
            </a:xfrm>
            <a:prstGeom prst="ellipse">
              <a:avLst/>
            </a:prstGeom>
          </p:spPr>
          <p:style>
            <a:lnRef idx="1">
              <a:schemeClr val="accent3"/>
            </a:lnRef>
            <a:fillRef idx="2">
              <a:schemeClr val="accent3"/>
            </a:fillRef>
            <a:effectRef idx="1">
              <a:schemeClr val="accent3"/>
            </a:effectRef>
            <a:fontRef idx="minor">
              <a:schemeClr val="dk1"/>
            </a:fontRef>
          </p:style>
          <p:txBody>
            <a:bodyPr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49" name="Freeform 26"/>
            <p:cNvSpPr/>
            <p:nvPr/>
          </p:nvSpPr>
          <p:spPr bwMode="auto">
            <a:xfrm>
              <a:off x="3510" y="373"/>
              <a:ext cx="215" cy="257"/>
            </a:xfrm>
            <a:custGeom>
              <a:avLst/>
              <a:gdLst>
                <a:gd name="T0" fmla="*/ 187 w 187"/>
                <a:gd name="T1" fmla="*/ 0 h 271"/>
                <a:gd name="T2" fmla="*/ 0 w 187"/>
                <a:gd name="T3" fmla="*/ 271 h 271"/>
                <a:gd name="T4" fmla="*/ 0 60000 65536"/>
                <a:gd name="T5" fmla="*/ 0 60000 65536"/>
                <a:gd name="T6" fmla="*/ 0 w 187"/>
                <a:gd name="T7" fmla="*/ 0 h 271"/>
                <a:gd name="T8" fmla="*/ 187 w 187"/>
                <a:gd name="T9" fmla="*/ 271 h 271"/>
              </a:gdLst>
              <a:ahLst/>
              <a:cxnLst>
                <a:cxn ang="T4">
                  <a:pos x="T0" y="T1"/>
                </a:cxn>
                <a:cxn ang="T5">
                  <a:pos x="T2" y="T3"/>
                </a:cxn>
              </a:cxnLst>
              <a:rect l="T6" t="T7" r="T8" b="T9"/>
              <a:pathLst>
                <a:path w="187" h="271">
                  <a:moveTo>
                    <a:pt x="187" y="0"/>
                  </a:moveTo>
                  <a:lnTo>
                    <a:pt x="0" y="271"/>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1250" name="Oval 27"/>
            <p:cNvSpPr>
              <a:spLocks noChangeAspect="1" noChangeArrowheads="1"/>
            </p:cNvSpPr>
            <p:nvPr/>
          </p:nvSpPr>
          <p:spPr bwMode="auto">
            <a:xfrm>
              <a:off x="4052" y="637"/>
              <a:ext cx="336" cy="295"/>
            </a:xfrm>
            <a:prstGeom prst="ellipse">
              <a:avLst/>
            </a:prstGeom>
          </p:spPr>
          <p:style>
            <a:lnRef idx="1">
              <a:schemeClr val="accent6"/>
            </a:lnRef>
            <a:fillRef idx="2">
              <a:schemeClr val="accent6"/>
            </a:fillRef>
            <a:effectRef idx="1">
              <a:schemeClr val="accent6"/>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51" name="Freeform 28"/>
            <p:cNvSpPr/>
            <p:nvPr/>
          </p:nvSpPr>
          <p:spPr bwMode="auto">
            <a:xfrm>
              <a:off x="3944" y="389"/>
              <a:ext cx="196" cy="286"/>
            </a:xfrm>
            <a:custGeom>
              <a:avLst/>
              <a:gdLst>
                <a:gd name="T0" fmla="*/ 0 w 236"/>
                <a:gd name="T1" fmla="*/ 0 h 268"/>
                <a:gd name="T2" fmla="*/ 236 w 236"/>
                <a:gd name="T3" fmla="*/ 268 h 268"/>
                <a:gd name="T4" fmla="*/ 0 60000 65536"/>
                <a:gd name="T5" fmla="*/ 0 60000 65536"/>
                <a:gd name="T6" fmla="*/ 0 w 236"/>
                <a:gd name="T7" fmla="*/ 0 h 268"/>
                <a:gd name="T8" fmla="*/ 236 w 236"/>
                <a:gd name="T9" fmla="*/ 268 h 268"/>
              </a:gdLst>
              <a:ahLst/>
              <a:cxnLst>
                <a:cxn ang="T4">
                  <a:pos x="T0" y="T1"/>
                </a:cxn>
                <a:cxn ang="T5">
                  <a:pos x="T2" y="T3"/>
                </a:cxn>
              </a:cxnLst>
              <a:rect l="T6" t="T7" r="T8" b="T9"/>
              <a:pathLst>
                <a:path w="236" h="268">
                  <a:moveTo>
                    <a:pt x="0" y="0"/>
                  </a:moveTo>
                  <a:lnTo>
                    <a:pt x="236" y="268"/>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1252" name="Text Box 29"/>
            <p:cNvSpPr txBox="1">
              <a:spLocks noChangeArrowheads="1"/>
            </p:cNvSpPr>
            <p:nvPr/>
          </p:nvSpPr>
          <p:spPr bwMode="auto">
            <a:xfrm>
              <a:off x="4418" y="631"/>
              <a:ext cx="262" cy="194"/>
            </a:xfrm>
            <a:prstGeom prst="rect">
              <a:avLst/>
            </a:prstGeom>
            <a:noFill/>
            <a:ln w="9525">
              <a:noFill/>
              <a:miter lim="800000"/>
            </a:ln>
          </p:spPr>
          <p:txBody>
            <a:bodyPr wrap="square" lIns="0" tIns="0" rIns="0" bIns="0">
              <a:noAutofit/>
            </a:bodyPr>
            <a:lstStyle/>
            <a:p>
              <a:pPr algn="l">
                <a:spcBef>
                  <a:spcPct val="50000"/>
                </a:spcBef>
              </a:pPr>
              <a:r>
                <a:rPr kumimoji="0" lang="en-US" altLang="zh-CN" sz="1600" b="1">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600" b="1">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53" name="Oval 30"/>
            <p:cNvSpPr>
              <a:spLocks noChangeAspect="1" noChangeArrowheads="1"/>
            </p:cNvSpPr>
            <p:nvPr/>
          </p:nvSpPr>
          <p:spPr bwMode="auto">
            <a:xfrm>
              <a:off x="2968" y="1181"/>
              <a:ext cx="336" cy="295"/>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54" name="Freeform 31"/>
            <p:cNvSpPr/>
            <p:nvPr/>
          </p:nvSpPr>
          <p:spPr bwMode="auto">
            <a:xfrm>
              <a:off x="3195" y="904"/>
              <a:ext cx="161" cy="311"/>
            </a:xfrm>
            <a:custGeom>
              <a:avLst/>
              <a:gdLst>
                <a:gd name="T0" fmla="*/ 180 w 180"/>
                <a:gd name="T1" fmla="*/ 0 h 276"/>
                <a:gd name="T2" fmla="*/ 0 w 180"/>
                <a:gd name="T3" fmla="*/ 276 h 276"/>
                <a:gd name="T4" fmla="*/ 0 60000 65536"/>
                <a:gd name="T5" fmla="*/ 0 60000 65536"/>
                <a:gd name="T6" fmla="*/ 0 w 180"/>
                <a:gd name="T7" fmla="*/ 0 h 276"/>
                <a:gd name="T8" fmla="*/ 180 w 180"/>
                <a:gd name="T9" fmla="*/ 276 h 276"/>
              </a:gdLst>
              <a:ahLst/>
              <a:cxnLst>
                <a:cxn ang="T4">
                  <a:pos x="T0" y="T1"/>
                </a:cxn>
                <a:cxn ang="T5">
                  <a:pos x="T2" y="T3"/>
                </a:cxn>
              </a:cxnLst>
              <a:rect l="T6" t="T7" r="T8" b="T9"/>
              <a:pathLst>
                <a:path w="180" h="276">
                  <a:moveTo>
                    <a:pt x="180" y="0"/>
                  </a:moveTo>
                  <a:lnTo>
                    <a:pt x="0" y="276"/>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1256" name="Oval 33"/>
            <p:cNvSpPr>
              <a:spLocks noChangeAspect="1" noChangeArrowheads="1"/>
            </p:cNvSpPr>
            <p:nvPr/>
          </p:nvSpPr>
          <p:spPr bwMode="auto">
            <a:xfrm>
              <a:off x="4449" y="1181"/>
              <a:ext cx="336" cy="295"/>
            </a:xfrm>
            <a:prstGeom prst="ellipse">
              <a:avLst/>
            </a:prstGeom>
          </p:spPr>
          <p:style>
            <a:lnRef idx="1">
              <a:schemeClr val="accent6"/>
            </a:lnRef>
            <a:fillRef idx="2">
              <a:schemeClr val="accent6"/>
            </a:fillRef>
            <a:effectRef idx="1">
              <a:schemeClr val="accent6"/>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26</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57" name="Freeform 34"/>
            <p:cNvSpPr/>
            <p:nvPr/>
          </p:nvSpPr>
          <p:spPr bwMode="auto">
            <a:xfrm>
              <a:off x="4334" y="880"/>
              <a:ext cx="211" cy="335"/>
            </a:xfrm>
            <a:custGeom>
              <a:avLst/>
              <a:gdLst>
                <a:gd name="T0" fmla="*/ 0 w 216"/>
                <a:gd name="T1" fmla="*/ 0 h 312"/>
                <a:gd name="T2" fmla="*/ 216 w 216"/>
                <a:gd name="T3" fmla="*/ 312 h 312"/>
                <a:gd name="T4" fmla="*/ 0 60000 65536"/>
                <a:gd name="T5" fmla="*/ 0 60000 65536"/>
                <a:gd name="T6" fmla="*/ 0 w 216"/>
                <a:gd name="T7" fmla="*/ 0 h 312"/>
                <a:gd name="T8" fmla="*/ 216 w 216"/>
                <a:gd name="T9" fmla="*/ 312 h 312"/>
              </a:gdLst>
              <a:ahLst/>
              <a:cxnLst>
                <a:cxn ang="T4">
                  <a:pos x="T0" y="T1"/>
                </a:cxn>
                <a:cxn ang="T5">
                  <a:pos x="T2" y="T3"/>
                </a:cxn>
              </a:cxnLst>
              <a:rect l="T6" t="T7" r="T8" b="T9"/>
              <a:pathLst>
                <a:path w="216" h="312">
                  <a:moveTo>
                    <a:pt x="0" y="0"/>
                  </a:moveTo>
                  <a:lnTo>
                    <a:pt x="216" y="312"/>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1258" name="Oval 35"/>
            <p:cNvSpPr>
              <a:spLocks noChangeAspect="1" noChangeArrowheads="1"/>
            </p:cNvSpPr>
            <p:nvPr/>
          </p:nvSpPr>
          <p:spPr bwMode="auto">
            <a:xfrm>
              <a:off x="3609" y="1185"/>
              <a:ext cx="336" cy="295"/>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59" name="Freeform 36"/>
            <p:cNvSpPr/>
            <p:nvPr/>
          </p:nvSpPr>
          <p:spPr bwMode="auto">
            <a:xfrm>
              <a:off x="3552" y="896"/>
              <a:ext cx="183" cy="319"/>
            </a:xfrm>
            <a:custGeom>
              <a:avLst/>
              <a:gdLst>
                <a:gd name="T0" fmla="*/ 0 w 212"/>
                <a:gd name="T1" fmla="*/ 0 h 300"/>
                <a:gd name="T2" fmla="*/ 212 w 212"/>
                <a:gd name="T3" fmla="*/ 300 h 300"/>
                <a:gd name="T4" fmla="*/ 0 60000 65536"/>
                <a:gd name="T5" fmla="*/ 0 60000 65536"/>
                <a:gd name="T6" fmla="*/ 0 w 212"/>
                <a:gd name="T7" fmla="*/ 0 h 300"/>
                <a:gd name="T8" fmla="*/ 212 w 212"/>
                <a:gd name="T9" fmla="*/ 300 h 300"/>
              </a:gdLst>
              <a:ahLst/>
              <a:cxnLst>
                <a:cxn ang="T4">
                  <a:pos x="T0" y="T1"/>
                </a:cxn>
                <a:cxn ang="T5">
                  <a:pos x="T2" y="T3"/>
                </a:cxn>
              </a:cxnLst>
              <a:rect l="T6" t="T7" r="T8" b="T9"/>
              <a:pathLst>
                <a:path w="212" h="300">
                  <a:moveTo>
                    <a:pt x="0" y="0"/>
                  </a:moveTo>
                  <a:lnTo>
                    <a:pt x="212" y="300"/>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1261" name="Oval 38"/>
            <p:cNvSpPr>
              <a:spLocks noChangeAspect="1" noChangeArrowheads="1"/>
            </p:cNvSpPr>
            <p:nvPr/>
          </p:nvSpPr>
          <p:spPr bwMode="auto">
            <a:xfrm>
              <a:off x="4081" y="1719"/>
              <a:ext cx="336" cy="295"/>
            </a:xfrm>
            <a:prstGeom prst="ellipse">
              <a:avLst/>
            </a:prstGeom>
          </p:spPr>
          <p:style>
            <a:lnRef idx="1">
              <a:schemeClr val="accent6"/>
            </a:lnRef>
            <a:fillRef idx="2">
              <a:schemeClr val="accent6"/>
            </a:fillRef>
            <a:effectRef idx="1">
              <a:schemeClr val="accent6"/>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62" name="Freeform 39"/>
            <p:cNvSpPr/>
            <p:nvPr/>
          </p:nvSpPr>
          <p:spPr bwMode="auto">
            <a:xfrm>
              <a:off x="4320" y="1442"/>
              <a:ext cx="185" cy="313"/>
            </a:xfrm>
            <a:custGeom>
              <a:avLst/>
              <a:gdLst>
                <a:gd name="T0" fmla="*/ 167 w 167"/>
                <a:gd name="T1" fmla="*/ 0 h 290"/>
                <a:gd name="T2" fmla="*/ 0 w 167"/>
                <a:gd name="T3" fmla="*/ 290 h 290"/>
                <a:gd name="T4" fmla="*/ 0 60000 65536"/>
                <a:gd name="T5" fmla="*/ 0 60000 65536"/>
                <a:gd name="T6" fmla="*/ 0 w 167"/>
                <a:gd name="T7" fmla="*/ 0 h 290"/>
                <a:gd name="T8" fmla="*/ 167 w 167"/>
                <a:gd name="T9" fmla="*/ 290 h 290"/>
              </a:gdLst>
              <a:ahLst/>
              <a:cxnLst>
                <a:cxn ang="T4">
                  <a:pos x="T0" y="T1"/>
                </a:cxn>
                <a:cxn ang="T5">
                  <a:pos x="T2" y="T3"/>
                </a:cxn>
              </a:cxnLst>
              <a:rect l="T6" t="T7" r="T8" b="T9"/>
              <a:pathLst>
                <a:path w="167" h="290">
                  <a:moveTo>
                    <a:pt x="167" y="0"/>
                  </a:moveTo>
                  <a:lnTo>
                    <a:pt x="0" y="290"/>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1263" name="Text Box 40"/>
            <p:cNvSpPr txBox="1">
              <a:spLocks noChangeArrowheads="1"/>
            </p:cNvSpPr>
            <p:nvPr/>
          </p:nvSpPr>
          <p:spPr bwMode="auto">
            <a:xfrm>
              <a:off x="4461" y="1688"/>
              <a:ext cx="155" cy="192"/>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64" name="Text Box 41"/>
            <p:cNvSpPr txBox="1">
              <a:spLocks noChangeArrowheads="1"/>
            </p:cNvSpPr>
            <p:nvPr/>
          </p:nvSpPr>
          <p:spPr bwMode="auto">
            <a:xfrm>
              <a:off x="4785" y="1071"/>
              <a:ext cx="255" cy="194"/>
            </a:xfrm>
            <a:prstGeom prst="rect">
              <a:avLst/>
            </a:prstGeom>
            <a:noFill/>
            <a:ln w="9525">
              <a:noFill/>
              <a:miter lim="800000"/>
            </a:ln>
          </p:spPr>
          <p:txBody>
            <a:bodyPr wrap="square"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3" name="组合 66"/>
          <p:cNvGrpSpPr/>
          <p:nvPr/>
        </p:nvGrpSpPr>
        <p:grpSpPr>
          <a:xfrm>
            <a:off x="2811116" y="3288839"/>
            <a:ext cx="3529013" cy="2948473"/>
            <a:chOff x="2555875" y="2398227"/>
            <a:chExt cx="3529013" cy="2948473"/>
          </a:xfrm>
        </p:grpSpPr>
        <p:sp>
          <p:nvSpPr>
            <p:cNvPr id="51222" name="Oval 42"/>
            <p:cNvSpPr>
              <a:spLocks noChangeAspect="1" noChangeArrowheads="1"/>
            </p:cNvSpPr>
            <p:nvPr/>
          </p:nvSpPr>
          <p:spPr bwMode="auto">
            <a:xfrm>
              <a:off x="4008438" y="3213100"/>
              <a:ext cx="533400" cy="436562"/>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23" name="Oval 43"/>
            <p:cNvSpPr>
              <a:spLocks noChangeAspect="1" noChangeArrowheads="1"/>
            </p:cNvSpPr>
            <p:nvPr/>
          </p:nvSpPr>
          <p:spPr bwMode="auto">
            <a:xfrm>
              <a:off x="3052763" y="3998913"/>
              <a:ext cx="533400" cy="468312"/>
            </a:xfrm>
            <a:prstGeom prst="ellipse">
              <a:avLst/>
            </a:prstGeom>
          </p:spPr>
          <p:style>
            <a:lnRef idx="1">
              <a:schemeClr val="accent3"/>
            </a:lnRef>
            <a:fillRef idx="2">
              <a:schemeClr val="accent3"/>
            </a:fillRef>
            <a:effectRef idx="1">
              <a:schemeClr val="accent3"/>
            </a:effectRef>
            <a:fontRef idx="minor">
              <a:schemeClr val="dk1"/>
            </a:fontRef>
          </p:style>
          <p:txBody>
            <a:bodyPr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24" name="Text Box 44"/>
            <p:cNvSpPr txBox="1">
              <a:spLocks noChangeArrowheads="1"/>
            </p:cNvSpPr>
            <p:nvPr/>
          </p:nvSpPr>
          <p:spPr bwMode="auto">
            <a:xfrm>
              <a:off x="3000375" y="3838575"/>
              <a:ext cx="327025" cy="304800"/>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25" name="Freeform 45"/>
            <p:cNvSpPr/>
            <p:nvPr/>
          </p:nvSpPr>
          <p:spPr bwMode="auto">
            <a:xfrm>
              <a:off x="3479800" y="3556000"/>
              <a:ext cx="577850" cy="523875"/>
            </a:xfrm>
            <a:custGeom>
              <a:avLst/>
              <a:gdLst>
                <a:gd name="T0" fmla="*/ 364 w 364"/>
                <a:gd name="T1" fmla="*/ 0 h 300"/>
                <a:gd name="T2" fmla="*/ 0 w 364"/>
                <a:gd name="T3" fmla="*/ 300 h 300"/>
                <a:gd name="T4" fmla="*/ 0 60000 65536"/>
                <a:gd name="T5" fmla="*/ 0 60000 65536"/>
                <a:gd name="T6" fmla="*/ 0 w 364"/>
                <a:gd name="T7" fmla="*/ 0 h 300"/>
                <a:gd name="T8" fmla="*/ 364 w 364"/>
                <a:gd name="T9" fmla="*/ 300 h 300"/>
              </a:gdLst>
              <a:ahLst/>
              <a:cxnLst>
                <a:cxn ang="T4">
                  <a:pos x="T0" y="T1"/>
                </a:cxn>
                <a:cxn ang="T5">
                  <a:pos x="T2" y="T3"/>
                </a:cxn>
              </a:cxnLst>
              <a:rect l="T6" t="T7" r="T8" b="T9"/>
              <a:pathLst>
                <a:path w="364" h="300">
                  <a:moveTo>
                    <a:pt x="364" y="0"/>
                  </a:moveTo>
                  <a:lnTo>
                    <a:pt x="0" y="300"/>
                  </a:lnTo>
                </a:path>
              </a:pathLst>
            </a:custGeom>
            <a:noFill/>
            <a:ln w="28575">
              <a:solidFill>
                <a:schemeClr val="tx1"/>
              </a:solidFill>
              <a:round/>
            </a:ln>
          </p:spPr>
          <p:txBody>
            <a:bodyPr anchor="ctr">
              <a:noAutofit/>
            </a:bodyPr>
            <a:lstStyle/>
            <a:p>
              <a:endParaRPr lang="zh-CN" altLang="en-US" dirty="0">
                <a:latin typeface="Consolas" panose="020B0609020204030204" pitchFamily="49" charset="0"/>
                <a:cs typeface="Consolas" panose="020B0609020204030204" pitchFamily="49" charset="0"/>
              </a:endParaRPr>
            </a:p>
          </p:txBody>
        </p:sp>
        <p:sp>
          <p:nvSpPr>
            <p:cNvPr id="51226" name="Oval 46"/>
            <p:cNvSpPr>
              <a:spLocks noChangeAspect="1" noChangeArrowheads="1"/>
            </p:cNvSpPr>
            <p:nvPr/>
          </p:nvSpPr>
          <p:spPr bwMode="auto">
            <a:xfrm>
              <a:off x="4787900" y="4008438"/>
              <a:ext cx="533400" cy="468312"/>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27" name="Freeform 47"/>
            <p:cNvSpPr/>
            <p:nvPr/>
          </p:nvSpPr>
          <p:spPr bwMode="auto">
            <a:xfrm>
              <a:off x="4470400" y="3594100"/>
              <a:ext cx="458788" cy="477837"/>
            </a:xfrm>
            <a:custGeom>
              <a:avLst/>
              <a:gdLst>
                <a:gd name="T0" fmla="*/ 0 w 288"/>
                <a:gd name="T1" fmla="*/ 0 h 280"/>
                <a:gd name="T2" fmla="*/ 288 w 288"/>
                <a:gd name="T3" fmla="*/ 280 h 280"/>
                <a:gd name="T4" fmla="*/ 0 60000 65536"/>
                <a:gd name="T5" fmla="*/ 0 60000 65536"/>
                <a:gd name="T6" fmla="*/ 0 w 288"/>
                <a:gd name="T7" fmla="*/ 0 h 280"/>
                <a:gd name="T8" fmla="*/ 288 w 288"/>
                <a:gd name="T9" fmla="*/ 280 h 280"/>
              </a:gdLst>
              <a:ahLst/>
              <a:cxnLst>
                <a:cxn ang="T4">
                  <a:pos x="T0" y="T1"/>
                </a:cxn>
                <a:cxn ang="T5">
                  <a:pos x="T2" y="T3"/>
                </a:cxn>
              </a:cxnLst>
              <a:rect l="T6" t="T7" r="T8" b="T9"/>
              <a:pathLst>
                <a:path w="288" h="280">
                  <a:moveTo>
                    <a:pt x="0" y="0"/>
                  </a:moveTo>
                  <a:lnTo>
                    <a:pt x="288" y="280"/>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1228" name="Text Box 48"/>
            <p:cNvSpPr txBox="1">
              <a:spLocks noChangeArrowheads="1"/>
            </p:cNvSpPr>
            <p:nvPr/>
          </p:nvSpPr>
          <p:spPr bwMode="auto">
            <a:xfrm>
              <a:off x="5368925" y="3998913"/>
              <a:ext cx="246063" cy="304800"/>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29" name="Oval 49"/>
            <p:cNvSpPr>
              <a:spLocks noChangeAspect="1" noChangeArrowheads="1"/>
            </p:cNvSpPr>
            <p:nvPr/>
          </p:nvSpPr>
          <p:spPr bwMode="auto">
            <a:xfrm>
              <a:off x="2555875" y="4872038"/>
              <a:ext cx="533400" cy="468312"/>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30" name="Freeform 50"/>
            <p:cNvSpPr/>
            <p:nvPr/>
          </p:nvSpPr>
          <p:spPr bwMode="auto">
            <a:xfrm>
              <a:off x="2928938" y="4425950"/>
              <a:ext cx="239713" cy="503237"/>
            </a:xfrm>
            <a:custGeom>
              <a:avLst/>
              <a:gdLst>
                <a:gd name="T0" fmla="*/ 184 w 184"/>
                <a:gd name="T1" fmla="*/ 0 h 284"/>
                <a:gd name="T2" fmla="*/ 0 w 184"/>
                <a:gd name="T3" fmla="*/ 284 h 284"/>
                <a:gd name="T4" fmla="*/ 0 60000 65536"/>
                <a:gd name="T5" fmla="*/ 0 60000 65536"/>
                <a:gd name="T6" fmla="*/ 0 w 184"/>
                <a:gd name="T7" fmla="*/ 0 h 284"/>
                <a:gd name="T8" fmla="*/ 184 w 184"/>
                <a:gd name="T9" fmla="*/ 284 h 284"/>
              </a:gdLst>
              <a:ahLst/>
              <a:cxnLst>
                <a:cxn ang="T4">
                  <a:pos x="T0" y="T1"/>
                </a:cxn>
                <a:cxn ang="T5">
                  <a:pos x="T2" y="T3"/>
                </a:cxn>
              </a:cxnLst>
              <a:rect l="T6" t="T7" r="T8" b="T9"/>
              <a:pathLst>
                <a:path w="184" h="284">
                  <a:moveTo>
                    <a:pt x="184" y="0"/>
                  </a:moveTo>
                  <a:lnTo>
                    <a:pt x="0" y="284"/>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1231" name="Text Box 51"/>
            <p:cNvSpPr txBox="1">
              <a:spLocks noChangeArrowheads="1"/>
            </p:cNvSpPr>
            <p:nvPr/>
          </p:nvSpPr>
          <p:spPr bwMode="auto">
            <a:xfrm>
              <a:off x="3159125" y="4822825"/>
              <a:ext cx="246063" cy="304800"/>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32" name="Oval 52"/>
            <p:cNvSpPr>
              <a:spLocks noChangeAspect="1" noChangeArrowheads="1"/>
            </p:cNvSpPr>
            <p:nvPr/>
          </p:nvSpPr>
          <p:spPr bwMode="auto">
            <a:xfrm>
              <a:off x="5305425" y="4872038"/>
              <a:ext cx="533400" cy="468312"/>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26</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33" name="Freeform 53"/>
            <p:cNvSpPr/>
            <p:nvPr/>
          </p:nvSpPr>
          <p:spPr bwMode="auto">
            <a:xfrm>
              <a:off x="5235053" y="4437045"/>
              <a:ext cx="255594" cy="450860"/>
            </a:xfrm>
            <a:custGeom>
              <a:avLst/>
              <a:gdLst>
                <a:gd name="T0" fmla="*/ 0 w 180"/>
                <a:gd name="T1" fmla="*/ 0 h 296"/>
                <a:gd name="T2" fmla="*/ 180 w 180"/>
                <a:gd name="T3" fmla="*/ 296 h 296"/>
                <a:gd name="T4" fmla="*/ 0 60000 65536"/>
                <a:gd name="T5" fmla="*/ 0 60000 65536"/>
                <a:gd name="T6" fmla="*/ 0 w 180"/>
                <a:gd name="T7" fmla="*/ 0 h 296"/>
                <a:gd name="T8" fmla="*/ 180 w 180"/>
                <a:gd name="T9" fmla="*/ 296 h 296"/>
              </a:gdLst>
              <a:ahLst/>
              <a:cxnLst>
                <a:cxn ang="T4">
                  <a:pos x="T0" y="T1"/>
                </a:cxn>
                <a:cxn ang="T5">
                  <a:pos x="T2" y="T3"/>
                </a:cxn>
              </a:cxnLst>
              <a:rect l="T6" t="T7" r="T8" b="T9"/>
              <a:pathLst>
                <a:path w="180" h="296">
                  <a:moveTo>
                    <a:pt x="0" y="0"/>
                  </a:moveTo>
                  <a:lnTo>
                    <a:pt x="180" y="296"/>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1234" name="Oval 54"/>
            <p:cNvSpPr>
              <a:spLocks noChangeAspect="1" noChangeArrowheads="1"/>
            </p:cNvSpPr>
            <p:nvPr/>
          </p:nvSpPr>
          <p:spPr bwMode="auto">
            <a:xfrm>
              <a:off x="3613150" y="4878388"/>
              <a:ext cx="533400" cy="468312"/>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35" name="Freeform 55"/>
            <p:cNvSpPr/>
            <p:nvPr/>
          </p:nvSpPr>
          <p:spPr bwMode="auto">
            <a:xfrm>
              <a:off x="3479800" y="4425950"/>
              <a:ext cx="234944" cy="503247"/>
            </a:xfrm>
            <a:custGeom>
              <a:avLst/>
              <a:gdLst>
                <a:gd name="T0" fmla="*/ 0 w 212"/>
                <a:gd name="T1" fmla="*/ 0 h 288"/>
                <a:gd name="T2" fmla="*/ 212 w 212"/>
                <a:gd name="T3" fmla="*/ 288 h 288"/>
                <a:gd name="T4" fmla="*/ 0 60000 65536"/>
                <a:gd name="T5" fmla="*/ 0 60000 65536"/>
                <a:gd name="T6" fmla="*/ 0 w 212"/>
                <a:gd name="T7" fmla="*/ 0 h 288"/>
                <a:gd name="T8" fmla="*/ 212 w 212"/>
                <a:gd name="T9" fmla="*/ 288 h 288"/>
              </a:gdLst>
              <a:ahLst/>
              <a:cxnLst>
                <a:cxn ang="T4">
                  <a:pos x="T0" y="T1"/>
                </a:cxn>
                <a:cxn ang="T5">
                  <a:pos x="T2" y="T3"/>
                </a:cxn>
              </a:cxnLst>
              <a:rect l="T6" t="T7" r="T8" b="T9"/>
              <a:pathLst>
                <a:path w="212" h="288">
                  <a:moveTo>
                    <a:pt x="0" y="0"/>
                  </a:moveTo>
                  <a:lnTo>
                    <a:pt x="212" y="288"/>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1236" name="Text Box 56"/>
            <p:cNvSpPr txBox="1">
              <a:spLocks noChangeArrowheads="1"/>
            </p:cNvSpPr>
            <p:nvPr/>
          </p:nvSpPr>
          <p:spPr bwMode="auto">
            <a:xfrm>
              <a:off x="3995738" y="4652963"/>
              <a:ext cx="246063" cy="304800"/>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37" name="Oval 57"/>
            <p:cNvSpPr>
              <a:spLocks noChangeAspect="1" noChangeArrowheads="1"/>
            </p:cNvSpPr>
            <p:nvPr/>
          </p:nvSpPr>
          <p:spPr bwMode="auto">
            <a:xfrm>
              <a:off x="4284663" y="4876800"/>
              <a:ext cx="533400" cy="468312"/>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38" name="Freeform 58"/>
            <p:cNvSpPr/>
            <p:nvPr/>
          </p:nvSpPr>
          <p:spPr bwMode="auto">
            <a:xfrm>
              <a:off x="4572000" y="4425950"/>
              <a:ext cx="311151" cy="503248"/>
            </a:xfrm>
            <a:custGeom>
              <a:avLst/>
              <a:gdLst>
                <a:gd name="T0" fmla="*/ 180 w 180"/>
                <a:gd name="T1" fmla="*/ 0 h 288"/>
                <a:gd name="T2" fmla="*/ 0 w 180"/>
                <a:gd name="T3" fmla="*/ 288 h 288"/>
                <a:gd name="T4" fmla="*/ 0 60000 65536"/>
                <a:gd name="T5" fmla="*/ 0 60000 65536"/>
                <a:gd name="T6" fmla="*/ 0 w 180"/>
                <a:gd name="T7" fmla="*/ 0 h 288"/>
                <a:gd name="T8" fmla="*/ 180 w 180"/>
                <a:gd name="T9" fmla="*/ 288 h 288"/>
              </a:gdLst>
              <a:ahLst/>
              <a:cxnLst>
                <a:cxn ang="T4">
                  <a:pos x="T0" y="T1"/>
                </a:cxn>
                <a:cxn ang="T5">
                  <a:pos x="T2" y="T3"/>
                </a:cxn>
              </a:cxnLst>
              <a:rect l="T6" t="T7" r="T8" b="T9"/>
              <a:pathLst>
                <a:path w="180" h="288">
                  <a:moveTo>
                    <a:pt x="180" y="0"/>
                  </a:moveTo>
                  <a:lnTo>
                    <a:pt x="0" y="288"/>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1239" name="Text Box 59"/>
            <p:cNvSpPr txBox="1">
              <a:spLocks noChangeArrowheads="1"/>
            </p:cNvSpPr>
            <p:nvPr/>
          </p:nvSpPr>
          <p:spPr bwMode="auto">
            <a:xfrm>
              <a:off x="4887913" y="4827588"/>
              <a:ext cx="246063" cy="304800"/>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40" name="Text Box 60"/>
            <p:cNvSpPr txBox="1">
              <a:spLocks noChangeArrowheads="1"/>
            </p:cNvSpPr>
            <p:nvPr/>
          </p:nvSpPr>
          <p:spPr bwMode="auto">
            <a:xfrm>
              <a:off x="5838825" y="4697413"/>
              <a:ext cx="246063" cy="304800"/>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41" name="Text Box 61"/>
            <p:cNvSpPr txBox="1">
              <a:spLocks noChangeArrowheads="1"/>
            </p:cNvSpPr>
            <p:nvPr/>
          </p:nvSpPr>
          <p:spPr bwMode="auto">
            <a:xfrm rot="18875287">
              <a:off x="4809565" y="2712552"/>
              <a:ext cx="936625" cy="307975"/>
            </a:xfrm>
            <a:prstGeom prst="rect">
              <a:avLst/>
            </a:prstGeom>
            <a:noFill/>
            <a:ln w="9525">
              <a:noFill/>
              <a:miter lim="800000"/>
            </a:ln>
          </p:spPr>
          <p:txBody>
            <a:bodyPr lIns="0" tIns="0" rIns="0" bIns="0">
              <a:noAutofit/>
            </a:bodyPr>
            <a:lstStyle/>
            <a:p>
              <a:pPr>
                <a:spcBef>
                  <a:spcPct val="50000"/>
                </a:spcBef>
              </a:pPr>
              <a:r>
                <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RL</a:t>
              </a: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调整</a:t>
              </a:r>
              <a:endPar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242" name="Freeform 62"/>
            <p:cNvSpPr/>
            <p:nvPr/>
          </p:nvSpPr>
          <p:spPr bwMode="auto">
            <a:xfrm>
              <a:off x="5000625" y="2714625"/>
              <a:ext cx="714375" cy="714375"/>
            </a:xfrm>
            <a:custGeom>
              <a:avLst/>
              <a:gdLst>
                <a:gd name="T0" fmla="*/ 600 w 600"/>
                <a:gd name="T1" fmla="*/ 0 h 584"/>
                <a:gd name="T2" fmla="*/ 0 w 600"/>
                <a:gd name="T3" fmla="*/ 584 h 584"/>
                <a:gd name="T4" fmla="*/ 0 60000 65536"/>
                <a:gd name="T5" fmla="*/ 0 60000 65536"/>
                <a:gd name="T6" fmla="*/ 0 w 600"/>
                <a:gd name="T7" fmla="*/ 0 h 584"/>
                <a:gd name="T8" fmla="*/ 600 w 600"/>
                <a:gd name="T9" fmla="*/ 584 h 584"/>
              </a:gdLst>
              <a:ahLst/>
              <a:cxnLst>
                <a:cxn ang="T4">
                  <a:pos x="T0" y="T1"/>
                </a:cxn>
                <a:cxn ang="T5">
                  <a:pos x="T2" y="T3"/>
                </a:cxn>
              </a:cxnLst>
              <a:rect l="T6" t="T7" r="T8" b="T9"/>
              <a:pathLst>
                <a:path w="600" h="584">
                  <a:moveTo>
                    <a:pt x="600" y="0"/>
                  </a:moveTo>
                  <a:lnTo>
                    <a:pt x="0" y="584"/>
                  </a:lnTo>
                </a:path>
              </a:pathLst>
            </a:custGeom>
            <a:noFill/>
            <a:ln w="38100">
              <a:solidFill>
                <a:schemeClr val="tx2"/>
              </a:solidFill>
              <a:round/>
              <a:tailEnd type="triangle" w="med" len="me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65" name="Text Box 48"/>
            <p:cNvSpPr txBox="1">
              <a:spLocks noChangeArrowheads="1"/>
            </p:cNvSpPr>
            <p:nvPr/>
          </p:nvSpPr>
          <p:spPr bwMode="auto">
            <a:xfrm>
              <a:off x="4540251" y="3052762"/>
              <a:ext cx="246063" cy="304800"/>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gr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646640" y="2287613"/>
            <a:ext cx="4648745" cy="46487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Oval 4"/>
          <p:cNvSpPr>
            <a:spLocks noChangeAspect="1" noChangeArrowheads="1"/>
          </p:cNvSpPr>
          <p:nvPr/>
        </p:nvSpPr>
        <p:spPr bwMode="auto">
          <a:xfrm>
            <a:off x="2075954" y="1773262"/>
            <a:ext cx="533400" cy="436563"/>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227" name="Oval 5"/>
          <p:cNvSpPr>
            <a:spLocks noChangeAspect="1" noChangeArrowheads="1"/>
          </p:cNvSpPr>
          <p:nvPr/>
        </p:nvSpPr>
        <p:spPr bwMode="auto">
          <a:xfrm>
            <a:off x="1120279" y="2559074"/>
            <a:ext cx="533400" cy="468312"/>
          </a:xfrm>
          <a:prstGeom prst="ellipse">
            <a:avLst/>
          </a:prstGeom>
        </p:spPr>
        <p:style>
          <a:lnRef idx="1">
            <a:schemeClr val="accent3"/>
          </a:lnRef>
          <a:fillRef idx="2">
            <a:schemeClr val="accent3"/>
          </a:fillRef>
          <a:effectRef idx="1">
            <a:schemeClr val="accent3"/>
          </a:effectRef>
          <a:fontRef idx="minor">
            <a:schemeClr val="dk1"/>
          </a:fontRef>
        </p:style>
        <p:txBody>
          <a:bodyPr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228" name="Text Box 6"/>
          <p:cNvSpPr txBox="1">
            <a:spLocks noChangeArrowheads="1"/>
          </p:cNvSpPr>
          <p:nvPr/>
        </p:nvSpPr>
        <p:spPr bwMode="auto">
          <a:xfrm>
            <a:off x="1126647" y="2252686"/>
            <a:ext cx="327025" cy="304800"/>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229" name="Freeform 7"/>
          <p:cNvSpPr/>
          <p:nvPr/>
        </p:nvSpPr>
        <p:spPr bwMode="auto">
          <a:xfrm>
            <a:off x="1566361" y="2116162"/>
            <a:ext cx="539772" cy="536561"/>
          </a:xfrm>
          <a:custGeom>
            <a:avLst/>
            <a:gdLst>
              <a:gd name="T0" fmla="*/ 364 w 364"/>
              <a:gd name="T1" fmla="*/ 0 h 300"/>
              <a:gd name="T2" fmla="*/ 0 w 364"/>
              <a:gd name="T3" fmla="*/ 300 h 300"/>
              <a:gd name="T4" fmla="*/ 0 60000 65536"/>
              <a:gd name="T5" fmla="*/ 0 60000 65536"/>
              <a:gd name="T6" fmla="*/ 0 w 364"/>
              <a:gd name="T7" fmla="*/ 0 h 300"/>
              <a:gd name="T8" fmla="*/ 364 w 364"/>
              <a:gd name="T9" fmla="*/ 300 h 300"/>
            </a:gdLst>
            <a:ahLst/>
            <a:cxnLst>
              <a:cxn ang="T4">
                <a:pos x="T0" y="T1"/>
              </a:cxn>
              <a:cxn ang="T5">
                <a:pos x="T2" y="T3"/>
              </a:cxn>
            </a:cxnLst>
            <a:rect l="T6" t="T7" r="T8" b="T9"/>
            <a:pathLst>
              <a:path w="364" h="300">
                <a:moveTo>
                  <a:pt x="364" y="0"/>
                </a:moveTo>
                <a:lnTo>
                  <a:pt x="0" y="300"/>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2230" name="Oval 8"/>
          <p:cNvSpPr>
            <a:spLocks noChangeAspect="1" noChangeArrowheads="1"/>
          </p:cNvSpPr>
          <p:nvPr/>
        </p:nvSpPr>
        <p:spPr bwMode="auto">
          <a:xfrm>
            <a:off x="2836384" y="2568599"/>
            <a:ext cx="533400" cy="468312"/>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231" name="Freeform 9"/>
          <p:cNvSpPr/>
          <p:nvPr/>
        </p:nvSpPr>
        <p:spPr bwMode="auto">
          <a:xfrm>
            <a:off x="2518885" y="2154262"/>
            <a:ext cx="404799" cy="498461"/>
          </a:xfrm>
          <a:custGeom>
            <a:avLst/>
            <a:gdLst>
              <a:gd name="T0" fmla="*/ 0 w 288"/>
              <a:gd name="T1" fmla="*/ 0 h 280"/>
              <a:gd name="T2" fmla="*/ 288 w 288"/>
              <a:gd name="T3" fmla="*/ 280 h 280"/>
              <a:gd name="T4" fmla="*/ 0 60000 65536"/>
              <a:gd name="T5" fmla="*/ 0 60000 65536"/>
              <a:gd name="T6" fmla="*/ 0 w 288"/>
              <a:gd name="T7" fmla="*/ 0 h 280"/>
              <a:gd name="T8" fmla="*/ 288 w 288"/>
              <a:gd name="T9" fmla="*/ 280 h 280"/>
            </a:gdLst>
            <a:ahLst/>
            <a:cxnLst>
              <a:cxn ang="T4">
                <a:pos x="T0" y="T1"/>
              </a:cxn>
              <a:cxn ang="T5">
                <a:pos x="T2" y="T3"/>
              </a:cxn>
            </a:cxnLst>
            <a:rect l="T6" t="T7" r="T8" b="T9"/>
            <a:pathLst>
              <a:path w="288" h="280">
                <a:moveTo>
                  <a:pt x="0" y="0"/>
                </a:moveTo>
                <a:lnTo>
                  <a:pt x="288" y="280"/>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2232" name="Text Box 10"/>
          <p:cNvSpPr txBox="1">
            <a:spLocks noChangeArrowheads="1"/>
          </p:cNvSpPr>
          <p:nvPr/>
        </p:nvSpPr>
        <p:spPr bwMode="auto">
          <a:xfrm>
            <a:off x="3417409" y="2559074"/>
            <a:ext cx="246062" cy="304800"/>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233" name="Oval 11"/>
          <p:cNvSpPr>
            <a:spLocks noChangeAspect="1" noChangeArrowheads="1"/>
          </p:cNvSpPr>
          <p:nvPr/>
        </p:nvSpPr>
        <p:spPr bwMode="auto">
          <a:xfrm>
            <a:off x="623392" y="3432199"/>
            <a:ext cx="533400" cy="468312"/>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234" name="Freeform 12"/>
          <p:cNvSpPr/>
          <p:nvPr/>
        </p:nvSpPr>
        <p:spPr bwMode="auto">
          <a:xfrm>
            <a:off x="923420" y="2986112"/>
            <a:ext cx="293715" cy="452429"/>
          </a:xfrm>
          <a:custGeom>
            <a:avLst/>
            <a:gdLst>
              <a:gd name="T0" fmla="*/ 184 w 184"/>
              <a:gd name="T1" fmla="*/ 0 h 284"/>
              <a:gd name="T2" fmla="*/ 0 w 184"/>
              <a:gd name="T3" fmla="*/ 284 h 284"/>
              <a:gd name="T4" fmla="*/ 0 60000 65536"/>
              <a:gd name="T5" fmla="*/ 0 60000 65536"/>
              <a:gd name="T6" fmla="*/ 0 w 184"/>
              <a:gd name="T7" fmla="*/ 0 h 284"/>
              <a:gd name="T8" fmla="*/ 184 w 184"/>
              <a:gd name="T9" fmla="*/ 284 h 284"/>
            </a:gdLst>
            <a:ahLst/>
            <a:cxnLst>
              <a:cxn ang="T4">
                <a:pos x="T0" y="T1"/>
              </a:cxn>
              <a:cxn ang="T5">
                <a:pos x="T2" y="T3"/>
              </a:cxn>
            </a:cxnLst>
            <a:rect l="T6" t="T7" r="T8" b="T9"/>
            <a:pathLst>
              <a:path w="184" h="284">
                <a:moveTo>
                  <a:pt x="184" y="0"/>
                </a:moveTo>
                <a:lnTo>
                  <a:pt x="0" y="284"/>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2235" name="Text Box 13"/>
          <p:cNvSpPr txBox="1">
            <a:spLocks noChangeArrowheads="1"/>
          </p:cNvSpPr>
          <p:nvPr/>
        </p:nvSpPr>
        <p:spPr bwMode="auto">
          <a:xfrm>
            <a:off x="1207609" y="3382986"/>
            <a:ext cx="246062" cy="304800"/>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236" name="Oval 14"/>
          <p:cNvSpPr>
            <a:spLocks noChangeAspect="1" noChangeArrowheads="1"/>
          </p:cNvSpPr>
          <p:nvPr/>
        </p:nvSpPr>
        <p:spPr bwMode="auto">
          <a:xfrm>
            <a:off x="3353909" y="3432199"/>
            <a:ext cx="533400" cy="468312"/>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26</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237" name="Freeform 15"/>
          <p:cNvSpPr/>
          <p:nvPr/>
        </p:nvSpPr>
        <p:spPr bwMode="auto">
          <a:xfrm>
            <a:off x="3293585" y="2967061"/>
            <a:ext cx="273041" cy="471480"/>
          </a:xfrm>
          <a:custGeom>
            <a:avLst/>
            <a:gdLst>
              <a:gd name="T0" fmla="*/ 0 w 180"/>
              <a:gd name="T1" fmla="*/ 0 h 296"/>
              <a:gd name="T2" fmla="*/ 180 w 180"/>
              <a:gd name="T3" fmla="*/ 296 h 296"/>
              <a:gd name="T4" fmla="*/ 0 60000 65536"/>
              <a:gd name="T5" fmla="*/ 0 60000 65536"/>
              <a:gd name="T6" fmla="*/ 0 w 180"/>
              <a:gd name="T7" fmla="*/ 0 h 296"/>
              <a:gd name="T8" fmla="*/ 180 w 180"/>
              <a:gd name="T9" fmla="*/ 296 h 296"/>
            </a:gdLst>
            <a:ahLst/>
            <a:cxnLst>
              <a:cxn ang="T4">
                <a:pos x="T0" y="T1"/>
              </a:cxn>
              <a:cxn ang="T5">
                <a:pos x="T2" y="T3"/>
              </a:cxn>
            </a:cxnLst>
            <a:rect l="T6" t="T7" r="T8" b="T9"/>
            <a:pathLst>
              <a:path w="180" h="296">
                <a:moveTo>
                  <a:pt x="0" y="0"/>
                </a:moveTo>
                <a:lnTo>
                  <a:pt x="180" y="296"/>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2238" name="Oval 16"/>
          <p:cNvSpPr>
            <a:spLocks noChangeAspect="1" noChangeArrowheads="1"/>
          </p:cNvSpPr>
          <p:nvPr/>
        </p:nvSpPr>
        <p:spPr bwMode="auto">
          <a:xfrm>
            <a:off x="1680667" y="3438549"/>
            <a:ext cx="533400" cy="468312"/>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239" name="Freeform 17"/>
          <p:cNvSpPr/>
          <p:nvPr/>
        </p:nvSpPr>
        <p:spPr bwMode="auto">
          <a:xfrm>
            <a:off x="1528285" y="2986110"/>
            <a:ext cx="323829" cy="452430"/>
          </a:xfrm>
          <a:custGeom>
            <a:avLst/>
            <a:gdLst>
              <a:gd name="T0" fmla="*/ 0 w 212"/>
              <a:gd name="T1" fmla="*/ 0 h 288"/>
              <a:gd name="T2" fmla="*/ 212 w 212"/>
              <a:gd name="T3" fmla="*/ 288 h 288"/>
              <a:gd name="T4" fmla="*/ 0 60000 65536"/>
              <a:gd name="T5" fmla="*/ 0 60000 65536"/>
              <a:gd name="T6" fmla="*/ 0 w 212"/>
              <a:gd name="T7" fmla="*/ 0 h 288"/>
              <a:gd name="T8" fmla="*/ 212 w 212"/>
              <a:gd name="T9" fmla="*/ 288 h 288"/>
            </a:gdLst>
            <a:ahLst/>
            <a:cxnLst>
              <a:cxn ang="T4">
                <a:pos x="T0" y="T1"/>
              </a:cxn>
              <a:cxn ang="T5">
                <a:pos x="T2" y="T3"/>
              </a:cxn>
            </a:cxnLst>
            <a:rect l="T6" t="T7" r="T8" b="T9"/>
            <a:pathLst>
              <a:path w="212" h="288">
                <a:moveTo>
                  <a:pt x="0" y="0"/>
                </a:moveTo>
                <a:lnTo>
                  <a:pt x="212" y="288"/>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2240" name="Text Box 18"/>
          <p:cNvSpPr txBox="1">
            <a:spLocks noChangeArrowheads="1"/>
          </p:cNvSpPr>
          <p:nvPr/>
        </p:nvSpPr>
        <p:spPr bwMode="auto">
          <a:xfrm>
            <a:off x="2044222" y="3213124"/>
            <a:ext cx="246063" cy="304800"/>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241" name="Oval 19"/>
          <p:cNvSpPr>
            <a:spLocks noChangeAspect="1" noChangeArrowheads="1"/>
          </p:cNvSpPr>
          <p:nvPr/>
        </p:nvSpPr>
        <p:spPr bwMode="auto">
          <a:xfrm>
            <a:off x="2352179" y="3436962"/>
            <a:ext cx="533400" cy="468313"/>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242" name="Freeform 20"/>
          <p:cNvSpPr/>
          <p:nvPr/>
        </p:nvSpPr>
        <p:spPr bwMode="auto">
          <a:xfrm>
            <a:off x="2637932" y="2986112"/>
            <a:ext cx="293703" cy="452429"/>
          </a:xfrm>
          <a:custGeom>
            <a:avLst/>
            <a:gdLst>
              <a:gd name="T0" fmla="*/ 180 w 180"/>
              <a:gd name="T1" fmla="*/ 0 h 288"/>
              <a:gd name="T2" fmla="*/ 0 w 180"/>
              <a:gd name="T3" fmla="*/ 288 h 288"/>
              <a:gd name="T4" fmla="*/ 0 60000 65536"/>
              <a:gd name="T5" fmla="*/ 0 60000 65536"/>
              <a:gd name="T6" fmla="*/ 0 w 180"/>
              <a:gd name="T7" fmla="*/ 0 h 288"/>
              <a:gd name="T8" fmla="*/ 180 w 180"/>
              <a:gd name="T9" fmla="*/ 288 h 288"/>
            </a:gdLst>
            <a:ahLst/>
            <a:cxnLst>
              <a:cxn ang="T4">
                <a:pos x="T0" y="T1"/>
              </a:cxn>
              <a:cxn ang="T5">
                <a:pos x="T2" y="T3"/>
              </a:cxn>
            </a:cxnLst>
            <a:rect l="T6" t="T7" r="T8" b="T9"/>
            <a:pathLst>
              <a:path w="180" h="288">
                <a:moveTo>
                  <a:pt x="180" y="0"/>
                </a:moveTo>
                <a:lnTo>
                  <a:pt x="0" y="288"/>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2243" name="Text Box 21"/>
          <p:cNvSpPr txBox="1">
            <a:spLocks noChangeArrowheads="1"/>
          </p:cNvSpPr>
          <p:nvPr/>
        </p:nvSpPr>
        <p:spPr bwMode="auto">
          <a:xfrm>
            <a:off x="2936397" y="3387749"/>
            <a:ext cx="246063" cy="304800"/>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244" name="Text Box 47"/>
          <p:cNvSpPr txBox="1">
            <a:spLocks noChangeArrowheads="1"/>
          </p:cNvSpPr>
          <p:nvPr/>
        </p:nvSpPr>
        <p:spPr bwMode="auto">
          <a:xfrm>
            <a:off x="2693509" y="1700236"/>
            <a:ext cx="246062" cy="304800"/>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246" name="Text Box 22"/>
          <p:cNvSpPr txBox="1">
            <a:spLocks noChangeArrowheads="1"/>
          </p:cNvSpPr>
          <p:nvPr/>
        </p:nvSpPr>
        <p:spPr bwMode="auto">
          <a:xfrm>
            <a:off x="3887310" y="3257574"/>
            <a:ext cx="246063" cy="304800"/>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49"/>
          <p:cNvGrpSpPr/>
          <p:nvPr/>
        </p:nvGrpSpPr>
        <p:grpSpPr>
          <a:xfrm>
            <a:off x="4204809" y="1628800"/>
            <a:ext cx="4217988" cy="3168651"/>
            <a:chOff x="3995738" y="404813"/>
            <a:chExt cx="4217988" cy="3168651"/>
          </a:xfrm>
        </p:grpSpPr>
        <p:sp>
          <p:nvSpPr>
            <p:cNvPr id="52247" name="Line 23"/>
            <p:cNvSpPr>
              <a:spLocks noChangeShapeType="1"/>
            </p:cNvSpPr>
            <p:nvPr/>
          </p:nvSpPr>
          <p:spPr bwMode="auto">
            <a:xfrm>
              <a:off x="3995738" y="1846263"/>
              <a:ext cx="1081088" cy="0"/>
            </a:xfrm>
            <a:prstGeom prst="line">
              <a:avLst/>
            </a:prstGeom>
            <a:noFill/>
            <a:ln w="38100">
              <a:solidFill>
                <a:schemeClr val="tx1"/>
              </a:solidFill>
              <a:round/>
              <a:tailEnd type="triangle" w="med" len="me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2248" name="Text Box 24"/>
            <p:cNvSpPr txBox="1">
              <a:spLocks noChangeArrowheads="1"/>
            </p:cNvSpPr>
            <p:nvPr/>
          </p:nvSpPr>
          <p:spPr bwMode="auto">
            <a:xfrm>
              <a:off x="4067176" y="1341438"/>
              <a:ext cx="936625" cy="304800"/>
            </a:xfrm>
            <a:prstGeom prst="rect">
              <a:avLst/>
            </a:prstGeom>
            <a:noFill/>
            <a:ln w="9525">
              <a:noFill/>
              <a:miter lim="800000"/>
            </a:ln>
          </p:spPr>
          <p:txBody>
            <a:bodyPr lIns="0" tIns="0" rIns="0" bIns="0">
              <a:noAutofit/>
            </a:bodyPr>
            <a:lstStyle/>
            <a:p>
              <a:pPr algn="l">
                <a:spcBef>
                  <a:spcPct val="50000"/>
                </a:spcBef>
              </a:pP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a:t>
              </a:r>
              <a:r>
                <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a:t>
              </a:r>
              <a:endPar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249" name="Oval 25"/>
            <p:cNvSpPr>
              <a:spLocks noChangeAspect="1" noChangeArrowheads="1"/>
            </p:cNvSpPr>
            <p:nvPr/>
          </p:nvSpPr>
          <p:spPr bwMode="auto">
            <a:xfrm>
              <a:off x="6357938" y="549276"/>
              <a:ext cx="533400" cy="436563"/>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250" name="Oval 26"/>
            <p:cNvSpPr>
              <a:spLocks noChangeAspect="1" noChangeArrowheads="1"/>
            </p:cNvSpPr>
            <p:nvPr/>
          </p:nvSpPr>
          <p:spPr bwMode="auto">
            <a:xfrm>
              <a:off x="5427663" y="1335088"/>
              <a:ext cx="533400" cy="468313"/>
            </a:xfrm>
            <a:prstGeom prst="ellipse">
              <a:avLst/>
            </a:prstGeom>
          </p:spPr>
          <p:style>
            <a:lnRef idx="1">
              <a:schemeClr val="accent3"/>
            </a:lnRef>
            <a:fillRef idx="2">
              <a:schemeClr val="accent3"/>
            </a:fillRef>
            <a:effectRef idx="1">
              <a:schemeClr val="accent3"/>
            </a:effectRef>
            <a:fontRef idx="minor">
              <a:schemeClr val="dk1"/>
            </a:fontRef>
          </p:style>
          <p:txBody>
            <a:bodyPr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252" name="Freeform 28"/>
            <p:cNvSpPr/>
            <p:nvPr/>
          </p:nvSpPr>
          <p:spPr bwMode="auto">
            <a:xfrm>
              <a:off x="5854701" y="892176"/>
              <a:ext cx="577850" cy="523875"/>
            </a:xfrm>
            <a:custGeom>
              <a:avLst/>
              <a:gdLst>
                <a:gd name="T0" fmla="*/ 364 w 364"/>
                <a:gd name="T1" fmla="*/ 0 h 300"/>
                <a:gd name="T2" fmla="*/ 0 w 364"/>
                <a:gd name="T3" fmla="*/ 300 h 300"/>
                <a:gd name="T4" fmla="*/ 0 60000 65536"/>
                <a:gd name="T5" fmla="*/ 0 60000 65536"/>
                <a:gd name="T6" fmla="*/ 0 w 364"/>
                <a:gd name="T7" fmla="*/ 0 h 300"/>
                <a:gd name="T8" fmla="*/ 364 w 364"/>
                <a:gd name="T9" fmla="*/ 300 h 300"/>
              </a:gdLst>
              <a:ahLst/>
              <a:cxnLst>
                <a:cxn ang="T4">
                  <a:pos x="T0" y="T1"/>
                </a:cxn>
                <a:cxn ang="T5">
                  <a:pos x="T2" y="T3"/>
                </a:cxn>
              </a:cxnLst>
              <a:rect l="T6" t="T7" r="T8" b="T9"/>
              <a:pathLst>
                <a:path w="364" h="300">
                  <a:moveTo>
                    <a:pt x="364" y="0"/>
                  </a:moveTo>
                  <a:lnTo>
                    <a:pt x="0" y="300"/>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2253" name="Oval 29"/>
            <p:cNvSpPr>
              <a:spLocks noChangeAspect="1" noChangeArrowheads="1"/>
            </p:cNvSpPr>
            <p:nvPr/>
          </p:nvSpPr>
          <p:spPr bwMode="auto">
            <a:xfrm>
              <a:off x="7162801" y="1344613"/>
              <a:ext cx="533400" cy="468313"/>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254" name="Freeform 30"/>
            <p:cNvSpPr/>
            <p:nvPr/>
          </p:nvSpPr>
          <p:spPr bwMode="auto">
            <a:xfrm>
              <a:off x="6845301" y="930277"/>
              <a:ext cx="441343" cy="427022"/>
            </a:xfrm>
            <a:custGeom>
              <a:avLst/>
              <a:gdLst>
                <a:gd name="T0" fmla="*/ 0 w 288"/>
                <a:gd name="T1" fmla="*/ 0 h 280"/>
                <a:gd name="T2" fmla="*/ 288 w 288"/>
                <a:gd name="T3" fmla="*/ 280 h 280"/>
                <a:gd name="T4" fmla="*/ 0 60000 65536"/>
                <a:gd name="T5" fmla="*/ 0 60000 65536"/>
                <a:gd name="T6" fmla="*/ 0 w 288"/>
                <a:gd name="T7" fmla="*/ 0 h 280"/>
                <a:gd name="T8" fmla="*/ 288 w 288"/>
                <a:gd name="T9" fmla="*/ 280 h 280"/>
              </a:gdLst>
              <a:ahLst/>
              <a:cxnLst>
                <a:cxn ang="T4">
                  <a:pos x="T0" y="T1"/>
                </a:cxn>
                <a:cxn ang="T5">
                  <a:pos x="T2" y="T3"/>
                </a:cxn>
              </a:cxnLst>
              <a:rect l="T6" t="T7" r="T8" b="T9"/>
              <a:pathLst>
                <a:path w="288" h="280">
                  <a:moveTo>
                    <a:pt x="0" y="0"/>
                  </a:moveTo>
                  <a:lnTo>
                    <a:pt x="288" y="280"/>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2255" name="Text Box 31"/>
            <p:cNvSpPr txBox="1">
              <a:spLocks noChangeArrowheads="1"/>
            </p:cNvSpPr>
            <p:nvPr/>
          </p:nvSpPr>
          <p:spPr bwMode="auto">
            <a:xfrm>
              <a:off x="7743826" y="1335088"/>
              <a:ext cx="246063" cy="304800"/>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256" name="Oval 32"/>
            <p:cNvSpPr>
              <a:spLocks noChangeAspect="1" noChangeArrowheads="1"/>
            </p:cNvSpPr>
            <p:nvPr/>
          </p:nvSpPr>
          <p:spPr bwMode="auto">
            <a:xfrm>
              <a:off x="4930776" y="2208213"/>
              <a:ext cx="533400" cy="468313"/>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257" name="Freeform 33"/>
            <p:cNvSpPr/>
            <p:nvPr/>
          </p:nvSpPr>
          <p:spPr bwMode="auto">
            <a:xfrm>
              <a:off x="5286376" y="1762126"/>
              <a:ext cx="257175" cy="452438"/>
            </a:xfrm>
            <a:custGeom>
              <a:avLst/>
              <a:gdLst>
                <a:gd name="T0" fmla="*/ 184 w 184"/>
                <a:gd name="T1" fmla="*/ 0 h 284"/>
                <a:gd name="T2" fmla="*/ 0 w 184"/>
                <a:gd name="T3" fmla="*/ 284 h 284"/>
                <a:gd name="T4" fmla="*/ 0 60000 65536"/>
                <a:gd name="T5" fmla="*/ 0 60000 65536"/>
                <a:gd name="T6" fmla="*/ 0 w 184"/>
                <a:gd name="T7" fmla="*/ 0 h 284"/>
                <a:gd name="T8" fmla="*/ 184 w 184"/>
                <a:gd name="T9" fmla="*/ 284 h 284"/>
              </a:gdLst>
              <a:ahLst/>
              <a:cxnLst>
                <a:cxn ang="T4">
                  <a:pos x="T0" y="T1"/>
                </a:cxn>
                <a:cxn ang="T5">
                  <a:pos x="T2" y="T3"/>
                </a:cxn>
              </a:cxnLst>
              <a:rect l="T6" t="T7" r="T8" b="T9"/>
              <a:pathLst>
                <a:path w="184" h="284">
                  <a:moveTo>
                    <a:pt x="184" y="0"/>
                  </a:moveTo>
                  <a:lnTo>
                    <a:pt x="0" y="284"/>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2259" name="Oval 35"/>
            <p:cNvSpPr>
              <a:spLocks noChangeAspect="1" noChangeArrowheads="1"/>
            </p:cNvSpPr>
            <p:nvPr/>
          </p:nvSpPr>
          <p:spPr bwMode="auto">
            <a:xfrm>
              <a:off x="7680326" y="2208213"/>
              <a:ext cx="533400" cy="468313"/>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26</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260" name="Freeform 36"/>
            <p:cNvSpPr/>
            <p:nvPr/>
          </p:nvSpPr>
          <p:spPr bwMode="auto">
            <a:xfrm>
              <a:off x="7620001" y="1743076"/>
              <a:ext cx="238125" cy="471488"/>
            </a:xfrm>
            <a:custGeom>
              <a:avLst/>
              <a:gdLst>
                <a:gd name="T0" fmla="*/ 0 w 180"/>
                <a:gd name="T1" fmla="*/ 0 h 296"/>
                <a:gd name="T2" fmla="*/ 180 w 180"/>
                <a:gd name="T3" fmla="*/ 296 h 296"/>
                <a:gd name="T4" fmla="*/ 0 60000 65536"/>
                <a:gd name="T5" fmla="*/ 0 60000 65536"/>
                <a:gd name="T6" fmla="*/ 0 w 180"/>
                <a:gd name="T7" fmla="*/ 0 h 296"/>
                <a:gd name="T8" fmla="*/ 180 w 180"/>
                <a:gd name="T9" fmla="*/ 296 h 296"/>
              </a:gdLst>
              <a:ahLst/>
              <a:cxnLst>
                <a:cxn ang="T4">
                  <a:pos x="T0" y="T1"/>
                </a:cxn>
                <a:cxn ang="T5">
                  <a:pos x="T2" y="T3"/>
                </a:cxn>
              </a:cxnLst>
              <a:rect l="T6" t="T7" r="T8" b="T9"/>
              <a:pathLst>
                <a:path w="180" h="296">
                  <a:moveTo>
                    <a:pt x="0" y="0"/>
                  </a:moveTo>
                  <a:lnTo>
                    <a:pt x="180" y="296"/>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2261" name="Oval 37"/>
            <p:cNvSpPr>
              <a:spLocks noChangeAspect="1" noChangeArrowheads="1"/>
            </p:cNvSpPr>
            <p:nvPr/>
          </p:nvSpPr>
          <p:spPr bwMode="auto">
            <a:xfrm>
              <a:off x="5947859" y="2214563"/>
              <a:ext cx="533400" cy="468313"/>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262" name="Freeform 38"/>
            <p:cNvSpPr/>
            <p:nvPr/>
          </p:nvSpPr>
          <p:spPr bwMode="auto">
            <a:xfrm>
              <a:off x="5854701" y="1762127"/>
              <a:ext cx="288935" cy="452427"/>
            </a:xfrm>
            <a:custGeom>
              <a:avLst/>
              <a:gdLst>
                <a:gd name="T0" fmla="*/ 0 w 212"/>
                <a:gd name="T1" fmla="*/ 0 h 288"/>
                <a:gd name="T2" fmla="*/ 212 w 212"/>
                <a:gd name="T3" fmla="*/ 288 h 288"/>
                <a:gd name="T4" fmla="*/ 0 60000 65536"/>
                <a:gd name="T5" fmla="*/ 0 60000 65536"/>
                <a:gd name="T6" fmla="*/ 0 w 212"/>
                <a:gd name="T7" fmla="*/ 0 h 288"/>
                <a:gd name="T8" fmla="*/ 212 w 212"/>
                <a:gd name="T9" fmla="*/ 288 h 288"/>
              </a:gdLst>
              <a:ahLst/>
              <a:cxnLst>
                <a:cxn ang="T4">
                  <a:pos x="T0" y="T1"/>
                </a:cxn>
                <a:cxn ang="T5">
                  <a:pos x="T2" y="T3"/>
                </a:cxn>
              </a:cxnLst>
              <a:rect l="T6" t="T7" r="T8" b="T9"/>
              <a:pathLst>
                <a:path w="212" h="288">
                  <a:moveTo>
                    <a:pt x="0" y="0"/>
                  </a:moveTo>
                  <a:lnTo>
                    <a:pt x="212" y="288"/>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2264" name="Oval 40"/>
            <p:cNvSpPr>
              <a:spLocks noChangeAspect="1" noChangeArrowheads="1"/>
            </p:cNvSpPr>
            <p:nvPr/>
          </p:nvSpPr>
          <p:spPr bwMode="auto">
            <a:xfrm>
              <a:off x="6659563" y="2212976"/>
              <a:ext cx="533400" cy="468313"/>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265" name="Freeform 41"/>
            <p:cNvSpPr/>
            <p:nvPr/>
          </p:nvSpPr>
          <p:spPr bwMode="auto">
            <a:xfrm>
              <a:off x="7000876" y="1762126"/>
              <a:ext cx="257175" cy="452438"/>
            </a:xfrm>
            <a:custGeom>
              <a:avLst/>
              <a:gdLst>
                <a:gd name="T0" fmla="*/ 180 w 180"/>
                <a:gd name="T1" fmla="*/ 0 h 288"/>
                <a:gd name="T2" fmla="*/ 0 w 180"/>
                <a:gd name="T3" fmla="*/ 288 h 288"/>
                <a:gd name="T4" fmla="*/ 0 60000 65536"/>
                <a:gd name="T5" fmla="*/ 0 60000 65536"/>
                <a:gd name="T6" fmla="*/ 0 w 180"/>
                <a:gd name="T7" fmla="*/ 0 h 288"/>
                <a:gd name="T8" fmla="*/ 180 w 180"/>
                <a:gd name="T9" fmla="*/ 288 h 288"/>
              </a:gdLst>
              <a:ahLst/>
              <a:cxnLst>
                <a:cxn ang="T4">
                  <a:pos x="T0" y="T1"/>
                </a:cxn>
                <a:cxn ang="T5">
                  <a:pos x="T2" y="T3"/>
                </a:cxn>
              </a:cxnLst>
              <a:rect l="T6" t="T7" r="T8" b="T9"/>
              <a:pathLst>
                <a:path w="180" h="288">
                  <a:moveTo>
                    <a:pt x="180" y="0"/>
                  </a:moveTo>
                  <a:lnTo>
                    <a:pt x="0" y="288"/>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2266" name="Text Box 42"/>
            <p:cNvSpPr txBox="1">
              <a:spLocks noChangeArrowheads="1"/>
            </p:cNvSpPr>
            <p:nvPr/>
          </p:nvSpPr>
          <p:spPr bwMode="auto">
            <a:xfrm>
              <a:off x="7262813" y="2163763"/>
              <a:ext cx="246063" cy="304800"/>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268" name="Oval 44"/>
            <p:cNvSpPr>
              <a:spLocks noChangeAspect="1" noChangeArrowheads="1"/>
            </p:cNvSpPr>
            <p:nvPr/>
          </p:nvSpPr>
          <p:spPr bwMode="auto">
            <a:xfrm>
              <a:off x="6227763" y="3105151"/>
              <a:ext cx="533400" cy="468313"/>
            </a:xfrm>
            <a:prstGeom prst="ellipse">
              <a:avLst/>
            </a:prstGeom>
          </p:spPr>
          <p:style>
            <a:lnRef idx="1">
              <a:schemeClr val="accent2"/>
            </a:lnRef>
            <a:fillRef idx="2">
              <a:schemeClr val="accent2"/>
            </a:fillRef>
            <a:effectRef idx="1">
              <a:schemeClr val="accent2"/>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269" name="Freeform 45"/>
            <p:cNvSpPr/>
            <p:nvPr/>
          </p:nvSpPr>
          <p:spPr bwMode="auto">
            <a:xfrm>
              <a:off x="6572251" y="2654301"/>
              <a:ext cx="254000" cy="488950"/>
            </a:xfrm>
            <a:custGeom>
              <a:avLst/>
              <a:gdLst>
                <a:gd name="T0" fmla="*/ 180 w 180"/>
                <a:gd name="T1" fmla="*/ 0 h 288"/>
                <a:gd name="T2" fmla="*/ 0 w 180"/>
                <a:gd name="T3" fmla="*/ 288 h 288"/>
                <a:gd name="T4" fmla="*/ 0 60000 65536"/>
                <a:gd name="T5" fmla="*/ 0 60000 65536"/>
                <a:gd name="T6" fmla="*/ 0 w 180"/>
                <a:gd name="T7" fmla="*/ 0 h 288"/>
                <a:gd name="T8" fmla="*/ 180 w 180"/>
                <a:gd name="T9" fmla="*/ 288 h 288"/>
              </a:gdLst>
              <a:ahLst/>
              <a:cxnLst>
                <a:cxn ang="T4">
                  <a:pos x="T0" y="T1"/>
                </a:cxn>
                <a:cxn ang="T5">
                  <a:pos x="T2" y="T3"/>
                </a:cxn>
              </a:cxnLst>
              <a:rect l="T6" t="T7" r="T8" b="T9"/>
              <a:pathLst>
                <a:path w="180" h="288">
                  <a:moveTo>
                    <a:pt x="180" y="0"/>
                  </a:moveTo>
                  <a:lnTo>
                    <a:pt x="0" y="288"/>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2270" name="Text Box 46"/>
            <p:cNvSpPr txBox="1">
              <a:spLocks noChangeArrowheads="1"/>
            </p:cNvSpPr>
            <p:nvPr/>
          </p:nvSpPr>
          <p:spPr bwMode="auto">
            <a:xfrm>
              <a:off x="6831013" y="3055938"/>
              <a:ext cx="246063" cy="304800"/>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271" name="Text Box 48"/>
            <p:cNvSpPr txBox="1">
              <a:spLocks noChangeArrowheads="1"/>
            </p:cNvSpPr>
            <p:nvPr/>
          </p:nvSpPr>
          <p:spPr bwMode="auto">
            <a:xfrm>
              <a:off x="6858001" y="404813"/>
              <a:ext cx="481013" cy="307975"/>
            </a:xfrm>
            <a:prstGeom prst="rect">
              <a:avLst/>
            </a:prstGeom>
            <a:noFill/>
            <a:ln w="9525">
              <a:noFill/>
              <a:miter lim="800000"/>
            </a:ln>
          </p:spPr>
          <p:txBody>
            <a:bodyPr wrap="square"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gr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229569" y="3183219"/>
            <a:ext cx="4011148" cy="40111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Oval 4"/>
          <p:cNvSpPr>
            <a:spLocks noChangeAspect="1" noChangeArrowheads="1"/>
          </p:cNvSpPr>
          <p:nvPr/>
        </p:nvSpPr>
        <p:spPr bwMode="auto">
          <a:xfrm>
            <a:off x="3300413" y="909167"/>
            <a:ext cx="533400" cy="436563"/>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251" name="Oval 5"/>
          <p:cNvSpPr>
            <a:spLocks noChangeAspect="1" noChangeArrowheads="1"/>
          </p:cNvSpPr>
          <p:nvPr/>
        </p:nvSpPr>
        <p:spPr bwMode="auto">
          <a:xfrm>
            <a:off x="2344738" y="1694979"/>
            <a:ext cx="533400" cy="468312"/>
          </a:xfrm>
          <a:prstGeom prst="ellipse">
            <a:avLst/>
          </a:prstGeom>
        </p:spPr>
        <p:style>
          <a:lnRef idx="1">
            <a:schemeClr val="accent3"/>
          </a:lnRef>
          <a:fillRef idx="2">
            <a:schemeClr val="accent3"/>
          </a:fillRef>
          <a:effectRef idx="1">
            <a:schemeClr val="accent3"/>
          </a:effectRef>
          <a:fontRef idx="minor">
            <a:schemeClr val="dk1"/>
          </a:fontRef>
        </p:style>
        <p:txBody>
          <a:bodyPr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252" name="Text Box 6"/>
          <p:cNvSpPr txBox="1">
            <a:spLocks noChangeArrowheads="1"/>
          </p:cNvSpPr>
          <p:nvPr/>
        </p:nvSpPr>
        <p:spPr bwMode="auto">
          <a:xfrm>
            <a:off x="2370139" y="1388591"/>
            <a:ext cx="327025" cy="304800"/>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253" name="Freeform 7"/>
          <p:cNvSpPr/>
          <p:nvPr/>
        </p:nvSpPr>
        <p:spPr bwMode="auto">
          <a:xfrm>
            <a:off x="2771775" y="1252066"/>
            <a:ext cx="577850" cy="523220"/>
          </a:xfrm>
          <a:custGeom>
            <a:avLst/>
            <a:gdLst>
              <a:gd name="T0" fmla="*/ 364 w 364"/>
              <a:gd name="T1" fmla="*/ 0 h 300"/>
              <a:gd name="T2" fmla="*/ 0 w 364"/>
              <a:gd name="T3" fmla="*/ 300 h 300"/>
              <a:gd name="T4" fmla="*/ 0 60000 65536"/>
              <a:gd name="T5" fmla="*/ 0 60000 65536"/>
              <a:gd name="T6" fmla="*/ 0 w 364"/>
              <a:gd name="T7" fmla="*/ 0 h 300"/>
              <a:gd name="T8" fmla="*/ 364 w 364"/>
              <a:gd name="T9" fmla="*/ 300 h 300"/>
            </a:gdLst>
            <a:ahLst/>
            <a:cxnLst>
              <a:cxn ang="T4">
                <a:pos x="T0" y="T1"/>
              </a:cxn>
              <a:cxn ang="T5">
                <a:pos x="T2" y="T3"/>
              </a:cxn>
            </a:cxnLst>
            <a:rect l="T6" t="T7" r="T8" b="T9"/>
            <a:pathLst>
              <a:path w="364" h="300">
                <a:moveTo>
                  <a:pt x="364" y="0"/>
                </a:moveTo>
                <a:lnTo>
                  <a:pt x="0" y="300"/>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3254" name="Oval 8"/>
          <p:cNvSpPr>
            <a:spLocks noChangeAspect="1" noChangeArrowheads="1"/>
          </p:cNvSpPr>
          <p:nvPr/>
        </p:nvSpPr>
        <p:spPr bwMode="auto">
          <a:xfrm>
            <a:off x="4079875" y="1704504"/>
            <a:ext cx="533400" cy="468312"/>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255" name="Freeform 9"/>
          <p:cNvSpPr/>
          <p:nvPr/>
        </p:nvSpPr>
        <p:spPr bwMode="auto">
          <a:xfrm>
            <a:off x="3762375" y="1290166"/>
            <a:ext cx="457200" cy="523220"/>
          </a:xfrm>
          <a:custGeom>
            <a:avLst/>
            <a:gdLst>
              <a:gd name="T0" fmla="*/ 0 w 288"/>
              <a:gd name="T1" fmla="*/ 0 h 280"/>
              <a:gd name="T2" fmla="*/ 288 w 288"/>
              <a:gd name="T3" fmla="*/ 280 h 280"/>
              <a:gd name="T4" fmla="*/ 0 60000 65536"/>
              <a:gd name="T5" fmla="*/ 0 60000 65536"/>
              <a:gd name="T6" fmla="*/ 0 w 288"/>
              <a:gd name="T7" fmla="*/ 0 h 280"/>
              <a:gd name="T8" fmla="*/ 288 w 288"/>
              <a:gd name="T9" fmla="*/ 280 h 280"/>
            </a:gdLst>
            <a:ahLst/>
            <a:cxnLst>
              <a:cxn ang="T4">
                <a:pos x="T0" y="T1"/>
              </a:cxn>
              <a:cxn ang="T5">
                <a:pos x="T2" y="T3"/>
              </a:cxn>
            </a:cxnLst>
            <a:rect l="T6" t="T7" r="T8" b="T9"/>
            <a:pathLst>
              <a:path w="288" h="280">
                <a:moveTo>
                  <a:pt x="0" y="0"/>
                </a:moveTo>
                <a:lnTo>
                  <a:pt x="288" y="280"/>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3256" name="Text Box 10"/>
          <p:cNvSpPr txBox="1">
            <a:spLocks noChangeArrowheads="1"/>
          </p:cNvSpPr>
          <p:nvPr/>
        </p:nvSpPr>
        <p:spPr bwMode="auto">
          <a:xfrm>
            <a:off x="4660901" y="1694979"/>
            <a:ext cx="246063" cy="304800"/>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257" name="Oval 11"/>
          <p:cNvSpPr>
            <a:spLocks noChangeAspect="1" noChangeArrowheads="1"/>
          </p:cNvSpPr>
          <p:nvPr/>
        </p:nvSpPr>
        <p:spPr bwMode="auto">
          <a:xfrm>
            <a:off x="1847850" y="2568104"/>
            <a:ext cx="533400" cy="468312"/>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258" name="Freeform 12"/>
          <p:cNvSpPr/>
          <p:nvPr/>
        </p:nvSpPr>
        <p:spPr bwMode="auto">
          <a:xfrm>
            <a:off x="2238348" y="2122016"/>
            <a:ext cx="222277" cy="455602"/>
          </a:xfrm>
          <a:custGeom>
            <a:avLst/>
            <a:gdLst>
              <a:gd name="T0" fmla="*/ 184 w 184"/>
              <a:gd name="T1" fmla="*/ 0 h 284"/>
              <a:gd name="T2" fmla="*/ 0 w 184"/>
              <a:gd name="T3" fmla="*/ 284 h 284"/>
              <a:gd name="T4" fmla="*/ 0 60000 65536"/>
              <a:gd name="T5" fmla="*/ 0 60000 65536"/>
              <a:gd name="T6" fmla="*/ 0 w 184"/>
              <a:gd name="T7" fmla="*/ 0 h 284"/>
              <a:gd name="T8" fmla="*/ 184 w 184"/>
              <a:gd name="T9" fmla="*/ 284 h 284"/>
            </a:gdLst>
            <a:ahLst/>
            <a:cxnLst>
              <a:cxn ang="T4">
                <a:pos x="T0" y="T1"/>
              </a:cxn>
              <a:cxn ang="T5">
                <a:pos x="T2" y="T3"/>
              </a:cxn>
            </a:cxnLst>
            <a:rect l="T6" t="T7" r="T8" b="T9"/>
            <a:pathLst>
              <a:path w="184" h="284">
                <a:moveTo>
                  <a:pt x="184" y="0"/>
                </a:moveTo>
                <a:lnTo>
                  <a:pt x="0" y="284"/>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3259" name="Text Box 13"/>
          <p:cNvSpPr txBox="1">
            <a:spLocks noChangeArrowheads="1"/>
          </p:cNvSpPr>
          <p:nvPr/>
        </p:nvSpPr>
        <p:spPr bwMode="auto">
          <a:xfrm>
            <a:off x="2451101" y="2518891"/>
            <a:ext cx="246063" cy="304800"/>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260" name="Oval 14"/>
          <p:cNvSpPr>
            <a:spLocks noChangeAspect="1" noChangeArrowheads="1"/>
          </p:cNvSpPr>
          <p:nvPr/>
        </p:nvSpPr>
        <p:spPr bwMode="auto">
          <a:xfrm>
            <a:off x="4597400" y="2568104"/>
            <a:ext cx="533400" cy="468312"/>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26</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261" name="Freeform 15"/>
          <p:cNvSpPr/>
          <p:nvPr/>
        </p:nvSpPr>
        <p:spPr bwMode="auto">
          <a:xfrm>
            <a:off x="4537076" y="2102966"/>
            <a:ext cx="273041" cy="474652"/>
          </a:xfrm>
          <a:custGeom>
            <a:avLst/>
            <a:gdLst>
              <a:gd name="T0" fmla="*/ 0 w 180"/>
              <a:gd name="T1" fmla="*/ 0 h 296"/>
              <a:gd name="T2" fmla="*/ 180 w 180"/>
              <a:gd name="T3" fmla="*/ 296 h 296"/>
              <a:gd name="T4" fmla="*/ 0 60000 65536"/>
              <a:gd name="T5" fmla="*/ 0 60000 65536"/>
              <a:gd name="T6" fmla="*/ 0 w 180"/>
              <a:gd name="T7" fmla="*/ 0 h 296"/>
              <a:gd name="T8" fmla="*/ 180 w 180"/>
              <a:gd name="T9" fmla="*/ 296 h 296"/>
            </a:gdLst>
            <a:ahLst/>
            <a:cxnLst>
              <a:cxn ang="T4">
                <a:pos x="T0" y="T1"/>
              </a:cxn>
              <a:cxn ang="T5">
                <a:pos x="T2" y="T3"/>
              </a:cxn>
            </a:cxnLst>
            <a:rect l="T6" t="T7" r="T8" b="T9"/>
            <a:pathLst>
              <a:path w="180" h="296">
                <a:moveTo>
                  <a:pt x="0" y="0"/>
                </a:moveTo>
                <a:lnTo>
                  <a:pt x="180" y="296"/>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3262" name="Oval 16"/>
          <p:cNvSpPr>
            <a:spLocks noChangeAspect="1" noChangeArrowheads="1"/>
          </p:cNvSpPr>
          <p:nvPr/>
        </p:nvSpPr>
        <p:spPr bwMode="auto">
          <a:xfrm>
            <a:off x="2905125" y="2574454"/>
            <a:ext cx="533400" cy="468312"/>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263" name="Freeform 17"/>
          <p:cNvSpPr/>
          <p:nvPr/>
        </p:nvSpPr>
        <p:spPr bwMode="auto">
          <a:xfrm>
            <a:off x="2771776" y="2122016"/>
            <a:ext cx="323829" cy="455602"/>
          </a:xfrm>
          <a:custGeom>
            <a:avLst/>
            <a:gdLst>
              <a:gd name="T0" fmla="*/ 0 w 212"/>
              <a:gd name="T1" fmla="*/ 0 h 288"/>
              <a:gd name="T2" fmla="*/ 212 w 212"/>
              <a:gd name="T3" fmla="*/ 288 h 288"/>
              <a:gd name="T4" fmla="*/ 0 60000 65536"/>
              <a:gd name="T5" fmla="*/ 0 60000 65536"/>
              <a:gd name="T6" fmla="*/ 0 w 212"/>
              <a:gd name="T7" fmla="*/ 0 h 288"/>
              <a:gd name="T8" fmla="*/ 212 w 212"/>
              <a:gd name="T9" fmla="*/ 288 h 288"/>
            </a:gdLst>
            <a:ahLst/>
            <a:cxnLst>
              <a:cxn ang="T4">
                <a:pos x="T0" y="T1"/>
              </a:cxn>
              <a:cxn ang="T5">
                <a:pos x="T2" y="T3"/>
              </a:cxn>
            </a:cxnLst>
            <a:rect l="T6" t="T7" r="T8" b="T9"/>
            <a:pathLst>
              <a:path w="212" h="288">
                <a:moveTo>
                  <a:pt x="0" y="0"/>
                </a:moveTo>
                <a:lnTo>
                  <a:pt x="212" y="288"/>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3264" name="Text Box 18"/>
          <p:cNvSpPr txBox="1">
            <a:spLocks noChangeArrowheads="1"/>
          </p:cNvSpPr>
          <p:nvPr/>
        </p:nvSpPr>
        <p:spPr bwMode="auto">
          <a:xfrm>
            <a:off x="3287713" y="2349029"/>
            <a:ext cx="246062" cy="304800"/>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265" name="Oval 19"/>
          <p:cNvSpPr>
            <a:spLocks noChangeAspect="1" noChangeArrowheads="1"/>
          </p:cNvSpPr>
          <p:nvPr/>
        </p:nvSpPr>
        <p:spPr bwMode="auto">
          <a:xfrm>
            <a:off x="3576638" y="2572867"/>
            <a:ext cx="533400" cy="468313"/>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266" name="Freeform 20"/>
          <p:cNvSpPr/>
          <p:nvPr/>
        </p:nvSpPr>
        <p:spPr bwMode="auto">
          <a:xfrm>
            <a:off x="3952860" y="2122016"/>
            <a:ext cx="222265" cy="455602"/>
          </a:xfrm>
          <a:custGeom>
            <a:avLst/>
            <a:gdLst>
              <a:gd name="T0" fmla="*/ 180 w 180"/>
              <a:gd name="T1" fmla="*/ 0 h 288"/>
              <a:gd name="T2" fmla="*/ 0 w 180"/>
              <a:gd name="T3" fmla="*/ 288 h 288"/>
              <a:gd name="T4" fmla="*/ 0 60000 65536"/>
              <a:gd name="T5" fmla="*/ 0 60000 65536"/>
              <a:gd name="T6" fmla="*/ 0 w 180"/>
              <a:gd name="T7" fmla="*/ 0 h 288"/>
              <a:gd name="T8" fmla="*/ 180 w 180"/>
              <a:gd name="T9" fmla="*/ 288 h 288"/>
            </a:gdLst>
            <a:ahLst/>
            <a:cxnLst>
              <a:cxn ang="T4">
                <a:pos x="T0" y="T1"/>
              </a:cxn>
              <a:cxn ang="T5">
                <a:pos x="T2" y="T3"/>
              </a:cxn>
            </a:cxnLst>
            <a:rect l="T6" t="T7" r="T8" b="T9"/>
            <a:pathLst>
              <a:path w="180" h="288">
                <a:moveTo>
                  <a:pt x="180" y="0"/>
                </a:moveTo>
                <a:lnTo>
                  <a:pt x="0" y="288"/>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3267" name="Text Box 21"/>
          <p:cNvSpPr txBox="1">
            <a:spLocks noChangeArrowheads="1"/>
          </p:cNvSpPr>
          <p:nvPr/>
        </p:nvSpPr>
        <p:spPr bwMode="auto">
          <a:xfrm>
            <a:off x="4179888" y="2523654"/>
            <a:ext cx="246062" cy="304800"/>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268" name="Text Box 22"/>
          <p:cNvSpPr txBox="1">
            <a:spLocks noChangeArrowheads="1"/>
          </p:cNvSpPr>
          <p:nvPr/>
        </p:nvSpPr>
        <p:spPr bwMode="auto">
          <a:xfrm>
            <a:off x="5130801" y="2393479"/>
            <a:ext cx="246063" cy="304800"/>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269" name="Oval 23"/>
          <p:cNvSpPr>
            <a:spLocks noChangeAspect="1" noChangeArrowheads="1"/>
          </p:cNvSpPr>
          <p:nvPr/>
        </p:nvSpPr>
        <p:spPr bwMode="auto">
          <a:xfrm>
            <a:off x="3144838" y="3465042"/>
            <a:ext cx="533400" cy="468313"/>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270" name="Freeform 24"/>
          <p:cNvSpPr/>
          <p:nvPr/>
        </p:nvSpPr>
        <p:spPr bwMode="auto">
          <a:xfrm>
            <a:off x="3524232" y="3014192"/>
            <a:ext cx="219093" cy="492121"/>
          </a:xfrm>
          <a:custGeom>
            <a:avLst/>
            <a:gdLst>
              <a:gd name="T0" fmla="*/ 180 w 180"/>
              <a:gd name="T1" fmla="*/ 0 h 288"/>
              <a:gd name="T2" fmla="*/ 0 w 180"/>
              <a:gd name="T3" fmla="*/ 288 h 288"/>
              <a:gd name="T4" fmla="*/ 0 60000 65536"/>
              <a:gd name="T5" fmla="*/ 0 60000 65536"/>
              <a:gd name="T6" fmla="*/ 0 w 180"/>
              <a:gd name="T7" fmla="*/ 0 h 288"/>
              <a:gd name="T8" fmla="*/ 180 w 180"/>
              <a:gd name="T9" fmla="*/ 288 h 288"/>
            </a:gdLst>
            <a:ahLst/>
            <a:cxnLst>
              <a:cxn ang="T4">
                <a:pos x="T0" y="T1"/>
              </a:cxn>
              <a:cxn ang="T5">
                <a:pos x="T2" y="T3"/>
              </a:cxn>
            </a:cxnLst>
            <a:rect l="T6" t="T7" r="T8" b="T9"/>
            <a:pathLst>
              <a:path w="180" h="288">
                <a:moveTo>
                  <a:pt x="180" y="0"/>
                </a:moveTo>
                <a:lnTo>
                  <a:pt x="0" y="288"/>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3271" name="Text Box 25"/>
          <p:cNvSpPr txBox="1">
            <a:spLocks noChangeArrowheads="1"/>
          </p:cNvSpPr>
          <p:nvPr/>
        </p:nvSpPr>
        <p:spPr bwMode="auto">
          <a:xfrm>
            <a:off x="3748088" y="3415829"/>
            <a:ext cx="246062" cy="304800"/>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272" name="Text Box 26"/>
          <p:cNvSpPr txBox="1">
            <a:spLocks noChangeArrowheads="1"/>
          </p:cNvSpPr>
          <p:nvPr/>
        </p:nvSpPr>
        <p:spPr bwMode="auto">
          <a:xfrm>
            <a:off x="3937000" y="764705"/>
            <a:ext cx="373050" cy="245745"/>
          </a:xfrm>
          <a:prstGeom prst="rect">
            <a:avLst/>
          </a:prstGeom>
          <a:noFill/>
          <a:ln w="9525">
            <a:noFill/>
            <a:miter lim="800000"/>
          </a:ln>
        </p:spPr>
        <p:txBody>
          <a:bodyPr wrap="square" lIns="0" tIns="0" rIns="0" bIns="0">
            <a:sp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Group 85"/>
          <p:cNvGrpSpPr/>
          <p:nvPr/>
        </p:nvGrpSpPr>
        <p:grpSpPr bwMode="auto">
          <a:xfrm>
            <a:off x="5375275" y="909168"/>
            <a:ext cx="4362450" cy="3851275"/>
            <a:chOff x="2426" y="164"/>
            <a:chExt cx="2748" cy="2426"/>
          </a:xfrm>
        </p:grpSpPr>
        <p:sp>
          <p:nvSpPr>
            <p:cNvPr id="53303" name="Oval 27"/>
            <p:cNvSpPr>
              <a:spLocks noChangeAspect="1" noChangeArrowheads="1"/>
            </p:cNvSpPr>
            <p:nvPr/>
          </p:nvSpPr>
          <p:spPr bwMode="auto">
            <a:xfrm>
              <a:off x="4021" y="164"/>
              <a:ext cx="336" cy="275"/>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304" name="Oval 28"/>
            <p:cNvSpPr>
              <a:spLocks noChangeAspect="1" noChangeArrowheads="1"/>
            </p:cNvSpPr>
            <p:nvPr/>
          </p:nvSpPr>
          <p:spPr bwMode="auto">
            <a:xfrm>
              <a:off x="3419" y="659"/>
              <a:ext cx="336" cy="295"/>
            </a:xfrm>
            <a:prstGeom prst="ellipse">
              <a:avLst/>
            </a:prstGeom>
          </p:spPr>
          <p:style>
            <a:lnRef idx="1">
              <a:schemeClr val="accent3"/>
            </a:lnRef>
            <a:fillRef idx="2">
              <a:schemeClr val="accent3"/>
            </a:fillRef>
            <a:effectRef idx="1">
              <a:schemeClr val="accent3"/>
            </a:effectRef>
            <a:fontRef idx="minor">
              <a:schemeClr val="dk1"/>
            </a:fontRef>
          </p:style>
          <p:txBody>
            <a:bodyPr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306" name="Freeform 30"/>
            <p:cNvSpPr/>
            <p:nvPr/>
          </p:nvSpPr>
          <p:spPr bwMode="auto">
            <a:xfrm>
              <a:off x="3688" y="380"/>
              <a:ext cx="364" cy="330"/>
            </a:xfrm>
            <a:custGeom>
              <a:avLst/>
              <a:gdLst>
                <a:gd name="T0" fmla="*/ 364 w 364"/>
                <a:gd name="T1" fmla="*/ 0 h 300"/>
                <a:gd name="T2" fmla="*/ 0 w 364"/>
                <a:gd name="T3" fmla="*/ 300 h 300"/>
                <a:gd name="T4" fmla="*/ 0 60000 65536"/>
                <a:gd name="T5" fmla="*/ 0 60000 65536"/>
                <a:gd name="T6" fmla="*/ 0 w 364"/>
                <a:gd name="T7" fmla="*/ 0 h 300"/>
                <a:gd name="T8" fmla="*/ 364 w 364"/>
                <a:gd name="T9" fmla="*/ 300 h 300"/>
              </a:gdLst>
              <a:ahLst/>
              <a:cxnLst>
                <a:cxn ang="T4">
                  <a:pos x="T0" y="T1"/>
                </a:cxn>
                <a:cxn ang="T5">
                  <a:pos x="T2" y="T3"/>
                </a:cxn>
              </a:cxnLst>
              <a:rect l="T6" t="T7" r="T8" b="T9"/>
              <a:pathLst>
                <a:path w="364" h="300">
                  <a:moveTo>
                    <a:pt x="364" y="0"/>
                  </a:moveTo>
                  <a:lnTo>
                    <a:pt x="0" y="300"/>
                  </a:lnTo>
                </a:path>
              </a:pathLst>
            </a:custGeom>
            <a:noFill/>
            <a:ln w="28575">
              <a:solidFill>
                <a:schemeClr val="tx1"/>
              </a:solidFill>
              <a:round/>
            </a:ln>
          </p:spPr>
          <p:txBody>
            <a:bodyPr anchor="ctr">
              <a:noAutofit/>
            </a:bodyPr>
            <a:lstStyle/>
            <a:p>
              <a:endParaRPr lang="zh-CN" altLang="en-US" dirty="0">
                <a:latin typeface="Consolas" panose="020B0609020204030204" pitchFamily="49" charset="0"/>
                <a:cs typeface="Consolas" panose="020B0609020204030204" pitchFamily="49" charset="0"/>
              </a:endParaRPr>
            </a:p>
          </p:txBody>
        </p:sp>
        <p:sp>
          <p:nvSpPr>
            <p:cNvPr id="53307" name="Oval 31"/>
            <p:cNvSpPr>
              <a:spLocks noChangeAspect="1" noChangeArrowheads="1"/>
            </p:cNvSpPr>
            <p:nvPr/>
          </p:nvSpPr>
          <p:spPr bwMode="auto">
            <a:xfrm>
              <a:off x="4512" y="665"/>
              <a:ext cx="336" cy="295"/>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308" name="Freeform 32"/>
            <p:cNvSpPr/>
            <p:nvPr/>
          </p:nvSpPr>
          <p:spPr bwMode="auto">
            <a:xfrm>
              <a:off x="4312" y="404"/>
              <a:ext cx="278" cy="271"/>
            </a:xfrm>
            <a:custGeom>
              <a:avLst/>
              <a:gdLst>
                <a:gd name="T0" fmla="*/ 0 w 288"/>
                <a:gd name="T1" fmla="*/ 0 h 280"/>
                <a:gd name="T2" fmla="*/ 288 w 288"/>
                <a:gd name="T3" fmla="*/ 280 h 280"/>
                <a:gd name="T4" fmla="*/ 0 60000 65536"/>
                <a:gd name="T5" fmla="*/ 0 60000 65536"/>
                <a:gd name="T6" fmla="*/ 0 w 288"/>
                <a:gd name="T7" fmla="*/ 0 h 280"/>
                <a:gd name="T8" fmla="*/ 288 w 288"/>
                <a:gd name="T9" fmla="*/ 280 h 280"/>
              </a:gdLst>
              <a:ahLst/>
              <a:cxnLst>
                <a:cxn ang="T4">
                  <a:pos x="T0" y="T1"/>
                </a:cxn>
                <a:cxn ang="T5">
                  <a:pos x="T2" y="T3"/>
                </a:cxn>
              </a:cxnLst>
              <a:rect l="T6" t="T7" r="T8" b="T9"/>
              <a:pathLst>
                <a:path w="288" h="280">
                  <a:moveTo>
                    <a:pt x="0" y="0"/>
                  </a:moveTo>
                  <a:lnTo>
                    <a:pt x="288" y="280"/>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3310" name="Oval 34"/>
            <p:cNvSpPr>
              <a:spLocks noChangeAspect="1" noChangeArrowheads="1"/>
            </p:cNvSpPr>
            <p:nvPr/>
          </p:nvSpPr>
          <p:spPr bwMode="auto">
            <a:xfrm>
              <a:off x="3106" y="1209"/>
              <a:ext cx="336" cy="295"/>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311" name="Freeform 35"/>
            <p:cNvSpPr/>
            <p:nvPr/>
          </p:nvSpPr>
          <p:spPr bwMode="auto">
            <a:xfrm>
              <a:off x="3330" y="928"/>
              <a:ext cx="162" cy="287"/>
            </a:xfrm>
            <a:custGeom>
              <a:avLst/>
              <a:gdLst>
                <a:gd name="T0" fmla="*/ 184 w 184"/>
                <a:gd name="T1" fmla="*/ 0 h 284"/>
                <a:gd name="T2" fmla="*/ 0 w 184"/>
                <a:gd name="T3" fmla="*/ 284 h 284"/>
                <a:gd name="T4" fmla="*/ 0 60000 65536"/>
                <a:gd name="T5" fmla="*/ 0 60000 65536"/>
                <a:gd name="T6" fmla="*/ 0 w 184"/>
                <a:gd name="T7" fmla="*/ 0 h 284"/>
                <a:gd name="T8" fmla="*/ 184 w 184"/>
                <a:gd name="T9" fmla="*/ 284 h 284"/>
              </a:gdLst>
              <a:ahLst/>
              <a:cxnLst>
                <a:cxn ang="T4">
                  <a:pos x="T0" y="T1"/>
                </a:cxn>
                <a:cxn ang="T5">
                  <a:pos x="T2" y="T3"/>
                </a:cxn>
              </a:cxnLst>
              <a:rect l="T6" t="T7" r="T8" b="T9"/>
              <a:pathLst>
                <a:path w="184" h="284">
                  <a:moveTo>
                    <a:pt x="184" y="0"/>
                  </a:moveTo>
                  <a:lnTo>
                    <a:pt x="0" y="284"/>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3313" name="Oval 37"/>
            <p:cNvSpPr>
              <a:spLocks noChangeAspect="1" noChangeArrowheads="1"/>
            </p:cNvSpPr>
            <p:nvPr/>
          </p:nvSpPr>
          <p:spPr bwMode="auto">
            <a:xfrm>
              <a:off x="4838" y="1209"/>
              <a:ext cx="336" cy="295"/>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26</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314" name="Freeform 38"/>
            <p:cNvSpPr/>
            <p:nvPr/>
          </p:nvSpPr>
          <p:spPr bwMode="auto">
            <a:xfrm>
              <a:off x="4800" y="916"/>
              <a:ext cx="150" cy="299"/>
            </a:xfrm>
            <a:custGeom>
              <a:avLst/>
              <a:gdLst>
                <a:gd name="T0" fmla="*/ 0 w 180"/>
                <a:gd name="T1" fmla="*/ 0 h 296"/>
                <a:gd name="T2" fmla="*/ 180 w 180"/>
                <a:gd name="T3" fmla="*/ 296 h 296"/>
                <a:gd name="T4" fmla="*/ 0 60000 65536"/>
                <a:gd name="T5" fmla="*/ 0 60000 65536"/>
                <a:gd name="T6" fmla="*/ 0 w 180"/>
                <a:gd name="T7" fmla="*/ 0 h 296"/>
                <a:gd name="T8" fmla="*/ 180 w 180"/>
                <a:gd name="T9" fmla="*/ 296 h 296"/>
              </a:gdLst>
              <a:ahLst/>
              <a:cxnLst>
                <a:cxn ang="T4">
                  <a:pos x="T0" y="T1"/>
                </a:cxn>
                <a:cxn ang="T5">
                  <a:pos x="T2" y="T3"/>
                </a:cxn>
              </a:cxnLst>
              <a:rect l="T6" t="T7" r="T8" b="T9"/>
              <a:pathLst>
                <a:path w="180" h="296">
                  <a:moveTo>
                    <a:pt x="0" y="0"/>
                  </a:moveTo>
                  <a:lnTo>
                    <a:pt x="180" y="296"/>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3315" name="Oval 39"/>
            <p:cNvSpPr>
              <a:spLocks noChangeAspect="1" noChangeArrowheads="1"/>
            </p:cNvSpPr>
            <p:nvPr/>
          </p:nvSpPr>
          <p:spPr bwMode="auto">
            <a:xfrm>
              <a:off x="3772" y="1213"/>
              <a:ext cx="336" cy="295"/>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316" name="Freeform 40"/>
            <p:cNvSpPr/>
            <p:nvPr/>
          </p:nvSpPr>
          <p:spPr bwMode="auto">
            <a:xfrm>
              <a:off x="3688" y="928"/>
              <a:ext cx="182" cy="287"/>
            </a:xfrm>
            <a:custGeom>
              <a:avLst/>
              <a:gdLst>
                <a:gd name="T0" fmla="*/ 0 w 212"/>
                <a:gd name="T1" fmla="*/ 0 h 288"/>
                <a:gd name="T2" fmla="*/ 212 w 212"/>
                <a:gd name="T3" fmla="*/ 288 h 288"/>
                <a:gd name="T4" fmla="*/ 0 60000 65536"/>
                <a:gd name="T5" fmla="*/ 0 60000 65536"/>
                <a:gd name="T6" fmla="*/ 0 w 212"/>
                <a:gd name="T7" fmla="*/ 0 h 288"/>
                <a:gd name="T8" fmla="*/ 212 w 212"/>
                <a:gd name="T9" fmla="*/ 288 h 288"/>
              </a:gdLst>
              <a:ahLst/>
              <a:cxnLst>
                <a:cxn ang="T4">
                  <a:pos x="T0" y="T1"/>
                </a:cxn>
                <a:cxn ang="T5">
                  <a:pos x="T2" y="T3"/>
                </a:cxn>
              </a:cxnLst>
              <a:rect l="T6" t="T7" r="T8" b="T9"/>
              <a:pathLst>
                <a:path w="212" h="288">
                  <a:moveTo>
                    <a:pt x="0" y="0"/>
                  </a:moveTo>
                  <a:lnTo>
                    <a:pt x="212" y="288"/>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3318" name="Oval 42"/>
            <p:cNvSpPr>
              <a:spLocks noChangeAspect="1" noChangeArrowheads="1"/>
            </p:cNvSpPr>
            <p:nvPr/>
          </p:nvSpPr>
          <p:spPr bwMode="auto">
            <a:xfrm>
              <a:off x="4195" y="1212"/>
              <a:ext cx="336" cy="295"/>
            </a:xfrm>
            <a:prstGeom prst="ellipse">
              <a:avLst/>
            </a:prstGeom>
          </p:spPr>
          <p:style>
            <a:lnRef idx="1">
              <a:schemeClr val="accent6"/>
            </a:lnRef>
            <a:fillRef idx="2">
              <a:schemeClr val="accent6"/>
            </a:fillRef>
            <a:effectRef idx="1">
              <a:schemeClr val="accent6"/>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319" name="Freeform 43"/>
            <p:cNvSpPr/>
            <p:nvPr/>
          </p:nvSpPr>
          <p:spPr bwMode="auto">
            <a:xfrm>
              <a:off x="4410" y="928"/>
              <a:ext cx="162" cy="287"/>
            </a:xfrm>
            <a:custGeom>
              <a:avLst/>
              <a:gdLst>
                <a:gd name="T0" fmla="*/ 180 w 180"/>
                <a:gd name="T1" fmla="*/ 0 h 288"/>
                <a:gd name="T2" fmla="*/ 0 w 180"/>
                <a:gd name="T3" fmla="*/ 288 h 288"/>
                <a:gd name="T4" fmla="*/ 0 60000 65536"/>
                <a:gd name="T5" fmla="*/ 0 60000 65536"/>
                <a:gd name="T6" fmla="*/ 0 w 180"/>
                <a:gd name="T7" fmla="*/ 0 h 288"/>
                <a:gd name="T8" fmla="*/ 180 w 180"/>
                <a:gd name="T9" fmla="*/ 288 h 288"/>
              </a:gdLst>
              <a:ahLst/>
              <a:cxnLst>
                <a:cxn ang="T4">
                  <a:pos x="T0" y="T1"/>
                </a:cxn>
                <a:cxn ang="T5">
                  <a:pos x="T2" y="T3"/>
                </a:cxn>
              </a:cxnLst>
              <a:rect l="T6" t="T7" r="T8" b="T9"/>
              <a:pathLst>
                <a:path w="180" h="288">
                  <a:moveTo>
                    <a:pt x="180" y="0"/>
                  </a:moveTo>
                  <a:lnTo>
                    <a:pt x="0" y="288"/>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3320" name="Text Box 44"/>
            <p:cNvSpPr txBox="1">
              <a:spLocks noChangeArrowheads="1"/>
            </p:cNvSpPr>
            <p:nvPr/>
          </p:nvSpPr>
          <p:spPr bwMode="auto">
            <a:xfrm>
              <a:off x="4551" y="1205"/>
              <a:ext cx="155" cy="192"/>
            </a:xfrm>
            <a:prstGeom prst="rect">
              <a:avLst/>
            </a:prstGeom>
            <a:noFill/>
            <a:ln w="9525">
              <a:noFill/>
              <a:miter lim="800000"/>
            </a:ln>
          </p:spPr>
          <p:txBody>
            <a:bodyPr lIns="0" tIns="0" rIns="0" bIns="0">
              <a:noAutofit/>
            </a:bodyPr>
            <a:lstStyle/>
            <a:p>
              <a:pPr algn="l">
                <a:spcBef>
                  <a:spcPct val="50000"/>
                </a:spcBef>
              </a:pPr>
              <a:r>
                <a:rPr kumimoji="0" lang="en-US" altLang="zh-CN" sz="1600" b="1">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600" b="1">
                <a:latin typeface="微软雅黑" panose="020B0503020204020204" pitchFamily="34" charset="-122"/>
                <a:ea typeface="微软雅黑" panose="020B0503020204020204" pitchFamily="34" charset="-122"/>
                <a:cs typeface="Consolas" panose="020B0609020204030204" pitchFamily="49" charset="0"/>
              </a:endParaRPr>
            </a:p>
          </p:txBody>
        </p:sp>
        <p:sp>
          <p:nvSpPr>
            <p:cNvPr id="53322" name="Oval 46"/>
            <p:cNvSpPr>
              <a:spLocks noChangeAspect="1" noChangeArrowheads="1"/>
            </p:cNvSpPr>
            <p:nvPr/>
          </p:nvSpPr>
          <p:spPr bwMode="auto">
            <a:xfrm>
              <a:off x="3923" y="1774"/>
              <a:ext cx="336" cy="295"/>
            </a:xfrm>
            <a:prstGeom prst="ellipse">
              <a:avLst/>
            </a:prstGeom>
          </p:spPr>
          <p:style>
            <a:lnRef idx="1">
              <a:schemeClr val="accent6"/>
            </a:lnRef>
            <a:fillRef idx="2">
              <a:schemeClr val="accent6"/>
            </a:fillRef>
            <a:effectRef idx="1">
              <a:schemeClr val="accent6"/>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323" name="Freeform 47"/>
            <p:cNvSpPr/>
            <p:nvPr/>
          </p:nvSpPr>
          <p:spPr bwMode="auto">
            <a:xfrm>
              <a:off x="4140" y="1490"/>
              <a:ext cx="160" cy="310"/>
            </a:xfrm>
            <a:custGeom>
              <a:avLst/>
              <a:gdLst>
                <a:gd name="T0" fmla="*/ 180 w 180"/>
                <a:gd name="T1" fmla="*/ 0 h 288"/>
                <a:gd name="T2" fmla="*/ 0 w 180"/>
                <a:gd name="T3" fmla="*/ 288 h 288"/>
                <a:gd name="T4" fmla="*/ 0 60000 65536"/>
                <a:gd name="T5" fmla="*/ 0 60000 65536"/>
                <a:gd name="T6" fmla="*/ 0 w 180"/>
                <a:gd name="T7" fmla="*/ 0 h 288"/>
                <a:gd name="T8" fmla="*/ 180 w 180"/>
                <a:gd name="T9" fmla="*/ 288 h 288"/>
              </a:gdLst>
              <a:ahLst/>
              <a:cxnLst>
                <a:cxn ang="T4">
                  <a:pos x="T0" y="T1"/>
                </a:cxn>
                <a:cxn ang="T5">
                  <a:pos x="T2" y="T3"/>
                </a:cxn>
              </a:cxnLst>
              <a:rect l="T6" t="T7" r="T8" b="T9"/>
              <a:pathLst>
                <a:path w="180" h="288">
                  <a:moveTo>
                    <a:pt x="180" y="0"/>
                  </a:moveTo>
                  <a:lnTo>
                    <a:pt x="0" y="288"/>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3324" name="Text Box 48"/>
            <p:cNvSpPr txBox="1">
              <a:spLocks noChangeArrowheads="1"/>
            </p:cNvSpPr>
            <p:nvPr/>
          </p:nvSpPr>
          <p:spPr bwMode="auto">
            <a:xfrm>
              <a:off x="4279" y="1767"/>
              <a:ext cx="287" cy="194"/>
            </a:xfrm>
            <a:prstGeom prst="rect">
              <a:avLst/>
            </a:prstGeom>
            <a:noFill/>
            <a:ln w="9525">
              <a:noFill/>
              <a:miter lim="800000"/>
            </a:ln>
          </p:spPr>
          <p:txBody>
            <a:bodyPr wrap="square"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326" name="Line 50"/>
            <p:cNvSpPr>
              <a:spLocks noChangeShapeType="1"/>
            </p:cNvSpPr>
            <p:nvPr/>
          </p:nvSpPr>
          <p:spPr bwMode="auto">
            <a:xfrm>
              <a:off x="2426" y="1163"/>
              <a:ext cx="681" cy="0"/>
            </a:xfrm>
            <a:prstGeom prst="line">
              <a:avLst/>
            </a:prstGeom>
            <a:noFill/>
            <a:ln w="38100">
              <a:solidFill>
                <a:schemeClr val="tx1"/>
              </a:solidFill>
              <a:round/>
              <a:tailEnd type="triangle" w="med" len="me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3327" name="Text Box 51"/>
            <p:cNvSpPr txBox="1">
              <a:spLocks noChangeArrowheads="1"/>
            </p:cNvSpPr>
            <p:nvPr/>
          </p:nvSpPr>
          <p:spPr bwMode="auto">
            <a:xfrm>
              <a:off x="2471" y="933"/>
              <a:ext cx="590" cy="192"/>
            </a:xfrm>
            <a:prstGeom prst="rect">
              <a:avLst/>
            </a:prstGeom>
            <a:noFill/>
            <a:ln w="9525">
              <a:noFill/>
              <a:miter lim="800000"/>
            </a:ln>
          </p:spPr>
          <p:txBody>
            <a:bodyPr lIns="0" tIns="0" rIns="0" bIns="0">
              <a:noAutofit/>
            </a:bodyPr>
            <a:lstStyle/>
            <a:p>
              <a:pPr algn="l">
                <a:spcBef>
                  <a:spcPct val="50000"/>
                </a:spcBef>
              </a:pP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a:t>
              </a:r>
              <a:r>
                <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15</a:t>
              </a:r>
              <a:endPar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328" name="Oval 52"/>
            <p:cNvSpPr>
              <a:spLocks noChangeAspect="1" noChangeArrowheads="1"/>
            </p:cNvSpPr>
            <p:nvPr/>
          </p:nvSpPr>
          <p:spPr bwMode="auto">
            <a:xfrm>
              <a:off x="4233" y="2295"/>
              <a:ext cx="336" cy="295"/>
            </a:xfrm>
            <a:prstGeom prst="ellipse">
              <a:avLst/>
            </a:prstGeom>
          </p:spPr>
          <p:style>
            <a:lnRef idx="1">
              <a:schemeClr val="accent6"/>
            </a:lnRef>
            <a:fillRef idx="2">
              <a:schemeClr val="accent6"/>
            </a:fillRef>
            <a:effectRef idx="1">
              <a:schemeClr val="accent6"/>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15</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329" name="Freeform 53"/>
            <p:cNvSpPr/>
            <p:nvPr/>
          </p:nvSpPr>
          <p:spPr bwMode="auto">
            <a:xfrm>
              <a:off x="4195" y="2026"/>
              <a:ext cx="170" cy="269"/>
            </a:xfrm>
            <a:custGeom>
              <a:avLst/>
              <a:gdLst>
                <a:gd name="T0" fmla="*/ 0 w 180"/>
                <a:gd name="T1" fmla="*/ 0 h 296"/>
                <a:gd name="T2" fmla="*/ 180 w 180"/>
                <a:gd name="T3" fmla="*/ 296 h 296"/>
                <a:gd name="T4" fmla="*/ 0 60000 65536"/>
                <a:gd name="T5" fmla="*/ 0 60000 65536"/>
                <a:gd name="T6" fmla="*/ 0 w 180"/>
                <a:gd name="T7" fmla="*/ 0 h 296"/>
                <a:gd name="T8" fmla="*/ 180 w 180"/>
                <a:gd name="T9" fmla="*/ 296 h 296"/>
              </a:gdLst>
              <a:ahLst/>
              <a:cxnLst>
                <a:cxn ang="T4">
                  <a:pos x="T0" y="T1"/>
                </a:cxn>
                <a:cxn ang="T5">
                  <a:pos x="T2" y="T3"/>
                </a:cxn>
              </a:cxnLst>
              <a:rect l="T6" t="T7" r="T8" b="T9"/>
              <a:pathLst>
                <a:path w="180" h="296">
                  <a:moveTo>
                    <a:pt x="0" y="0"/>
                  </a:moveTo>
                  <a:lnTo>
                    <a:pt x="180" y="296"/>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3330" name="Text Box 54"/>
            <p:cNvSpPr txBox="1">
              <a:spLocks noChangeArrowheads="1"/>
            </p:cNvSpPr>
            <p:nvPr/>
          </p:nvSpPr>
          <p:spPr bwMode="auto">
            <a:xfrm>
              <a:off x="4545" y="2233"/>
              <a:ext cx="155" cy="192"/>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3" name="Group 86"/>
          <p:cNvGrpSpPr/>
          <p:nvPr/>
        </p:nvGrpSpPr>
        <p:grpSpPr bwMode="auto">
          <a:xfrm>
            <a:off x="3600451" y="3117380"/>
            <a:ext cx="3567113" cy="3481387"/>
            <a:chOff x="1308" y="1555"/>
            <a:chExt cx="2247" cy="2193"/>
          </a:xfrm>
        </p:grpSpPr>
        <p:sp>
          <p:nvSpPr>
            <p:cNvPr id="53275" name="Text Box 61"/>
            <p:cNvSpPr txBox="1">
              <a:spLocks noChangeArrowheads="1"/>
            </p:cNvSpPr>
            <p:nvPr/>
          </p:nvSpPr>
          <p:spPr bwMode="auto">
            <a:xfrm>
              <a:off x="3064" y="2338"/>
              <a:ext cx="155" cy="192"/>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276" name="Text Box 73"/>
            <p:cNvSpPr txBox="1">
              <a:spLocks noChangeArrowheads="1"/>
            </p:cNvSpPr>
            <p:nvPr/>
          </p:nvSpPr>
          <p:spPr bwMode="auto">
            <a:xfrm>
              <a:off x="3360" y="2778"/>
              <a:ext cx="155" cy="192"/>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277" name="Oval 55"/>
            <p:cNvSpPr>
              <a:spLocks noChangeAspect="1" noChangeArrowheads="1"/>
            </p:cNvSpPr>
            <p:nvPr/>
          </p:nvSpPr>
          <p:spPr bwMode="auto">
            <a:xfrm>
              <a:off x="2207" y="1843"/>
              <a:ext cx="336" cy="275"/>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278" name="Oval 56"/>
            <p:cNvSpPr>
              <a:spLocks noChangeAspect="1" noChangeArrowheads="1"/>
            </p:cNvSpPr>
            <p:nvPr/>
          </p:nvSpPr>
          <p:spPr bwMode="auto">
            <a:xfrm>
              <a:off x="1605" y="2338"/>
              <a:ext cx="336" cy="295"/>
            </a:xfrm>
            <a:prstGeom prst="ellipse">
              <a:avLst/>
            </a:prstGeom>
          </p:spPr>
          <p:style>
            <a:lnRef idx="1">
              <a:schemeClr val="accent3"/>
            </a:lnRef>
            <a:fillRef idx="2">
              <a:schemeClr val="accent3"/>
            </a:fillRef>
            <a:effectRef idx="1">
              <a:schemeClr val="accent3"/>
            </a:effectRef>
            <a:fontRef idx="minor">
              <a:schemeClr val="dk1"/>
            </a:fontRef>
          </p:style>
          <p:txBody>
            <a:bodyPr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279" name="Text Box 57"/>
            <p:cNvSpPr txBox="1">
              <a:spLocks noChangeArrowheads="1"/>
            </p:cNvSpPr>
            <p:nvPr/>
          </p:nvSpPr>
          <p:spPr bwMode="auto">
            <a:xfrm>
              <a:off x="1684" y="2193"/>
              <a:ext cx="206" cy="192"/>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280" name="Freeform 58"/>
            <p:cNvSpPr/>
            <p:nvPr/>
          </p:nvSpPr>
          <p:spPr bwMode="auto">
            <a:xfrm>
              <a:off x="1874" y="2059"/>
              <a:ext cx="364" cy="330"/>
            </a:xfrm>
            <a:custGeom>
              <a:avLst/>
              <a:gdLst>
                <a:gd name="T0" fmla="*/ 364 w 364"/>
                <a:gd name="T1" fmla="*/ 0 h 300"/>
                <a:gd name="T2" fmla="*/ 0 w 364"/>
                <a:gd name="T3" fmla="*/ 300 h 300"/>
                <a:gd name="T4" fmla="*/ 0 60000 65536"/>
                <a:gd name="T5" fmla="*/ 0 60000 65536"/>
                <a:gd name="T6" fmla="*/ 0 w 364"/>
                <a:gd name="T7" fmla="*/ 0 h 300"/>
                <a:gd name="T8" fmla="*/ 364 w 364"/>
                <a:gd name="T9" fmla="*/ 300 h 300"/>
              </a:gdLst>
              <a:ahLst/>
              <a:cxnLst>
                <a:cxn ang="T4">
                  <a:pos x="T0" y="T1"/>
                </a:cxn>
                <a:cxn ang="T5">
                  <a:pos x="T2" y="T3"/>
                </a:cxn>
              </a:cxnLst>
              <a:rect l="T6" t="T7" r="T8" b="T9"/>
              <a:pathLst>
                <a:path w="364" h="300">
                  <a:moveTo>
                    <a:pt x="364" y="0"/>
                  </a:moveTo>
                  <a:lnTo>
                    <a:pt x="0" y="300"/>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3281" name="Oval 59"/>
            <p:cNvSpPr>
              <a:spLocks noChangeAspect="1" noChangeArrowheads="1"/>
            </p:cNvSpPr>
            <p:nvPr/>
          </p:nvSpPr>
          <p:spPr bwMode="auto">
            <a:xfrm>
              <a:off x="2698" y="2344"/>
              <a:ext cx="336" cy="295"/>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282" name="Freeform 60"/>
            <p:cNvSpPr/>
            <p:nvPr/>
          </p:nvSpPr>
          <p:spPr bwMode="auto">
            <a:xfrm>
              <a:off x="2498" y="2083"/>
              <a:ext cx="292" cy="302"/>
            </a:xfrm>
            <a:custGeom>
              <a:avLst/>
              <a:gdLst>
                <a:gd name="T0" fmla="*/ 0 w 288"/>
                <a:gd name="T1" fmla="*/ 0 h 280"/>
                <a:gd name="T2" fmla="*/ 288 w 288"/>
                <a:gd name="T3" fmla="*/ 280 h 280"/>
                <a:gd name="T4" fmla="*/ 0 60000 65536"/>
                <a:gd name="T5" fmla="*/ 0 60000 65536"/>
                <a:gd name="T6" fmla="*/ 0 w 288"/>
                <a:gd name="T7" fmla="*/ 0 h 280"/>
                <a:gd name="T8" fmla="*/ 288 w 288"/>
                <a:gd name="T9" fmla="*/ 280 h 280"/>
              </a:gdLst>
              <a:ahLst/>
              <a:cxnLst>
                <a:cxn ang="T4">
                  <a:pos x="T0" y="T1"/>
                </a:cxn>
                <a:cxn ang="T5">
                  <a:pos x="T2" y="T3"/>
                </a:cxn>
              </a:cxnLst>
              <a:rect l="T6" t="T7" r="T8" b="T9"/>
              <a:pathLst>
                <a:path w="288" h="280">
                  <a:moveTo>
                    <a:pt x="0" y="0"/>
                  </a:moveTo>
                  <a:lnTo>
                    <a:pt x="288" y="280"/>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3283" name="Oval 62"/>
            <p:cNvSpPr>
              <a:spLocks noChangeAspect="1" noChangeArrowheads="1"/>
            </p:cNvSpPr>
            <p:nvPr/>
          </p:nvSpPr>
          <p:spPr bwMode="auto">
            <a:xfrm>
              <a:off x="1308" y="2872"/>
              <a:ext cx="336" cy="295"/>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284" name="Freeform 63"/>
            <p:cNvSpPr/>
            <p:nvPr/>
          </p:nvSpPr>
          <p:spPr bwMode="auto">
            <a:xfrm>
              <a:off x="1530" y="2607"/>
              <a:ext cx="148" cy="273"/>
            </a:xfrm>
            <a:custGeom>
              <a:avLst/>
              <a:gdLst>
                <a:gd name="T0" fmla="*/ 184 w 184"/>
                <a:gd name="T1" fmla="*/ 0 h 284"/>
                <a:gd name="T2" fmla="*/ 0 w 184"/>
                <a:gd name="T3" fmla="*/ 284 h 284"/>
                <a:gd name="T4" fmla="*/ 0 60000 65536"/>
                <a:gd name="T5" fmla="*/ 0 60000 65536"/>
                <a:gd name="T6" fmla="*/ 0 w 184"/>
                <a:gd name="T7" fmla="*/ 0 h 284"/>
                <a:gd name="T8" fmla="*/ 184 w 184"/>
                <a:gd name="T9" fmla="*/ 284 h 284"/>
              </a:gdLst>
              <a:ahLst/>
              <a:cxnLst>
                <a:cxn ang="T4">
                  <a:pos x="T0" y="T1"/>
                </a:cxn>
                <a:cxn ang="T5">
                  <a:pos x="T2" y="T3"/>
                </a:cxn>
              </a:cxnLst>
              <a:rect l="T6" t="T7" r="T8" b="T9"/>
              <a:pathLst>
                <a:path w="184" h="284">
                  <a:moveTo>
                    <a:pt x="184" y="0"/>
                  </a:moveTo>
                  <a:lnTo>
                    <a:pt x="0" y="284"/>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3285" name="Text Box 64"/>
            <p:cNvSpPr txBox="1">
              <a:spLocks noChangeArrowheads="1"/>
            </p:cNvSpPr>
            <p:nvPr/>
          </p:nvSpPr>
          <p:spPr bwMode="auto">
            <a:xfrm>
              <a:off x="1672" y="2857"/>
              <a:ext cx="155" cy="192"/>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286" name="Oval 65"/>
            <p:cNvSpPr>
              <a:spLocks noChangeAspect="1" noChangeArrowheads="1"/>
            </p:cNvSpPr>
            <p:nvPr/>
          </p:nvSpPr>
          <p:spPr bwMode="auto">
            <a:xfrm>
              <a:off x="3024" y="2888"/>
              <a:ext cx="336" cy="295"/>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26</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287" name="Freeform 66"/>
            <p:cNvSpPr/>
            <p:nvPr/>
          </p:nvSpPr>
          <p:spPr bwMode="auto">
            <a:xfrm>
              <a:off x="2954" y="2587"/>
              <a:ext cx="209" cy="330"/>
            </a:xfrm>
            <a:custGeom>
              <a:avLst/>
              <a:gdLst>
                <a:gd name="T0" fmla="*/ 0 w 180"/>
                <a:gd name="T1" fmla="*/ 0 h 296"/>
                <a:gd name="T2" fmla="*/ 180 w 180"/>
                <a:gd name="T3" fmla="*/ 296 h 296"/>
                <a:gd name="T4" fmla="*/ 0 60000 65536"/>
                <a:gd name="T5" fmla="*/ 0 60000 65536"/>
                <a:gd name="T6" fmla="*/ 0 w 180"/>
                <a:gd name="T7" fmla="*/ 0 h 296"/>
                <a:gd name="T8" fmla="*/ 180 w 180"/>
                <a:gd name="T9" fmla="*/ 296 h 296"/>
              </a:gdLst>
              <a:ahLst/>
              <a:cxnLst>
                <a:cxn ang="T4">
                  <a:pos x="T0" y="T1"/>
                </a:cxn>
                <a:cxn ang="T5">
                  <a:pos x="T2" y="T3"/>
                </a:cxn>
              </a:cxnLst>
              <a:rect l="T6" t="T7" r="T8" b="T9"/>
              <a:pathLst>
                <a:path w="180" h="296">
                  <a:moveTo>
                    <a:pt x="0" y="0"/>
                  </a:moveTo>
                  <a:lnTo>
                    <a:pt x="180" y="296"/>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3288" name="Oval 67"/>
            <p:cNvSpPr>
              <a:spLocks noChangeAspect="1" noChangeArrowheads="1"/>
            </p:cNvSpPr>
            <p:nvPr/>
          </p:nvSpPr>
          <p:spPr bwMode="auto">
            <a:xfrm>
              <a:off x="1958" y="2892"/>
              <a:ext cx="336" cy="295"/>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289" name="Freeform 68"/>
            <p:cNvSpPr/>
            <p:nvPr/>
          </p:nvSpPr>
          <p:spPr bwMode="auto">
            <a:xfrm>
              <a:off x="1874" y="2607"/>
              <a:ext cx="196" cy="318"/>
            </a:xfrm>
            <a:custGeom>
              <a:avLst/>
              <a:gdLst>
                <a:gd name="T0" fmla="*/ 0 w 212"/>
                <a:gd name="T1" fmla="*/ 0 h 288"/>
                <a:gd name="T2" fmla="*/ 212 w 212"/>
                <a:gd name="T3" fmla="*/ 288 h 288"/>
                <a:gd name="T4" fmla="*/ 0 60000 65536"/>
                <a:gd name="T5" fmla="*/ 0 60000 65536"/>
                <a:gd name="T6" fmla="*/ 0 w 212"/>
                <a:gd name="T7" fmla="*/ 0 h 288"/>
                <a:gd name="T8" fmla="*/ 212 w 212"/>
                <a:gd name="T9" fmla="*/ 288 h 288"/>
              </a:gdLst>
              <a:ahLst/>
              <a:cxnLst>
                <a:cxn ang="T4">
                  <a:pos x="T0" y="T1"/>
                </a:cxn>
                <a:cxn ang="T5">
                  <a:pos x="T2" y="T3"/>
                </a:cxn>
              </a:cxnLst>
              <a:rect l="T6" t="T7" r="T8" b="T9"/>
              <a:pathLst>
                <a:path w="212" h="288">
                  <a:moveTo>
                    <a:pt x="0" y="0"/>
                  </a:moveTo>
                  <a:lnTo>
                    <a:pt x="212" y="288"/>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3290" name="Text Box 69"/>
            <p:cNvSpPr txBox="1">
              <a:spLocks noChangeArrowheads="1"/>
            </p:cNvSpPr>
            <p:nvPr/>
          </p:nvSpPr>
          <p:spPr bwMode="auto">
            <a:xfrm>
              <a:off x="2199" y="2750"/>
              <a:ext cx="155" cy="192"/>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291" name="Oval 70"/>
            <p:cNvSpPr>
              <a:spLocks noChangeAspect="1" noChangeArrowheads="1"/>
            </p:cNvSpPr>
            <p:nvPr/>
          </p:nvSpPr>
          <p:spPr bwMode="auto">
            <a:xfrm>
              <a:off x="2381" y="2891"/>
              <a:ext cx="336" cy="295"/>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15</a:t>
              </a:r>
              <a:endParaRPr kumimoji="0" lang="en-US" altLang="zh-CN" sz="16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292" name="Freeform 71"/>
            <p:cNvSpPr/>
            <p:nvPr/>
          </p:nvSpPr>
          <p:spPr bwMode="auto">
            <a:xfrm>
              <a:off x="2610" y="2607"/>
              <a:ext cx="148" cy="318"/>
            </a:xfrm>
            <a:custGeom>
              <a:avLst/>
              <a:gdLst>
                <a:gd name="T0" fmla="*/ 180 w 180"/>
                <a:gd name="T1" fmla="*/ 0 h 288"/>
                <a:gd name="T2" fmla="*/ 0 w 180"/>
                <a:gd name="T3" fmla="*/ 288 h 288"/>
                <a:gd name="T4" fmla="*/ 0 60000 65536"/>
                <a:gd name="T5" fmla="*/ 0 60000 65536"/>
                <a:gd name="T6" fmla="*/ 0 w 180"/>
                <a:gd name="T7" fmla="*/ 0 h 288"/>
                <a:gd name="T8" fmla="*/ 180 w 180"/>
                <a:gd name="T9" fmla="*/ 288 h 288"/>
              </a:gdLst>
              <a:ahLst/>
              <a:cxnLst>
                <a:cxn ang="T4">
                  <a:pos x="T0" y="T1"/>
                </a:cxn>
                <a:cxn ang="T5">
                  <a:pos x="T2" y="T3"/>
                </a:cxn>
              </a:cxnLst>
              <a:rect l="T6" t="T7" r="T8" b="T9"/>
              <a:pathLst>
                <a:path w="180" h="288">
                  <a:moveTo>
                    <a:pt x="180" y="0"/>
                  </a:moveTo>
                  <a:lnTo>
                    <a:pt x="0" y="288"/>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3293" name="Text Box 72"/>
            <p:cNvSpPr txBox="1">
              <a:spLocks noChangeArrowheads="1"/>
            </p:cNvSpPr>
            <p:nvPr/>
          </p:nvSpPr>
          <p:spPr bwMode="auto">
            <a:xfrm>
              <a:off x="2761" y="2860"/>
              <a:ext cx="155" cy="192"/>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294" name="Oval 74"/>
            <p:cNvSpPr>
              <a:spLocks noChangeAspect="1" noChangeArrowheads="1"/>
            </p:cNvSpPr>
            <p:nvPr/>
          </p:nvSpPr>
          <p:spPr bwMode="auto">
            <a:xfrm>
              <a:off x="2109" y="3453"/>
              <a:ext cx="336" cy="295"/>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Consolas" panose="020B0609020204030204" pitchFamily="49" charset="0"/>
                  <a:ea typeface="楷体_GB2312" pitchFamily="49" charset="-122"/>
                  <a:cs typeface="Consolas" panose="020B0609020204030204" pitchFamily="49" charset="0"/>
                </a:rPr>
                <a:t>14</a:t>
              </a:r>
              <a:endParaRPr kumimoji="0" lang="en-US" altLang="zh-CN" sz="1600" b="1" dirty="0">
                <a:solidFill>
                  <a:schemeClr val="tx1"/>
                </a:solidFill>
                <a:latin typeface="Consolas" panose="020B0609020204030204" pitchFamily="49" charset="0"/>
                <a:ea typeface="楷体_GB2312" pitchFamily="49" charset="-122"/>
                <a:cs typeface="Consolas" panose="020B0609020204030204" pitchFamily="49" charset="0"/>
              </a:endParaRPr>
            </a:p>
          </p:txBody>
        </p:sp>
        <p:sp>
          <p:nvSpPr>
            <p:cNvPr id="53295" name="Freeform 75"/>
            <p:cNvSpPr/>
            <p:nvPr/>
          </p:nvSpPr>
          <p:spPr bwMode="auto">
            <a:xfrm>
              <a:off x="2340" y="3169"/>
              <a:ext cx="146" cy="296"/>
            </a:xfrm>
            <a:custGeom>
              <a:avLst/>
              <a:gdLst>
                <a:gd name="T0" fmla="*/ 180 w 180"/>
                <a:gd name="T1" fmla="*/ 0 h 288"/>
                <a:gd name="T2" fmla="*/ 0 w 180"/>
                <a:gd name="T3" fmla="*/ 288 h 288"/>
                <a:gd name="T4" fmla="*/ 0 60000 65536"/>
                <a:gd name="T5" fmla="*/ 0 60000 65536"/>
                <a:gd name="T6" fmla="*/ 0 w 180"/>
                <a:gd name="T7" fmla="*/ 0 h 288"/>
                <a:gd name="T8" fmla="*/ 180 w 180"/>
                <a:gd name="T9" fmla="*/ 288 h 288"/>
              </a:gdLst>
              <a:ahLst/>
              <a:cxnLst>
                <a:cxn ang="T4">
                  <a:pos x="T0" y="T1"/>
                </a:cxn>
                <a:cxn ang="T5">
                  <a:pos x="T2" y="T3"/>
                </a:cxn>
              </a:cxnLst>
              <a:rect l="T6" t="T7" r="T8" b="T9"/>
              <a:pathLst>
                <a:path w="180" h="288">
                  <a:moveTo>
                    <a:pt x="180" y="0"/>
                  </a:moveTo>
                  <a:lnTo>
                    <a:pt x="0" y="288"/>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3296" name="Text Box 76"/>
            <p:cNvSpPr txBox="1">
              <a:spLocks noChangeArrowheads="1"/>
            </p:cNvSpPr>
            <p:nvPr/>
          </p:nvSpPr>
          <p:spPr bwMode="auto">
            <a:xfrm>
              <a:off x="2489" y="3422"/>
              <a:ext cx="155" cy="192"/>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Consolas" panose="020B0609020204030204" pitchFamily="49" charset="0"/>
                  <a:ea typeface="楷体_GB2312" pitchFamily="49" charset="-122"/>
                  <a:cs typeface="Consolas" panose="020B0609020204030204" pitchFamily="49" charset="0"/>
                </a:rPr>
                <a:t>0</a:t>
              </a:r>
              <a:endParaRPr kumimoji="0" lang="en-US" altLang="zh-CN" sz="1600" b="1">
                <a:solidFill>
                  <a:srgbClr val="00B0F0"/>
                </a:solidFill>
                <a:latin typeface="Consolas" panose="020B0609020204030204" pitchFamily="49" charset="0"/>
                <a:ea typeface="楷体_GB2312" pitchFamily="49" charset="-122"/>
                <a:cs typeface="Consolas" panose="020B0609020204030204" pitchFamily="49" charset="0"/>
              </a:endParaRPr>
            </a:p>
          </p:txBody>
        </p:sp>
        <p:sp>
          <p:nvSpPr>
            <p:cNvPr id="53297" name="Text Box 77"/>
            <p:cNvSpPr txBox="1">
              <a:spLocks noChangeArrowheads="1"/>
            </p:cNvSpPr>
            <p:nvPr/>
          </p:nvSpPr>
          <p:spPr bwMode="auto">
            <a:xfrm>
              <a:off x="2475" y="1752"/>
              <a:ext cx="272" cy="194"/>
            </a:xfrm>
            <a:prstGeom prst="rect">
              <a:avLst/>
            </a:prstGeom>
            <a:noFill/>
            <a:ln w="9525">
              <a:noFill/>
              <a:miter lim="800000"/>
            </a:ln>
          </p:spPr>
          <p:txBody>
            <a:bodyPr wrap="square"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298" name="Oval 78"/>
            <p:cNvSpPr>
              <a:spLocks noChangeAspect="1" noChangeArrowheads="1"/>
            </p:cNvSpPr>
            <p:nvPr/>
          </p:nvSpPr>
          <p:spPr bwMode="auto">
            <a:xfrm>
              <a:off x="2661" y="3451"/>
              <a:ext cx="336" cy="295"/>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r>
                <a:rPr kumimoji="0" lang="en-US" altLang="zh-CN" sz="1600" b="1" dirty="0">
                  <a:solidFill>
                    <a:schemeClr val="tx1"/>
                  </a:solidFill>
                  <a:latin typeface="Consolas" panose="020B0609020204030204" pitchFamily="49" charset="0"/>
                  <a:ea typeface="楷体_GB2312" pitchFamily="49" charset="-122"/>
                  <a:cs typeface="Consolas" panose="020B0609020204030204" pitchFamily="49" charset="0"/>
                </a:rPr>
                <a:t>16</a:t>
              </a:r>
              <a:endParaRPr kumimoji="0" lang="en-US" altLang="zh-CN" sz="1600" b="1" dirty="0">
                <a:solidFill>
                  <a:schemeClr val="tx1"/>
                </a:solidFill>
                <a:latin typeface="Consolas" panose="020B0609020204030204" pitchFamily="49" charset="0"/>
                <a:ea typeface="楷体_GB2312" pitchFamily="49" charset="-122"/>
                <a:cs typeface="Consolas" panose="020B0609020204030204" pitchFamily="49" charset="0"/>
              </a:endParaRPr>
            </a:p>
          </p:txBody>
        </p:sp>
        <p:sp>
          <p:nvSpPr>
            <p:cNvPr id="53299" name="Freeform 79"/>
            <p:cNvSpPr/>
            <p:nvPr/>
          </p:nvSpPr>
          <p:spPr bwMode="auto">
            <a:xfrm>
              <a:off x="2623" y="3158"/>
              <a:ext cx="167" cy="307"/>
            </a:xfrm>
            <a:custGeom>
              <a:avLst/>
              <a:gdLst>
                <a:gd name="T0" fmla="*/ 0 w 180"/>
                <a:gd name="T1" fmla="*/ 0 h 296"/>
                <a:gd name="T2" fmla="*/ 180 w 180"/>
                <a:gd name="T3" fmla="*/ 296 h 296"/>
                <a:gd name="T4" fmla="*/ 0 60000 65536"/>
                <a:gd name="T5" fmla="*/ 0 60000 65536"/>
                <a:gd name="T6" fmla="*/ 0 w 180"/>
                <a:gd name="T7" fmla="*/ 0 h 296"/>
                <a:gd name="T8" fmla="*/ 180 w 180"/>
                <a:gd name="T9" fmla="*/ 296 h 296"/>
              </a:gdLst>
              <a:ahLst/>
              <a:cxnLst>
                <a:cxn ang="T4">
                  <a:pos x="T0" y="T1"/>
                </a:cxn>
                <a:cxn ang="T5">
                  <a:pos x="T2" y="T3"/>
                </a:cxn>
              </a:cxnLst>
              <a:rect l="T6" t="T7" r="T8" b="T9"/>
              <a:pathLst>
                <a:path w="180" h="296">
                  <a:moveTo>
                    <a:pt x="0" y="0"/>
                  </a:moveTo>
                  <a:lnTo>
                    <a:pt x="180" y="296"/>
                  </a:lnTo>
                </a:path>
              </a:pathLst>
            </a:custGeom>
            <a:noFill/>
            <a:ln w="28575">
              <a:solidFill>
                <a:schemeClr val="tx1"/>
              </a:solidFill>
              <a:round/>
            </a:ln>
          </p:spPr>
          <p:txBody>
            <a:bodyPr anchor="ctr">
              <a:noAutofit/>
            </a:bodyPr>
            <a:lstStyle/>
            <a:p>
              <a:endParaRPr lang="zh-CN" altLang="en-US">
                <a:latin typeface="Consolas" panose="020B0609020204030204" pitchFamily="49" charset="0"/>
                <a:cs typeface="Consolas" panose="020B0609020204030204" pitchFamily="49" charset="0"/>
              </a:endParaRPr>
            </a:p>
          </p:txBody>
        </p:sp>
        <p:sp>
          <p:nvSpPr>
            <p:cNvPr id="53300" name="Text Box 80"/>
            <p:cNvSpPr txBox="1">
              <a:spLocks noChangeArrowheads="1"/>
            </p:cNvSpPr>
            <p:nvPr/>
          </p:nvSpPr>
          <p:spPr bwMode="auto">
            <a:xfrm>
              <a:off x="2997" y="3341"/>
              <a:ext cx="155" cy="192"/>
            </a:xfrm>
            <a:prstGeom prst="rect">
              <a:avLst/>
            </a:prstGeom>
            <a:noFill/>
            <a:ln w="9525">
              <a:noFill/>
              <a:miter lim="800000"/>
            </a:ln>
          </p:spPr>
          <p:txBody>
            <a:bodyPr lIns="0" tIns="0" rIns="0" bIns="0">
              <a:noAutofit/>
            </a:bodyPr>
            <a:lstStyle/>
            <a:p>
              <a:pPr algn="l">
                <a:spcBef>
                  <a:spcPct val="50000"/>
                </a:spcBef>
              </a:pPr>
              <a:r>
                <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301" name="Text Box 81"/>
            <p:cNvSpPr txBox="1">
              <a:spLocks noChangeArrowheads="1"/>
            </p:cNvSpPr>
            <p:nvPr/>
          </p:nvSpPr>
          <p:spPr bwMode="auto">
            <a:xfrm rot="-2724713">
              <a:off x="2998" y="1754"/>
              <a:ext cx="590" cy="192"/>
            </a:xfrm>
            <a:prstGeom prst="rect">
              <a:avLst/>
            </a:prstGeom>
            <a:noFill/>
            <a:ln w="9525">
              <a:noFill/>
              <a:miter lim="800000"/>
            </a:ln>
          </p:spPr>
          <p:txBody>
            <a:bodyPr lIns="0" tIns="0" rIns="0" bIns="0">
              <a:noAutofit/>
            </a:bodyPr>
            <a:lstStyle/>
            <a:p>
              <a:pPr>
                <a:spcBef>
                  <a:spcPct val="50000"/>
                </a:spcBef>
              </a:pPr>
              <a:r>
                <a:rPr kumimoji="0" lang="en-US" altLang="zh-CN" sz="18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LR</a:t>
              </a: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调整</a:t>
              </a:r>
              <a:endPar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302" name="Freeform 82"/>
            <p:cNvSpPr/>
            <p:nvPr/>
          </p:nvSpPr>
          <p:spPr bwMode="auto">
            <a:xfrm>
              <a:off x="3150" y="1755"/>
              <a:ext cx="405" cy="450"/>
            </a:xfrm>
            <a:custGeom>
              <a:avLst/>
              <a:gdLst>
                <a:gd name="T0" fmla="*/ 600 w 600"/>
                <a:gd name="T1" fmla="*/ 0 h 584"/>
                <a:gd name="T2" fmla="*/ 0 w 600"/>
                <a:gd name="T3" fmla="*/ 584 h 584"/>
                <a:gd name="T4" fmla="*/ 0 60000 65536"/>
                <a:gd name="T5" fmla="*/ 0 60000 65536"/>
                <a:gd name="T6" fmla="*/ 0 w 600"/>
                <a:gd name="T7" fmla="*/ 0 h 584"/>
                <a:gd name="T8" fmla="*/ 600 w 600"/>
                <a:gd name="T9" fmla="*/ 584 h 584"/>
              </a:gdLst>
              <a:ahLst/>
              <a:cxnLst>
                <a:cxn ang="T4">
                  <a:pos x="T0" y="T1"/>
                </a:cxn>
                <a:cxn ang="T5">
                  <a:pos x="T2" y="T3"/>
                </a:cxn>
              </a:cxnLst>
              <a:rect l="T6" t="T7" r="T8" b="T9"/>
              <a:pathLst>
                <a:path w="600" h="584">
                  <a:moveTo>
                    <a:pt x="600" y="0"/>
                  </a:moveTo>
                  <a:lnTo>
                    <a:pt x="0" y="584"/>
                  </a:lnTo>
                </a:path>
              </a:pathLst>
            </a:custGeom>
            <a:noFill/>
            <a:ln w="38100">
              <a:solidFill>
                <a:schemeClr val="tx2"/>
              </a:solidFill>
              <a:round/>
              <a:tailEnd type="triangle" w="med" len="med"/>
            </a:ln>
          </p:spPr>
          <p:txBody>
            <a:bodyPr anchor="ctr">
              <a:noAutofit/>
            </a:bodyPr>
            <a:lstStyle/>
            <a:p>
              <a:endParaRPr lang="zh-CN" altLang="en-US">
                <a:latin typeface="Consolas" panose="020B0609020204030204" pitchFamily="49" charset="0"/>
                <a:cs typeface="Consolas" panose="020B0609020204030204" pitchFamily="49" charset="0"/>
              </a:endParaRPr>
            </a:p>
          </p:txBody>
        </p:sp>
      </p:grpSp>
      <p:sp>
        <p:nvSpPr>
          <p:cNvPr id="83" name="TextBox 82"/>
          <p:cNvSpPr txBox="1"/>
          <p:nvPr/>
        </p:nvSpPr>
        <p:spPr>
          <a:xfrm>
            <a:off x="7310446" y="6078081"/>
            <a:ext cx="2643206" cy="430887"/>
          </a:xfrm>
          <a:prstGeom prst="rect">
            <a:avLst/>
          </a:prstGeom>
          <a:noFill/>
        </p:spPr>
        <p:txBody>
          <a:bodyPr wrap="square" rtlCol="0">
            <a:noAutofit/>
          </a:bodyPr>
          <a:lstStyle/>
          <a:p>
            <a:pPr algn="l"/>
            <a:r>
              <a:rPr lang="en-US" altLang="zh-CN" sz="2000" b="1"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树构造完毕</a:t>
            </a:r>
            <a:endPar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623392" y="1071976"/>
            <a:ext cx="4536503" cy="521970"/>
          </a:xfrm>
          <a:prstGeom prst="rect">
            <a:avLst/>
          </a:prstGeom>
          <a:solidFill>
            <a:srgbClr val="F19903"/>
          </a:solidFill>
          <a:ln w="28575" algn="ctr">
            <a:noFill/>
            <a:miter lim="800000"/>
          </a:ln>
        </p:spPr>
        <p:txBody>
          <a:bodyPr wrap="square">
            <a:spAutoFit/>
          </a:bodyPr>
          <a:lstStyle/>
          <a:p>
            <a:pPr>
              <a:spcBef>
                <a:spcPct val="50000"/>
              </a:spcBef>
            </a:pPr>
            <a:r>
              <a:rPr kumimoji="0"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kumimoji="0"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、平衡二叉树的删除过程</a:t>
            </a:r>
            <a:endParaRPr kumimoji="0"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 Box 2"/>
          <p:cNvSpPr txBox="1">
            <a:spLocks noChangeArrowheads="1"/>
          </p:cNvSpPr>
          <p:nvPr/>
        </p:nvSpPr>
        <p:spPr bwMode="auto">
          <a:xfrm>
            <a:off x="2776034" y="2132856"/>
            <a:ext cx="8072494" cy="2431415"/>
          </a:xfrm>
          <a:prstGeom prst="rect">
            <a:avLst/>
          </a:prstGeom>
          <a:ln>
            <a:solidFill>
              <a:srgbClr val="F19903"/>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6"/>
          </a:lnRef>
          <a:fillRef idx="1">
            <a:schemeClr val="lt1"/>
          </a:fillRef>
          <a:effectRef idx="0">
            <a:schemeClr val="accent6"/>
          </a:effectRef>
          <a:fontRef idx="minor">
            <a:schemeClr val="dk1"/>
          </a:fontRef>
        </p:style>
        <p:txBody>
          <a:bodyPr wrap="square" lIns="180000" tIns="108000" bIns="108000">
            <a:spAutoFit/>
          </a:bodyPr>
          <a:lstStyle/>
          <a:p>
            <a:pPr marL="457200" indent="-457200" algn="just">
              <a:lnSpc>
                <a:spcPct val="150000"/>
              </a:lnSpc>
              <a:spcBef>
                <a:spcPts val="0"/>
              </a:spcBef>
              <a:buBlip>
                <a:blip r:embed="rId1"/>
              </a:buBlip>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平衡二叉树中删除关键字为</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的结点方式与二叉排序树删除相似。</a:t>
            </a:r>
            <a:endPar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just">
              <a:lnSpc>
                <a:spcPct val="150000"/>
              </a:lnSpc>
              <a:spcBef>
                <a:spcPts val="0"/>
              </a:spcBef>
              <a:buBlip>
                <a:blip r:embed="rId1"/>
              </a:buBlip>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但删除后可能破坏平衡二叉树的平衡性，解决方法是</a:t>
            </a:r>
            <a:r>
              <a:rPr lang="zh-CN" altLang="en-US" sz="24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调整</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4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6" name="Picture 2"/>
          <p:cNvPicPr>
            <a:picLocks noChangeAspect="1" noChangeArrowheads="1"/>
          </p:cNvPicPr>
          <p:nvPr/>
        </p:nvPicPr>
        <p:blipFill>
          <a:blip r:embed="rId2" cstate="print"/>
          <a:srcRect/>
          <a:stretch>
            <a:fillRect/>
          </a:stretch>
        </p:blipFill>
        <p:spPr bwMode="auto">
          <a:xfrm>
            <a:off x="478962" y="3657921"/>
            <a:ext cx="1919536" cy="3024336"/>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51384" y="1500175"/>
            <a:ext cx="10873208" cy="808990"/>
          </a:xfrm>
          <a:prstGeom prst="rect">
            <a:avLst/>
          </a:prstGeom>
          <a:noFill/>
        </p:spPr>
        <p:txBody>
          <a:bodyPr wrap="square" rtlCol="0">
            <a:spAutoFit/>
          </a:bodyPr>
          <a:lstStyle/>
          <a:p>
            <a:pPr algn="l">
              <a:lnSpc>
                <a:spcPts val="2800"/>
              </a:lnSpc>
              <a:spcBef>
                <a:spcPts val="0"/>
              </a:spcBef>
            </a:pPr>
            <a:r>
              <a:rPr lang="en-US" altLang="zh-CN" sz="24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首先在</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树中查找关键字为</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的结点</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（假定存在这样的结点并且唯一），删除结点</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的过程如下：</a:t>
            </a:r>
            <a:endPar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TextBox 5"/>
          <p:cNvSpPr txBox="1"/>
          <p:nvPr/>
        </p:nvSpPr>
        <p:spPr>
          <a:xfrm>
            <a:off x="4223792" y="2571744"/>
            <a:ext cx="4752528" cy="2440940"/>
          </a:xfrm>
          <a:prstGeom prst="rect">
            <a:avLst/>
          </a:prstGeom>
          <a:noFill/>
        </p:spPr>
        <p:style>
          <a:lnRef idx="3">
            <a:schemeClr val="lt1"/>
          </a:lnRef>
          <a:fillRef idx="1">
            <a:schemeClr val="accent6"/>
          </a:fillRef>
          <a:effectRef idx="1">
            <a:schemeClr val="accent6"/>
          </a:effectRef>
          <a:fontRef idx="minor">
            <a:schemeClr val="lt1"/>
          </a:fontRef>
        </p:style>
        <p:txBody>
          <a:bodyPr wrap="square" lIns="144000" tIns="144000" bIns="144000" rtlCol="0">
            <a:spAutoFit/>
          </a:bodyPr>
          <a:lstStyle/>
          <a:p>
            <a:pPr algn="l">
              <a:lnSpc>
                <a:spcPts val="2600"/>
              </a:lnSpc>
              <a:spcBef>
                <a:spcPts val="1200"/>
              </a:spcBef>
            </a:pP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）如果</a:t>
            </a:r>
            <a:r>
              <a:rPr lang="zh-CN" altLang="zh-CN" sz="24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2400" b="1" i="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4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左子树为空</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，用其右孩子结点替换它，即</a:t>
            </a:r>
            <a:r>
              <a:rPr lang="zh-CN" altLang="zh-CN" sz="24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直接删除</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1200"/>
              </a:spcBef>
            </a:pP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）如果</a:t>
            </a:r>
            <a:r>
              <a:rPr lang="zh-CN" altLang="zh-CN" sz="24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2400" b="1" i="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4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右子树为空</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，用其左孩子结点替换它，即</a:t>
            </a:r>
            <a:r>
              <a:rPr lang="zh-CN" altLang="zh-CN" sz="24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直接删除</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TextBox 6"/>
          <p:cNvSpPr txBox="1"/>
          <p:nvPr/>
        </p:nvSpPr>
        <p:spPr>
          <a:xfrm>
            <a:off x="551384" y="868650"/>
            <a:ext cx="1800200" cy="52197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zh-CN" altLang="en-US"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rPr>
              <a:t>具体步骤</a:t>
            </a:r>
            <a:endParaRPr lang="zh-CN" altLang="en-US"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5520" y="1130260"/>
            <a:ext cx="9649072"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4"/>
          <p:cNvSpPr txBox="1">
            <a:spLocks noChangeArrowheads="1"/>
          </p:cNvSpPr>
          <p:nvPr/>
        </p:nvSpPr>
        <p:spPr bwMode="auto">
          <a:xfrm>
            <a:off x="2999656" y="5072074"/>
            <a:ext cx="6731049" cy="179959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a:spAutoFit/>
          </a:bodyPr>
          <a:lstStyle/>
          <a:p>
            <a:pPr marL="457200" indent="-457200" algn="l">
              <a:spcBef>
                <a:spcPct val="50000"/>
              </a:spcBef>
            </a:pPr>
            <a:r>
              <a:rPr kumimoji="0"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特点：</a:t>
            </a:r>
            <a:endParaRPr kumimoji="0"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l">
              <a:spcBef>
                <a:spcPts val="600"/>
              </a:spcBef>
              <a:buBlip>
                <a:blip r:embed="rId1"/>
              </a:buBlip>
            </a:pPr>
            <a:r>
              <a:rPr kumimoji="0"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二叉排序树的中序序列是一个递增有序序列</a:t>
            </a:r>
            <a:endParaRPr kumimoji="0"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spcBef>
                <a:spcPts val="600"/>
              </a:spcBef>
              <a:buBlip>
                <a:blip r:embed="rId1"/>
              </a:buBlip>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根结点的最</a:t>
            </a:r>
            <a:r>
              <a:rPr kumimoji="0"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左下结点是关键字最小的结点</a:t>
            </a:r>
            <a:endParaRPr kumimoji="0"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spcBef>
                <a:spcPts val="600"/>
              </a:spcBef>
              <a:buBlip>
                <a:blip r:embed="rId1"/>
              </a:buBlip>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根结点的最</a:t>
            </a:r>
            <a:r>
              <a:rPr kumimoji="0"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右下结点是关键字最大的结点</a:t>
            </a:r>
            <a:endParaRPr kumimoji="0"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40"/>
          <p:cNvGrpSpPr/>
          <p:nvPr/>
        </p:nvGrpSpPr>
        <p:grpSpPr>
          <a:xfrm>
            <a:off x="4183940" y="142852"/>
            <a:ext cx="6245268" cy="4429156"/>
            <a:chOff x="857224" y="1000108"/>
            <a:chExt cx="6245268" cy="4429156"/>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grpSpPr>
        <p:sp>
          <p:nvSpPr>
            <p:cNvPr id="6" name="椭圆 5"/>
            <p:cNvSpPr/>
            <p:nvPr/>
          </p:nvSpPr>
          <p:spPr>
            <a:xfrm>
              <a:off x="3245620" y="1000108"/>
              <a:ext cx="612000" cy="576000"/>
            </a:xfrm>
            <a:prstGeom prst="ellipse">
              <a:avLst/>
            </a:prstGeom>
            <a:grpFill/>
            <a:ln>
              <a:solidFill>
                <a:srgbClr val="F19903"/>
              </a:solidFill>
            </a:ln>
          </p:spPr>
          <p:style>
            <a:lnRef idx="1">
              <a:schemeClr val="accent2"/>
            </a:lnRef>
            <a:fillRef idx="2">
              <a:schemeClr val="accent2"/>
            </a:fillRef>
            <a:effectRef idx="1">
              <a:schemeClr val="accent2"/>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25</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 name="组合 6"/>
            <p:cNvGrpSpPr/>
            <p:nvPr/>
          </p:nvGrpSpPr>
          <p:grpSpPr>
            <a:xfrm>
              <a:off x="1571604" y="1288107"/>
              <a:ext cx="1674017" cy="997885"/>
              <a:chOff x="1571604" y="1288107"/>
              <a:chExt cx="1674017" cy="997885"/>
            </a:xfrm>
            <a:grpFill/>
          </p:grpSpPr>
          <p:sp>
            <p:nvSpPr>
              <p:cNvPr id="8" name="椭圆 7"/>
              <p:cNvSpPr/>
              <p:nvPr/>
            </p:nvSpPr>
            <p:spPr>
              <a:xfrm>
                <a:off x="1571604" y="1709992"/>
                <a:ext cx="612000" cy="576000"/>
              </a:xfrm>
              <a:prstGeom prst="ellipse">
                <a:avLst/>
              </a:prstGeom>
              <a:grpFill/>
              <a:ln>
                <a:solidFill>
                  <a:srgbClr val="F19903"/>
                </a:solidFill>
              </a:ln>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9" name="直接连接符 8"/>
              <p:cNvCxnSpPr>
                <a:stCxn id="6" idx="2"/>
                <a:endCxn id="8" idx="7"/>
              </p:cNvCxnSpPr>
              <p:nvPr/>
            </p:nvCxnSpPr>
            <p:spPr>
              <a:xfrm rot="10800000" flipV="1">
                <a:off x="2093980" y="1288107"/>
                <a:ext cx="1151641" cy="506237"/>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4" name="组合 9"/>
            <p:cNvGrpSpPr/>
            <p:nvPr/>
          </p:nvGrpSpPr>
          <p:grpSpPr>
            <a:xfrm>
              <a:off x="857224" y="2201639"/>
              <a:ext cx="804005" cy="870171"/>
              <a:chOff x="857224" y="2201639"/>
              <a:chExt cx="804005" cy="870171"/>
            </a:xfrm>
            <a:grpFill/>
          </p:grpSpPr>
          <p:sp>
            <p:nvSpPr>
              <p:cNvPr id="11" name="椭圆 10"/>
              <p:cNvSpPr/>
              <p:nvPr/>
            </p:nvSpPr>
            <p:spPr>
              <a:xfrm>
                <a:off x="857224" y="2495810"/>
                <a:ext cx="612000" cy="576000"/>
              </a:xfrm>
              <a:prstGeom prst="ellipse">
                <a:avLst/>
              </a:prstGeom>
              <a:grpFill/>
              <a:ln>
                <a:solidFill>
                  <a:srgbClr val="F19903"/>
                </a:solidFill>
              </a:ln>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2" name="直接连接符 11"/>
              <p:cNvCxnSpPr>
                <a:stCxn id="8" idx="3"/>
                <a:endCxn id="11" idx="7"/>
              </p:cNvCxnSpPr>
              <p:nvPr/>
            </p:nvCxnSpPr>
            <p:spPr>
              <a:xfrm rot="5400000">
                <a:off x="1331152" y="2250086"/>
                <a:ext cx="378524" cy="281630"/>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5" name="组合 12"/>
            <p:cNvGrpSpPr/>
            <p:nvPr/>
          </p:nvGrpSpPr>
          <p:grpSpPr>
            <a:xfrm>
              <a:off x="1379598" y="2987457"/>
              <a:ext cx="620634" cy="803229"/>
              <a:chOff x="1379598" y="2987457"/>
              <a:chExt cx="620634" cy="803229"/>
            </a:xfrm>
            <a:grpFill/>
          </p:grpSpPr>
          <p:sp>
            <p:nvSpPr>
              <p:cNvPr id="14" name="椭圆 13"/>
              <p:cNvSpPr/>
              <p:nvPr/>
            </p:nvSpPr>
            <p:spPr>
              <a:xfrm>
                <a:off x="1388232" y="3214686"/>
                <a:ext cx="612000" cy="576000"/>
              </a:xfrm>
              <a:prstGeom prst="ellipse">
                <a:avLst/>
              </a:prstGeom>
              <a:grpFill/>
              <a:ln>
                <a:solidFill>
                  <a:srgbClr val="F19903"/>
                </a:solidFill>
              </a:ln>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5" name="直接连接符 14"/>
              <p:cNvCxnSpPr>
                <a:stCxn id="11" idx="5"/>
              </p:cNvCxnSpPr>
              <p:nvPr/>
            </p:nvCxnSpPr>
            <p:spPr>
              <a:xfrm rot="16200000" flipH="1">
                <a:off x="1332618" y="3034437"/>
                <a:ext cx="260566" cy="166605"/>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7" name="组合 15"/>
            <p:cNvGrpSpPr/>
            <p:nvPr/>
          </p:nvGrpSpPr>
          <p:grpSpPr>
            <a:xfrm>
              <a:off x="1910607" y="3706333"/>
              <a:ext cx="701625" cy="937113"/>
              <a:chOff x="1910607" y="3706333"/>
              <a:chExt cx="701625" cy="937113"/>
            </a:xfrm>
            <a:grpFill/>
          </p:grpSpPr>
          <p:sp>
            <p:nvSpPr>
              <p:cNvPr id="17" name="椭圆 16"/>
              <p:cNvSpPr/>
              <p:nvPr/>
            </p:nvSpPr>
            <p:spPr>
              <a:xfrm>
                <a:off x="2000232" y="4067446"/>
                <a:ext cx="612000" cy="576000"/>
              </a:xfrm>
              <a:prstGeom prst="ellipse">
                <a:avLst/>
              </a:prstGeom>
              <a:grpFill/>
              <a:ln>
                <a:solidFill>
                  <a:srgbClr val="F19903"/>
                </a:solidFill>
              </a:ln>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8" name="直接连接符 17"/>
              <p:cNvCxnSpPr>
                <a:stCxn id="14" idx="5"/>
              </p:cNvCxnSpPr>
              <p:nvPr/>
            </p:nvCxnSpPr>
            <p:spPr>
              <a:xfrm rot="16200000" flipH="1">
                <a:off x="1821949" y="3794991"/>
                <a:ext cx="420066" cy="242750"/>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10" name="组合 18"/>
            <p:cNvGrpSpPr/>
            <p:nvPr/>
          </p:nvGrpSpPr>
          <p:grpSpPr>
            <a:xfrm>
              <a:off x="3857620" y="1288108"/>
              <a:ext cx="1689112" cy="997884"/>
              <a:chOff x="3857620" y="1288108"/>
              <a:chExt cx="1689112" cy="997884"/>
            </a:xfrm>
            <a:grpFill/>
          </p:grpSpPr>
          <p:sp>
            <p:nvSpPr>
              <p:cNvPr id="20" name="椭圆 19"/>
              <p:cNvSpPr/>
              <p:nvPr/>
            </p:nvSpPr>
            <p:spPr>
              <a:xfrm>
                <a:off x="4934732" y="1709992"/>
                <a:ext cx="612000" cy="576000"/>
              </a:xfrm>
              <a:prstGeom prst="ellipse">
                <a:avLst/>
              </a:prstGeom>
              <a:grpFill/>
              <a:ln>
                <a:solidFill>
                  <a:srgbClr val="F19903"/>
                </a:solidFill>
              </a:ln>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46</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1" name="直接连接符 20"/>
              <p:cNvCxnSpPr>
                <a:stCxn id="6" idx="6"/>
                <a:endCxn id="20" idx="1"/>
              </p:cNvCxnSpPr>
              <p:nvPr/>
            </p:nvCxnSpPr>
            <p:spPr>
              <a:xfrm>
                <a:off x="3857620" y="1288108"/>
                <a:ext cx="1166737" cy="506237"/>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13" name="组合 21"/>
            <p:cNvGrpSpPr/>
            <p:nvPr/>
          </p:nvGrpSpPr>
          <p:grpSpPr>
            <a:xfrm>
              <a:off x="4148914" y="2201639"/>
              <a:ext cx="875443" cy="870171"/>
              <a:chOff x="4148914" y="2201639"/>
              <a:chExt cx="875443" cy="870171"/>
            </a:xfrm>
            <a:grpFill/>
          </p:grpSpPr>
          <p:sp>
            <p:nvSpPr>
              <p:cNvPr id="23" name="椭圆 22"/>
              <p:cNvSpPr/>
              <p:nvPr/>
            </p:nvSpPr>
            <p:spPr>
              <a:xfrm>
                <a:off x="4148914" y="2495810"/>
                <a:ext cx="612000" cy="576000"/>
              </a:xfrm>
              <a:prstGeom prst="ellipse">
                <a:avLst/>
              </a:prstGeom>
              <a:grpFill/>
              <a:ln>
                <a:solidFill>
                  <a:srgbClr val="F19903"/>
                </a:solidFill>
              </a:ln>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39</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4" name="直接连接符 23"/>
              <p:cNvCxnSpPr>
                <a:stCxn id="20" idx="3"/>
                <a:endCxn id="23" idx="7"/>
              </p:cNvCxnSpPr>
              <p:nvPr/>
            </p:nvCxnSpPr>
            <p:spPr>
              <a:xfrm rot="5400000">
                <a:off x="4658561" y="2214367"/>
                <a:ext cx="378524" cy="353068"/>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16" name="组合 24"/>
            <p:cNvGrpSpPr/>
            <p:nvPr/>
          </p:nvGrpSpPr>
          <p:grpSpPr>
            <a:xfrm>
              <a:off x="3434534" y="2987457"/>
              <a:ext cx="804005" cy="803229"/>
              <a:chOff x="3434534" y="2987457"/>
              <a:chExt cx="804005" cy="803229"/>
            </a:xfrm>
            <a:grpFill/>
          </p:grpSpPr>
          <p:sp>
            <p:nvSpPr>
              <p:cNvPr id="26" name="椭圆 25"/>
              <p:cNvSpPr/>
              <p:nvPr/>
            </p:nvSpPr>
            <p:spPr>
              <a:xfrm>
                <a:off x="3434534" y="3214686"/>
                <a:ext cx="612000" cy="576000"/>
              </a:xfrm>
              <a:prstGeom prst="ellipse">
                <a:avLst/>
              </a:prstGeom>
              <a:grpFill/>
              <a:ln>
                <a:solidFill>
                  <a:srgbClr val="F19903"/>
                </a:solidFill>
              </a:ln>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7" name="直接连接符 26"/>
              <p:cNvCxnSpPr>
                <a:stCxn id="23" idx="3"/>
                <a:endCxn id="26" idx="7"/>
              </p:cNvCxnSpPr>
              <p:nvPr/>
            </p:nvCxnSpPr>
            <p:spPr>
              <a:xfrm rot="5400000">
                <a:off x="3941933" y="3002433"/>
                <a:ext cx="311582" cy="281630"/>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19" name="组合 27"/>
            <p:cNvGrpSpPr/>
            <p:nvPr/>
          </p:nvGrpSpPr>
          <p:grpSpPr>
            <a:xfrm>
              <a:off x="5457107" y="2201639"/>
              <a:ext cx="946881" cy="870171"/>
              <a:chOff x="5457107" y="2201639"/>
              <a:chExt cx="946881" cy="870171"/>
            </a:xfrm>
            <a:grpFill/>
          </p:grpSpPr>
          <p:sp>
            <p:nvSpPr>
              <p:cNvPr id="29" name="椭圆 28"/>
              <p:cNvSpPr/>
              <p:nvPr/>
            </p:nvSpPr>
            <p:spPr>
              <a:xfrm>
                <a:off x="5791988" y="2495810"/>
                <a:ext cx="612000" cy="576000"/>
              </a:xfrm>
              <a:prstGeom prst="ellipse">
                <a:avLst/>
              </a:prstGeom>
              <a:grpFill/>
              <a:ln>
                <a:solidFill>
                  <a:srgbClr val="F19903"/>
                </a:solidFill>
              </a:ln>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53</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0" name="直接连接符 29"/>
              <p:cNvCxnSpPr>
                <a:stCxn id="20" idx="5"/>
                <a:endCxn id="29" idx="1"/>
              </p:cNvCxnSpPr>
              <p:nvPr/>
            </p:nvCxnSpPr>
            <p:spPr>
              <a:xfrm rot="16200000" flipH="1">
                <a:off x="5480098" y="2178648"/>
                <a:ext cx="378524" cy="424506"/>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22" name="组合 30"/>
            <p:cNvGrpSpPr/>
            <p:nvPr/>
          </p:nvGrpSpPr>
          <p:grpSpPr>
            <a:xfrm>
              <a:off x="6314363" y="2987457"/>
              <a:ext cx="788129" cy="803229"/>
              <a:chOff x="6314363" y="2987457"/>
              <a:chExt cx="788129" cy="803229"/>
            </a:xfrm>
            <a:grpFill/>
          </p:grpSpPr>
          <p:sp>
            <p:nvSpPr>
              <p:cNvPr id="32" name="椭圆 31"/>
              <p:cNvSpPr/>
              <p:nvPr/>
            </p:nvSpPr>
            <p:spPr>
              <a:xfrm>
                <a:off x="6490492" y="3214686"/>
                <a:ext cx="612000" cy="576000"/>
              </a:xfrm>
              <a:prstGeom prst="ellipse">
                <a:avLst/>
              </a:prstGeom>
              <a:grpFill/>
              <a:ln>
                <a:solidFill>
                  <a:srgbClr val="F19903"/>
                </a:solidFill>
              </a:ln>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altLang="zh-CN" sz="1800" b="1" dirty="0">
                    <a:solidFill>
                      <a:srgbClr val="00B050"/>
                    </a:solidFill>
                    <a:latin typeface="微软雅黑" panose="020B0503020204020204" pitchFamily="34" charset="-122"/>
                    <a:ea typeface="微软雅黑" panose="020B0503020204020204" pitchFamily="34" charset="-122"/>
                    <a:cs typeface="Consolas" panose="020B0609020204030204" pitchFamily="49" charset="0"/>
                  </a:rPr>
                  <a:t>74</a:t>
                </a:r>
                <a:endParaRPr lang="en-US" altLang="zh-CN" sz="1800" b="1" dirty="0">
                  <a:solidFill>
                    <a:srgbClr val="00B05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3" name="直接连接符 32"/>
              <p:cNvCxnSpPr>
                <a:stCxn id="29" idx="5"/>
                <a:endCxn id="32" idx="1"/>
              </p:cNvCxnSpPr>
              <p:nvPr/>
            </p:nvCxnSpPr>
            <p:spPr>
              <a:xfrm rot="16200000" flipH="1">
                <a:off x="6291449" y="3010371"/>
                <a:ext cx="311582" cy="265754"/>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25" name="组合 33"/>
            <p:cNvGrpSpPr/>
            <p:nvPr/>
          </p:nvGrpSpPr>
          <p:grpSpPr>
            <a:xfrm>
              <a:off x="5754724" y="3706333"/>
              <a:ext cx="825393" cy="937113"/>
              <a:chOff x="5754724" y="3706333"/>
              <a:chExt cx="825393" cy="937113"/>
            </a:xfrm>
            <a:grpFill/>
          </p:grpSpPr>
          <p:sp>
            <p:nvSpPr>
              <p:cNvPr id="35" name="椭圆 34"/>
              <p:cNvSpPr/>
              <p:nvPr/>
            </p:nvSpPr>
            <p:spPr>
              <a:xfrm>
                <a:off x="5754724" y="4067446"/>
                <a:ext cx="612000" cy="576000"/>
              </a:xfrm>
              <a:prstGeom prst="ellipse">
                <a:avLst/>
              </a:prstGeom>
              <a:grpFill/>
              <a:ln>
                <a:solidFill>
                  <a:srgbClr val="F19903"/>
                </a:solidFill>
              </a:ln>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67</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6" name="直接连接符 35"/>
              <p:cNvCxnSpPr>
                <a:stCxn id="32" idx="3"/>
              </p:cNvCxnSpPr>
              <p:nvPr/>
            </p:nvCxnSpPr>
            <p:spPr>
              <a:xfrm rot="5400000">
                <a:off x="6199525" y="3720407"/>
                <a:ext cx="394666" cy="366518"/>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nvGrpSpPr>
            <p:cNvPr id="28" name="组合 36"/>
            <p:cNvGrpSpPr/>
            <p:nvPr/>
          </p:nvGrpSpPr>
          <p:grpSpPr>
            <a:xfrm>
              <a:off x="5173666" y="4571793"/>
              <a:ext cx="657984" cy="857471"/>
              <a:chOff x="5173666" y="4571793"/>
              <a:chExt cx="657984" cy="857471"/>
            </a:xfrm>
            <a:grpFill/>
          </p:grpSpPr>
          <p:sp>
            <p:nvSpPr>
              <p:cNvPr id="38" name="椭圆 37"/>
              <p:cNvSpPr/>
              <p:nvPr/>
            </p:nvSpPr>
            <p:spPr>
              <a:xfrm>
                <a:off x="5173666" y="4853264"/>
                <a:ext cx="612000" cy="576000"/>
              </a:xfrm>
              <a:prstGeom prst="ellipse">
                <a:avLst/>
              </a:prstGeom>
              <a:grpFill/>
              <a:ln>
                <a:solidFill>
                  <a:srgbClr val="F19903"/>
                </a:solidFill>
              </a:ln>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60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9" name="直接连接符 38"/>
              <p:cNvCxnSpPr/>
              <p:nvPr/>
            </p:nvCxnSpPr>
            <p:spPr>
              <a:xfrm rot="5400000">
                <a:off x="5569227" y="4608037"/>
                <a:ext cx="298667" cy="226179"/>
              </a:xfrm>
              <a:prstGeom prst="line">
                <a:avLst/>
              </a:prstGeom>
              <a:grpFill/>
              <a:ln w="28575">
                <a:solidFill>
                  <a:srgbClr val="F19903"/>
                </a:solidFill>
              </a:ln>
            </p:spPr>
            <p:style>
              <a:lnRef idx="1">
                <a:schemeClr val="accent1"/>
              </a:lnRef>
              <a:fillRef idx="0">
                <a:schemeClr val="accent1"/>
              </a:fillRef>
              <a:effectRef idx="0">
                <a:schemeClr val="accent1"/>
              </a:effectRef>
              <a:fontRef idx="minor">
                <a:schemeClr val="tx1"/>
              </a:fontRef>
            </p:style>
          </p:cxnSp>
        </p:grpSp>
      </p:grpSp>
      <p:sp>
        <p:nvSpPr>
          <p:cNvPr id="42" name="TextBox 41"/>
          <p:cNvSpPr txBox="1"/>
          <p:nvPr/>
        </p:nvSpPr>
        <p:spPr>
          <a:xfrm>
            <a:off x="3642598" y="4572008"/>
            <a:ext cx="6429420" cy="398780"/>
          </a:xfrm>
          <a:prstGeom prst="rect">
            <a:avLst/>
          </a:prstGeom>
          <a:noFill/>
        </p:spPr>
        <p:txBody>
          <a:bodyPr wrap="square" rtlCol="0">
            <a:spAutoFit/>
          </a:bodyPr>
          <a:lstStyle/>
          <a:p>
            <a:pPr algn="l"/>
            <a:r>
              <a:rPr kumimoji="0"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中序序列</a:t>
            </a: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2 4 11 18 25 32 39 46 53 60 67 </a:t>
            </a:r>
            <a:r>
              <a:rPr kumimoji="0" lang="en-US" altLang="zh-CN" sz="2000" b="1" dirty="0">
                <a:solidFill>
                  <a:srgbClr val="00B050"/>
                </a:solidFill>
                <a:latin typeface="微软雅黑" panose="020B0503020204020204" pitchFamily="34" charset="-122"/>
                <a:ea typeface="微软雅黑" panose="020B0503020204020204" pitchFamily="34" charset="-122"/>
                <a:cs typeface="Consolas" panose="020B0609020204030204" pitchFamily="49" charset="0"/>
              </a:rPr>
              <a:t>74</a:t>
            </a:r>
            <a:endParaRPr lang="zh-CN" altLang="en-US" sz="2000" b="1" dirty="0">
              <a:solidFill>
                <a:srgbClr val="00B05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3" name="TextBox 42"/>
          <p:cNvSpPr txBox="1"/>
          <p:nvPr/>
        </p:nvSpPr>
        <p:spPr>
          <a:xfrm>
            <a:off x="551384" y="142852"/>
            <a:ext cx="3830104" cy="583565"/>
          </a:xfrm>
          <a:prstGeom prst="rect">
            <a:avLst/>
          </a:prstGeom>
          <a:noFill/>
          <a:effectLst>
            <a:outerShdw blurRad="50800" dist="38100" dir="18900000" algn="bl" rotWithShape="0">
              <a:prstClr val="black">
                <a:alpha val="40000"/>
              </a:prstClr>
            </a:outerShdw>
          </a:effectLst>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kumimoji="0" lang="zh-CN" altLang="en-US"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二叉排序树的特点</a:t>
            </a:r>
            <a:endParaRPr kumimoji="0" lang="zh-CN" altLang="en-US"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1" name="组合 43"/>
          <p:cNvGrpSpPr/>
          <p:nvPr/>
        </p:nvGrpSpPr>
        <p:grpSpPr>
          <a:xfrm>
            <a:off x="2999656" y="2113559"/>
            <a:ext cx="1512888" cy="1478280"/>
            <a:chOff x="250825" y="2349500"/>
            <a:chExt cx="1512888" cy="1478280"/>
          </a:xfrm>
        </p:grpSpPr>
        <p:sp>
          <p:nvSpPr>
            <p:cNvPr id="45" name="Line 41"/>
            <p:cNvSpPr>
              <a:spLocks noChangeShapeType="1"/>
            </p:cNvSpPr>
            <p:nvPr/>
          </p:nvSpPr>
          <p:spPr bwMode="auto">
            <a:xfrm flipV="1">
              <a:off x="1042988" y="2349500"/>
              <a:ext cx="433387" cy="503238"/>
            </a:xfrm>
            <a:prstGeom prst="line">
              <a:avLst/>
            </a:prstGeom>
            <a:ln>
              <a:solidFill>
                <a:srgbClr val="C00000"/>
              </a:solidFill>
              <a:tailEnd type="triangle" w="med" len="med"/>
            </a:ln>
          </p:spPr>
          <p:style>
            <a:lnRef idx="2">
              <a:schemeClr val="accent5"/>
            </a:lnRef>
            <a:fillRef idx="0">
              <a:schemeClr val="accent5"/>
            </a:fillRef>
            <a:effectRef idx="1">
              <a:schemeClr val="accent5"/>
            </a:effectRef>
            <a:fontRef idx="minor">
              <a:schemeClr val="tx1"/>
            </a:fontRef>
          </p:style>
          <p:txBody>
            <a:bodyPr anchor="ctr">
              <a:spAutoFit/>
            </a:bodyPr>
            <a:lstStyle/>
            <a:p>
              <a:endParaRPr lang="zh-CN" altLang="en-US" sz="2000">
                <a:latin typeface="Consolas" panose="020B0609020204030204" pitchFamily="49" charset="0"/>
                <a:cs typeface="Consolas" panose="020B0609020204030204" pitchFamily="49" charset="0"/>
              </a:endParaRPr>
            </a:p>
          </p:txBody>
        </p:sp>
        <p:sp>
          <p:nvSpPr>
            <p:cNvPr id="46" name="Text Box 42"/>
            <p:cNvSpPr txBox="1">
              <a:spLocks noChangeArrowheads="1"/>
            </p:cNvSpPr>
            <p:nvPr/>
          </p:nvSpPr>
          <p:spPr bwMode="auto">
            <a:xfrm>
              <a:off x="250825" y="2813050"/>
              <a:ext cx="1512888" cy="1014730"/>
            </a:xfrm>
            <a:prstGeom prst="rect">
              <a:avLst/>
            </a:prstGeom>
            <a:noFill/>
            <a:ln w="9525">
              <a:noFill/>
              <a:miter lim="800000"/>
            </a:ln>
          </p:spPr>
          <p:txBody>
            <a:bodyPr>
              <a:spAutoFit/>
            </a:bodyPr>
            <a:lstStyle/>
            <a:p>
              <a:pPr algn="l">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最左下结点，即为关键字最小的结点</a:t>
              </a:r>
              <a:endParaRPr kumimoji="0"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34" name="组合 46"/>
          <p:cNvGrpSpPr/>
          <p:nvPr/>
        </p:nvGrpSpPr>
        <p:grpSpPr>
          <a:xfrm>
            <a:off x="9786267" y="2928935"/>
            <a:ext cx="1512887" cy="1371920"/>
            <a:chOff x="7178695" y="1055685"/>
            <a:chExt cx="1512887" cy="1371920"/>
          </a:xfrm>
        </p:grpSpPr>
        <p:sp>
          <p:nvSpPr>
            <p:cNvPr id="48" name="Text Box 43"/>
            <p:cNvSpPr txBox="1">
              <a:spLocks noChangeArrowheads="1"/>
            </p:cNvSpPr>
            <p:nvPr/>
          </p:nvSpPr>
          <p:spPr bwMode="auto">
            <a:xfrm>
              <a:off x="7178695" y="1412875"/>
              <a:ext cx="1512887" cy="1014730"/>
            </a:xfrm>
            <a:prstGeom prst="rect">
              <a:avLst/>
            </a:prstGeom>
            <a:noFill/>
            <a:ln w="9525">
              <a:noFill/>
              <a:miter lim="800000"/>
            </a:ln>
          </p:spPr>
          <p:txBody>
            <a:bodyPr wrap="square">
              <a:spAutoFit/>
            </a:bodyPr>
            <a:lstStyle/>
            <a:p>
              <a:pPr algn="l">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最右下结点，即为关键字最大的结点</a:t>
              </a:r>
              <a:endParaRPr kumimoji="0"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 name="Line 44"/>
            <p:cNvSpPr>
              <a:spLocks noChangeShapeType="1"/>
            </p:cNvSpPr>
            <p:nvPr/>
          </p:nvSpPr>
          <p:spPr bwMode="auto">
            <a:xfrm flipH="1" flipV="1">
              <a:off x="7678760" y="1055685"/>
              <a:ext cx="214314" cy="428628"/>
            </a:xfrm>
            <a:prstGeom prst="line">
              <a:avLst/>
            </a:prstGeom>
            <a:ln>
              <a:solidFill>
                <a:srgbClr val="C00000"/>
              </a:solidFill>
              <a:tailEnd type="triangle" w="med" len="med"/>
            </a:ln>
          </p:spPr>
          <p:style>
            <a:lnRef idx="2">
              <a:schemeClr val="accent5"/>
            </a:lnRef>
            <a:fillRef idx="0">
              <a:schemeClr val="accent5"/>
            </a:fillRef>
            <a:effectRef idx="1">
              <a:schemeClr val="accent5"/>
            </a:effectRef>
            <a:fontRef idx="minor">
              <a:schemeClr val="tx1"/>
            </a:fontRef>
          </p:style>
          <p:txBody>
            <a:bodyPr wrap="square" anchor="ctr">
              <a:spAutoFit/>
            </a:bodyPr>
            <a:lstStyle/>
            <a:p>
              <a:endParaRPr lang="zh-CN" altLang="en-US" sz="2000" dirty="0">
                <a:latin typeface="Consolas" panose="020B0609020204030204" pitchFamily="49" charset="0"/>
                <a:cs typeface="Consolas" panose="020B0609020204030204" pitchFamily="49" charset="0"/>
              </a:endParaRPr>
            </a:p>
          </p:txBody>
        </p:sp>
      </p:grpSp>
      <p:pic>
        <p:nvPicPr>
          <p:cNvPr id="47" name="Picture 2"/>
          <p:cNvPicPr>
            <a:picLocks noChangeAspect="1" noChangeArrowheads="1"/>
          </p:cNvPicPr>
          <p:nvPr/>
        </p:nvPicPr>
        <p:blipFill>
          <a:blip r:embed="rId2" cstate="print"/>
          <a:srcRect/>
          <a:stretch>
            <a:fillRect/>
          </a:stretch>
        </p:blipFill>
        <p:spPr bwMode="auto">
          <a:xfrm>
            <a:off x="360040" y="3645024"/>
            <a:ext cx="1775520" cy="295232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strips(upRight)">
                                      <p:cBhvr>
                                        <p:cTn id="7" dur="20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42">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242">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242">
                                            <p:txEl>
                                              <p:pRg st="2" end="2"/>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42">
                                            <p:txEl>
                                              <p:pRg st="3" end="3"/>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5360" y="1059274"/>
            <a:ext cx="10801200" cy="933450"/>
          </a:xfrm>
          <a:prstGeom prst="rect">
            <a:avLst/>
          </a:prstGeom>
          <a:solidFill>
            <a:schemeClr val="accent6">
              <a:lumMod val="20000"/>
              <a:lumOff val="80000"/>
            </a:schemeClr>
          </a:solidFill>
        </p:spPr>
        <p:style>
          <a:lnRef idx="3">
            <a:schemeClr val="lt1"/>
          </a:lnRef>
          <a:fillRef idx="1">
            <a:schemeClr val="accent6"/>
          </a:fillRef>
          <a:effectRef idx="1">
            <a:schemeClr val="accent6"/>
          </a:effectRef>
          <a:fontRef idx="minor">
            <a:schemeClr val="lt1"/>
          </a:fontRef>
        </p:style>
        <p:txBody>
          <a:bodyPr wrap="square" lIns="180000" tIns="108000" bIns="108000" rtlCol="0">
            <a:spAutoFit/>
          </a:bodyPr>
          <a:lstStyle/>
          <a:p>
            <a:pPr algn="l">
              <a:lnSpc>
                <a:spcPts val="2800"/>
              </a:lnSpc>
              <a:spcBef>
                <a:spcPts val="0"/>
              </a:spcBef>
            </a:pPr>
            <a:r>
              <a:rPr lang="en-US" altLang="zh-CN" sz="28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）如果</a:t>
            </a:r>
            <a:r>
              <a:rPr lang="zh-CN" altLang="zh-CN" sz="2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2800" b="1" i="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同时有左右子树</a:t>
            </a:r>
            <a:r>
              <a:rPr lang="zh-CN"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（这种情况下，结点</a:t>
            </a:r>
            <a:r>
              <a:rPr lang="en-US" altLang="zh-CN" sz="28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是通过值替换间接删除的，称为</a:t>
            </a:r>
            <a:r>
              <a:rPr lang="zh-CN" altLang="zh-CN" sz="28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间接删除</a:t>
            </a:r>
            <a:r>
              <a:rPr lang="zh-CN"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结点），分为两种情况：</a:t>
            </a:r>
            <a:endParaRPr lang="zh-CN"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TextBox 5"/>
          <p:cNvSpPr txBox="1"/>
          <p:nvPr/>
        </p:nvSpPr>
        <p:spPr>
          <a:xfrm>
            <a:off x="3707008" y="3357709"/>
            <a:ext cx="4909272" cy="3165475"/>
          </a:xfrm>
          <a:prstGeom prst="rect">
            <a:avLst/>
          </a:prstGeom>
          <a:no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342900" indent="-342900" algn="l">
              <a:lnSpc>
                <a:spcPts val="2800"/>
              </a:lnSpc>
              <a:spcBef>
                <a:spcPts val="600"/>
              </a:spcBef>
              <a:buFont typeface="+mj-ea"/>
              <a:buAutoNum type="circleNumDbPlain"/>
            </a:pP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若</a:t>
            </a:r>
            <a:r>
              <a:rPr lang="zh-CN" altLang="zh-CN" sz="2400"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2400" i="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400"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的左子树较高</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，在其左子树中找到最大结点</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4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直接删除</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，用结点</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的值替换结点</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的值。</a:t>
            </a:r>
            <a:endPar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Font typeface="+mj-ea"/>
              <a:buAutoNum type="circleNumDbPlain"/>
            </a:pP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若</a:t>
            </a:r>
            <a:r>
              <a:rPr lang="zh-CN" altLang="zh-CN" sz="2400"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2400" i="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400"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的右子树较高</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，在其右子树中找到最小结点</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4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直接删除</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，用结点</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q</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的值替换结点</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的值。</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855640" y="692696"/>
            <a:ext cx="6624736" cy="721804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7" name="Rectangle 43"/>
          <p:cNvSpPr>
            <a:spLocks noChangeArrowheads="1"/>
          </p:cNvSpPr>
          <p:nvPr/>
        </p:nvSpPr>
        <p:spPr bwMode="auto">
          <a:xfrm>
            <a:off x="4820157" y="-171400"/>
            <a:ext cx="184731" cy="52322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pSp>
        <p:nvGrpSpPr>
          <p:cNvPr id="2" name="组合 50"/>
          <p:cNvGrpSpPr/>
          <p:nvPr/>
        </p:nvGrpSpPr>
        <p:grpSpPr>
          <a:xfrm>
            <a:off x="983432" y="3030656"/>
            <a:ext cx="2374678" cy="2417381"/>
            <a:chOff x="1197190" y="3940577"/>
            <a:chExt cx="2374678" cy="2417381"/>
          </a:xfrm>
        </p:grpSpPr>
        <p:sp>
          <p:nvSpPr>
            <p:cNvPr id="16423" name="Rectangle 39"/>
            <p:cNvSpPr>
              <a:spLocks noChangeArrowheads="1"/>
            </p:cNvSpPr>
            <p:nvPr/>
          </p:nvSpPr>
          <p:spPr bwMode="auto">
            <a:xfrm>
              <a:off x="2205288" y="4590009"/>
              <a:ext cx="267611" cy="250372"/>
            </a:xfrm>
            <a:prstGeom prst="rect">
              <a:avLst/>
            </a:prstGeom>
            <a:solidFill>
              <a:srgbClr val="FFFFFF"/>
            </a:solidFill>
            <a:ln w="9525">
              <a:noFill/>
              <a:miter lim="800000"/>
              <a:tailEnd type="none" w="sm" len="sm"/>
            </a:ln>
          </p:spPr>
          <p:txBody>
            <a:bodyPr vert="horz" wrap="square" lIns="0" tIns="0" rIns="0" bIns="0" numCol="1" anchor="t" anchorCtr="0" compatLnSpc="1"/>
            <a:lstStyle/>
            <a:p>
              <a:r>
                <a:rPr kumimoji="0" lang="en-US" altLang="zh-CN" sz="1600">
                  <a:latin typeface="微软雅黑" panose="020B0503020204020204" pitchFamily="34" charset="-122"/>
                  <a:ea typeface="微软雅黑" panose="020B0503020204020204" pitchFamily="34" charset="-122"/>
                  <a:cs typeface="Consolas" panose="020B0609020204030204" pitchFamily="49" charset="0"/>
                </a:rPr>
                <a:t>R</a:t>
              </a:r>
              <a:endParaRPr kumimoji="0" lang="en-US" altLang="zh-CN" sz="1600">
                <a:latin typeface="微软雅黑" panose="020B0503020204020204" pitchFamily="34" charset="-122"/>
                <a:ea typeface="微软雅黑" panose="020B0503020204020204" pitchFamily="34" charset="-122"/>
                <a:cs typeface="Consolas" panose="020B0609020204030204" pitchFamily="49" charset="0"/>
              </a:endParaRPr>
            </a:p>
          </p:txBody>
        </p:sp>
        <p:sp>
          <p:nvSpPr>
            <p:cNvPr id="16422" name="Rectangle 38"/>
            <p:cNvSpPr>
              <a:spLocks noChangeArrowheads="1"/>
            </p:cNvSpPr>
            <p:nvPr/>
          </p:nvSpPr>
          <p:spPr bwMode="auto">
            <a:xfrm>
              <a:off x="2193778" y="5010172"/>
              <a:ext cx="267611" cy="250372"/>
            </a:xfrm>
            <a:prstGeom prst="rect">
              <a:avLst/>
            </a:prstGeom>
            <a:solidFill>
              <a:srgbClr val="FFFFFF"/>
            </a:solidFill>
            <a:ln w="9525">
              <a:noFill/>
              <a:miter lim="800000"/>
              <a:tailEnd type="none" w="sm" len="sm"/>
            </a:ln>
          </p:spPr>
          <p:txBody>
            <a:bodyPr vert="horz" wrap="square" lIns="0" tIns="0" rIns="0" bIns="0" numCol="1" anchor="t" anchorCtr="0" compatLnSpc="1"/>
            <a:lstStyle/>
            <a:p>
              <a:r>
                <a:rPr kumimoji="0" lang="en-US" altLang="zh-CN" sz="1600">
                  <a:latin typeface="微软雅黑" panose="020B0503020204020204" pitchFamily="34" charset="-122"/>
                  <a:ea typeface="微软雅黑" panose="020B0503020204020204" pitchFamily="34" charset="-122"/>
                  <a:cs typeface="Consolas" panose="020B0609020204030204" pitchFamily="49" charset="0"/>
                </a:rPr>
                <a:t>L</a:t>
              </a:r>
              <a:endParaRPr kumimoji="0" lang="en-US" altLang="zh-CN" sz="1600">
                <a:latin typeface="微软雅黑" panose="020B0503020204020204" pitchFamily="34" charset="-122"/>
                <a:ea typeface="微软雅黑" panose="020B0503020204020204" pitchFamily="34" charset="-122"/>
                <a:cs typeface="Consolas" panose="020B0609020204030204" pitchFamily="49" charset="0"/>
              </a:endParaRPr>
            </a:p>
          </p:txBody>
        </p:sp>
        <p:sp>
          <p:nvSpPr>
            <p:cNvPr id="16421" name="Rectangle 37"/>
            <p:cNvSpPr>
              <a:spLocks noChangeArrowheads="1"/>
            </p:cNvSpPr>
            <p:nvPr/>
          </p:nvSpPr>
          <p:spPr bwMode="auto">
            <a:xfrm>
              <a:off x="2241737" y="3940577"/>
              <a:ext cx="267611" cy="250372"/>
            </a:xfrm>
            <a:prstGeom prst="rect">
              <a:avLst/>
            </a:prstGeom>
            <a:solidFill>
              <a:srgbClr val="FFFFFF"/>
            </a:solidFill>
            <a:ln w="9525">
              <a:noFill/>
              <a:miter lim="800000"/>
              <a:tailEnd type="none" w="sm" len="sm"/>
            </a:ln>
          </p:spPr>
          <p:txBody>
            <a:bodyPr vert="horz" wrap="square" lIns="0" tIns="0" rIns="0" bIns="0" numCol="1" anchor="t" anchorCtr="0" compatLnSpc="1"/>
            <a:lstStyle/>
            <a:p>
              <a:r>
                <a:rPr kumimoji="0" lang="en-US" altLang="zh-CN" sz="1600">
                  <a:solidFill>
                    <a:srgbClr val="FF00FF"/>
                  </a:solidFill>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60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420" name="Rectangle 36"/>
            <p:cNvSpPr>
              <a:spLocks noChangeArrowheads="1"/>
            </p:cNvSpPr>
            <p:nvPr/>
          </p:nvSpPr>
          <p:spPr bwMode="auto">
            <a:xfrm>
              <a:off x="2510307" y="4489284"/>
              <a:ext cx="267611" cy="250372"/>
            </a:xfrm>
            <a:prstGeom prst="rect">
              <a:avLst/>
            </a:prstGeom>
            <a:solidFill>
              <a:srgbClr val="FFFFFF"/>
            </a:solidFill>
            <a:ln w="9525">
              <a:noFill/>
              <a:miter lim="800000"/>
              <a:tailEnd type="none" w="sm" len="sm"/>
            </a:ln>
          </p:spPr>
          <p:txBody>
            <a:bodyPr vert="horz" wrap="square" lIns="0" tIns="0" rIns="0" bIns="0" numCol="1" anchor="t" anchorCtr="0" compatLnSpc="1"/>
            <a:lstStyle/>
            <a:p>
              <a:r>
                <a:rPr kumimoji="0" lang="en-US" altLang="zh-CN" sz="1600">
                  <a:solidFill>
                    <a:srgbClr val="FF00FF"/>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419" name="Oval 35"/>
            <p:cNvSpPr>
              <a:spLocks noChangeArrowheads="1"/>
            </p:cNvSpPr>
            <p:nvPr/>
          </p:nvSpPr>
          <p:spPr bwMode="auto">
            <a:xfrm>
              <a:off x="1422597" y="5222173"/>
              <a:ext cx="286795" cy="349177"/>
            </a:xfrm>
            <a:prstGeom prst="ellipse">
              <a:avLst/>
            </a:prstGeom>
            <a:ln>
              <a:tailEnd type="none" w="sm" len="sm"/>
            </a:ln>
          </p:spPr>
          <p:style>
            <a:lnRef idx="1">
              <a:schemeClr val="dk1"/>
            </a:lnRef>
            <a:fillRef idx="2">
              <a:schemeClr val="dk1"/>
            </a:fillRef>
            <a:effectRef idx="1">
              <a:schemeClr val="dk1"/>
            </a:effectRef>
            <a:fontRef idx="minor">
              <a:schemeClr val="dk1"/>
            </a:fontRef>
          </p:style>
          <p:txBody>
            <a:bodyPr vert="horz" wrap="square" lIns="126000" tIns="0" rIns="0" bIns="0" numCol="1" anchor="t" anchorCtr="0" compatLnSpc="1"/>
            <a:lstStyle/>
            <a:p>
              <a:pPr algn="l"/>
              <a:endParaRPr kumimoji="0"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18" name="Rectangle 34"/>
            <p:cNvSpPr>
              <a:spLocks noChangeArrowheads="1"/>
            </p:cNvSpPr>
            <p:nvPr/>
          </p:nvSpPr>
          <p:spPr bwMode="auto">
            <a:xfrm>
              <a:off x="1197190" y="4834624"/>
              <a:ext cx="267611" cy="250372"/>
            </a:xfrm>
            <a:prstGeom prst="rect">
              <a:avLst/>
            </a:prstGeom>
            <a:solidFill>
              <a:srgbClr val="FFFFFF"/>
            </a:solidFill>
            <a:ln w="9525">
              <a:noFill/>
              <a:miter lim="800000"/>
              <a:tailEnd type="none" w="sm" len="sm"/>
            </a:ln>
          </p:spPr>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417" name="Oval 33"/>
            <p:cNvSpPr>
              <a:spLocks noChangeArrowheads="1"/>
            </p:cNvSpPr>
            <p:nvPr/>
          </p:nvSpPr>
          <p:spPr bwMode="auto">
            <a:xfrm>
              <a:off x="2068125" y="4156415"/>
              <a:ext cx="286795" cy="349177"/>
            </a:xfrm>
            <a:prstGeom prst="ellipse">
              <a:avLst/>
            </a:prstGeom>
            <a:ln>
              <a:tailEnd type="none" w="sm" len="sm"/>
            </a:ln>
          </p:spPr>
          <p:style>
            <a:lnRef idx="1">
              <a:schemeClr val="accent2"/>
            </a:lnRef>
            <a:fillRef idx="2">
              <a:schemeClr val="accent2"/>
            </a:fillRef>
            <a:effectRef idx="1">
              <a:schemeClr val="accent2"/>
            </a:effectRef>
            <a:fontRef idx="minor">
              <a:schemeClr val="dk1"/>
            </a:fontRef>
          </p:style>
          <p:txBody>
            <a:bodyPr vert="horz" wrap="square" lIns="126000" tIns="0" rIns="0" bIns="0" numCol="1" anchor="t" anchorCtr="0" compatLnSpc="1"/>
            <a:lstStyle/>
            <a:p>
              <a:pPr algn="l"/>
              <a:endParaRPr kumimoji="0"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16" name="Rectangle 32"/>
            <p:cNvSpPr>
              <a:spLocks noChangeArrowheads="1"/>
            </p:cNvSpPr>
            <p:nvPr/>
          </p:nvSpPr>
          <p:spPr bwMode="auto">
            <a:xfrm>
              <a:off x="1662392" y="3955926"/>
              <a:ext cx="267611" cy="250372"/>
            </a:xfrm>
            <a:prstGeom prst="rect">
              <a:avLst/>
            </a:prstGeom>
            <a:solidFill>
              <a:srgbClr val="FFFFFF"/>
            </a:solidFill>
            <a:ln w="9525">
              <a:noFill/>
              <a:miter lim="800000"/>
              <a:tailEnd type="none" w="sm" len="sm"/>
            </a:ln>
          </p:spPr>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415" name="Oval 31"/>
            <p:cNvSpPr>
              <a:spLocks noChangeArrowheads="1"/>
            </p:cNvSpPr>
            <p:nvPr/>
          </p:nvSpPr>
          <p:spPr bwMode="auto">
            <a:xfrm>
              <a:off x="2467144" y="4735819"/>
              <a:ext cx="286795" cy="349177"/>
            </a:xfrm>
            <a:prstGeom prst="ellipse">
              <a:avLst/>
            </a:prstGeom>
            <a:ln>
              <a:tailEnd type="none" w="sm" len="sm"/>
            </a:ln>
          </p:spPr>
          <p:style>
            <a:lnRef idx="1">
              <a:schemeClr val="accent5"/>
            </a:lnRef>
            <a:fillRef idx="2">
              <a:schemeClr val="accent5"/>
            </a:fillRef>
            <a:effectRef idx="1">
              <a:schemeClr val="accent5"/>
            </a:effectRef>
            <a:fontRef idx="minor">
              <a:schemeClr val="dk1"/>
            </a:fontRef>
          </p:style>
          <p:txBody>
            <a:bodyPr vert="horz" wrap="square" lIns="126000" tIns="0" rIns="0" bIns="0" numCol="1" anchor="t" anchorCtr="0" compatLnSpc="1"/>
            <a:lstStyle/>
            <a:p>
              <a:pPr algn="l"/>
              <a:endParaRPr kumimoji="0"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14" name="AutoShape 30"/>
            <p:cNvSpPr>
              <a:spLocks noChangeShapeType="1"/>
            </p:cNvSpPr>
            <p:nvPr/>
          </p:nvSpPr>
          <p:spPr bwMode="auto">
            <a:xfrm>
              <a:off x="1924248" y="4085428"/>
              <a:ext cx="186081" cy="121828"/>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13" name="Rectangle 29"/>
            <p:cNvSpPr>
              <a:spLocks noChangeArrowheads="1"/>
            </p:cNvSpPr>
            <p:nvPr/>
          </p:nvSpPr>
          <p:spPr bwMode="auto">
            <a:xfrm>
              <a:off x="2918918" y="4505592"/>
              <a:ext cx="267611" cy="250372"/>
            </a:xfrm>
            <a:prstGeom prst="rect">
              <a:avLst/>
            </a:prstGeom>
            <a:solidFill>
              <a:srgbClr val="FFFFFF"/>
            </a:solidFill>
            <a:ln w="9525">
              <a:noFill/>
              <a:miter lim="800000"/>
              <a:tailEnd type="none" w="sm" len="sm"/>
            </a:ln>
          </p:spPr>
          <p:txBody>
            <a:bodyPr vert="horz" wrap="square" lIns="0" tIns="0" rIns="0" bIns="0" numCol="1" anchor="t" anchorCtr="0" compatLnSpc="1"/>
            <a:lstStyle/>
            <a:p>
              <a:r>
                <a:rPr kumimoji="0"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kumimoji="0" lang="en-US" altLang="zh-CN" sz="1600" baseline="-30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412" name="AutoShape 28"/>
            <p:cNvSpPr>
              <a:spLocks noChangeShapeType="1"/>
            </p:cNvSpPr>
            <p:nvPr/>
          </p:nvSpPr>
          <p:spPr bwMode="auto">
            <a:xfrm>
              <a:off x="2312716" y="4454750"/>
              <a:ext cx="196632" cy="331910"/>
            </a:xfrm>
            <a:prstGeom prst="straightConnector1">
              <a:avLst/>
            </a:prstGeom>
            <a:ln w="19050">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11" name="AutoShape 27"/>
            <p:cNvSpPr>
              <a:spLocks noChangeShapeType="1"/>
            </p:cNvSpPr>
            <p:nvPr/>
          </p:nvSpPr>
          <p:spPr bwMode="auto">
            <a:xfrm flipH="1">
              <a:off x="2711735" y="4609194"/>
              <a:ext cx="136204" cy="177466"/>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10" name="AutoShape 26"/>
            <p:cNvSpPr>
              <a:spLocks noChangeShapeType="1"/>
            </p:cNvSpPr>
            <p:nvPr/>
          </p:nvSpPr>
          <p:spPr bwMode="auto">
            <a:xfrm flipH="1">
              <a:off x="1667188" y="4454750"/>
              <a:ext cx="443141" cy="818264"/>
            </a:xfrm>
            <a:prstGeom prst="straightConnector1">
              <a:avLst/>
            </a:prstGeom>
            <a:ln w="19050">
              <a:prstDash val="dash"/>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09" name="AutoShape 25"/>
            <p:cNvSpPr>
              <a:spLocks noChangeArrowheads="1"/>
            </p:cNvSpPr>
            <p:nvPr/>
          </p:nvSpPr>
          <p:spPr bwMode="auto">
            <a:xfrm>
              <a:off x="2110329" y="5362227"/>
              <a:ext cx="399019" cy="511295"/>
            </a:xfrm>
            <a:prstGeom prst="triangle">
              <a:avLst>
                <a:gd name="adj" fmla="val 50000"/>
              </a:avLst>
            </a:prstGeom>
            <a:ln>
              <a:tailEnd type="none" w="sm" len="sm"/>
            </a:ln>
          </p:spPr>
          <p:style>
            <a:lnRef idx="1">
              <a:schemeClr val="accent5"/>
            </a:lnRef>
            <a:fillRef idx="2">
              <a:schemeClr val="accent5"/>
            </a:fillRef>
            <a:effectRef idx="1">
              <a:schemeClr val="accent5"/>
            </a:effectRef>
            <a:fontRef idx="minor">
              <a:schemeClr val="dk1"/>
            </a:fontRef>
          </p:style>
          <p:txBody>
            <a:bodyPr vert="horz" wrap="square" lIns="126000" tIns="0" rIns="0" bIns="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08" name="AutoShape 24"/>
            <p:cNvSpPr>
              <a:spLocks noChangeArrowheads="1"/>
            </p:cNvSpPr>
            <p:nvPr/>
          </p:nvSpPr>
          <p:spPr bwMode="auto">
            <a:xfrm>
              <a:off x="2753939" y="5362227"/>
              <a:ext cx="264734" cy="349177"/>
            </a:xfrm>
            <a:prstGeom prst="triangle">
              <a:avLst>
                <a:gd name="adj" fmla="val 50000"/>
              </a:avLst>
            </a:prstGeom>
            <a:ln>
              <a:tailEnd type="none" w="sm" len="sm"/>
            </a:ln>
          </p:spPr>
          <p:style>
            <a:lnRef idx="1">
              <a:schemeClr val="accent5"/>
            </a:lnRef>
            <a:fillRef idx="2">
              <a:schemeClr val="accent5"/>
            </a:fillRef>
            <a:effectRef idx="1">
              <a:schemeClr val="accent5"/>
            </a:effectRef>
            <a:fontRef idx="minor">
              <a:schemeClr val="dk1"/>
            </a:fontRef>
          </p:style>
          <p:txBody>
            <a:bodyPr vert="horz" wrap="square" lIns="126000" tIns="0" rIns="0" bIns="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07" name="AutoShape 23"/>
            <p:cNvSpPr>
              <a:spLocks noChangeShapeType="1"/>
            </p:cNvSpPr>
            <p:nvPr/>
          </p:nvSpPr>
          <p:spPr bwMode="auto">
            <a:xfrm flipH="1">
              <a:off x="2309839" y="5034154"/>
              <a:ext cx="199509" cy="328073"/>
            </a:xfrm>
            <a:prstGeom prst="straightConnector1">
              <a:avLst/>
            </a:prstGeom>
            <a:ln w="19050">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06" name="AutoShape 22"/>
            <p:cNvSpPr>
              <a:spLocks noChangeShapeType="1"/>
            </p:cNvSpPr>
            <p:nvPr/>
          </p:nvSpPr>
          <p:spPr bwMode="auto">
            <a:xfrm>
              <a:off x="2711735" y="5034154"/>
              <a:ext cx="174571" cy="328073"/>
            </a:xfrm>
            <a:prstGeom prst="straightConnector1">
              <a:avLst/>
            </a:prstGeom>
            <a:ln w="19050">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05" name="AutoShape 21"/>
            <p:cNvSpPr>
              <a:spLocks noChangeShapeType="1"/>
            </p:cNvSpPr>
            <p:nvPr/>
          </p:nvSpPr>
          <p:spPr bwMode="auto">
            <a:xfrm>
              <a:off x="1422597" y="5034154"/>
              <a:ext cx="42204" cy="238860"/>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04" name="Rectangle 20"/>
            <p:cNvSpPr>
              <a:spLocks noChangeArrowheads="1"/>
            </p:cNvSpPr>
            <p:nvPr/>
          </p:nvSpPr>
          <p:spPr bwMode="auto">
            <a:xfrm>
              <a:off x="1214413" y="6107586"/>
              <a:ext cx="2357455" cy="250372"/>
            </a:xfrm>
            <a:prstGeom prst="rect">
              <a:avLst/>
            </a:prstGeom>
            <a:solidFill>
              <a:srgbClr val="FFFFFF"/>
            </a:solidFill>
            <a:ln w="9525">
              <a:noFill/>
              <a:miter lim="800000"/>
              <a:tailEnd type="none" w="sm" len="sm"/>
            </a:ln>
          </p:spPr>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 </a:t>
              </a:r>
              <a:r>
                <a:rPr kumimoji="0" lang="en-US" altLang="zh-CN" sz="16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kumimoji="0" lang="en-US" altLang="zh-CN" sz="1600" i="1" baseline="-30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a:t>
              </a:r>
              <a:r>
                <a:rPr kumimoji="0"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的左子树高：</a:t>
              </a:r>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RL</a:t>
              </a:r>
              <a:endParaRPr kumimoji="0"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3" name="组合 51"/>
          <p:cNvGrpSpPr/>
          <p:nvPr/>
        </p:nvGrpSpPr>
        <p:grpSpPr>
          <a:xfrm>
            <a:off x="4198142" y="3019144"/>
            <a:ext cx="2446326" cy="2393512"/>
            <a:chOff x="4768880" y="3929066"/>
            <a:chExt cx="2446326" cy="2393512"/>
          </a:xfrm>
        </p:grpSpPr>
        <p:sp>
          <p:nvSpPr>
            <p:cNvPr id="16425" name="Rectangle 41"/>
            <p:cNvSpPr>
              <a:spLocks noChangeArrowheads="1"/>
            </p:cNvSpPr>
            <p:nvPr/>
          </p:nvSpPr>
          <p:spPr bwMode="auto">
            <a:xfrm>
              <a:off x="5794243" y="4578497"/>
              <a:ext cx="267611" cy="250372"/>
            </a:xfrm>
            <a:prstGeom prst="rect">
              <a:avLst/>
            </a:prstGeom>
            <a:solidFill>
              <a:srgbClr val="FFFFFF"/>
            </a:solidFill>
            <a:ln w="9525">
              <a:noFill/>
              <a:miter lim="800000"/>
              <a:tailEnd type="none" w="sm" len="sm"/>
            </a:ln>
          </p:spPr>
          <p:txBody>
            <a:bodyPr vert="horz" wrap="square" lIns="0" tIns="0" rIns="0" bIns="0" numCol="1" anchor="t" anchorCtr="0" compatLnSpc="1"/>
            <a:lstStyle/>
            <a:p>
              <a:r>
                <a:rPr kumimoji="0" lang="en-US" altLang="zh-CN" sz="1600">
                  <a:latin typeface="微软雅黑" panose="020B0503020204020204" pitchFamily="34" charset="-122"/>
                  <a:ea typeface="微软雅黑" panose="020B0503020204020204" pitchFamily="34" charset="-122"/>
                  <a:cs typeface="Consolas" panose="020B0609020204030204" pitchFamily="49" charset="0"/>
                </a:rPr>
                <a:t>R</a:t>
              </a:r>
              <a:endParaRPr kumimoji="0" lang="en-US" altLang="zh-CN" sz="1600">
                <a:latin typeface="微软雅黑" panose="020B0503020204020204" pitchFamily="34" charset="-122"/>
                <a:ea typeface="微软雅黑" panose="020B0503020204020204" pitchFamily="34" charset="-122"/>
                <a:cs typeface="Consolas" panose="020B0609020204030204" pitchFamily="49" charset="0"/>
              </a:endParaRPr>
            </a:p>
          </p:txBody>
        </p:sp>
        <p:sp>
          <p:nvSpPr>
            <p:cNvPr id="16424" name="Rectangle 40"/>
            <p:cNvSpPr>
              <a:spLocks noChangeArrowheads="1"/>
            </p:cNvSpPr>
            <p:nvPr/>
          </p:nvSpPr>
          <p:spPr bwMode="auto">
            <a:xfrm>
              <a:off x="6343854" y="5015928"/>
              <a:ext cx="267611" cy="250372"/>
            </a:xfrm>
            <a:prstGeom prst="rect">
              <a:avLst/>
            </a:prstGeom>
            <a:solidFill>
              <a:srgbClr val="FFFFFF"/>
            </a:solidFill>
            <a:ln w="9525">
              <a:noFill/>
              <a:miter lim="800000"/>
              <a:tailEnd type="none" w="sm" len="sm"/>
            </a:ln>
          </p:spPr>
          <p:txBody>
            <a:bodyPr vert="horz" wrap="square" lIns="0" tIns="0" rIns="0" bIns="0" numCol="1" anchor="t" anchorCtr="0" compatLnSpc="1"/>
            <a:lstStyle/>
            <a:p>
              <a:r>
                <a:rPr kumimoji="0" lang="en-US" altLang="zh-CN" sz="1600">
                  <a:latin typeface="微软雅黑" panose="020B0503020204020204" pitchFamily="34" charset="-122"/>
                  <a:ea typeface="微软雅黑" panose="020B0503020204020204" pitchFamily="34" charset="-122"/>
                  <a:cs typeface="Consolas" panose="020B0609020204030204" pitchFamily="49" charset="0"/>
                </a:rPr>
                <a:t>R</a:t>
              </a:r>
              <a:endParaRPr kumimoji="0" lang="en-US" altLang="zh-CN" sz="1600">
                <a:latin typeface="微软雅黑" panose="020B0503020204020204" pitchFamily="34" charset="-122"/>
                <a:ea typeface="微软雅黑" panose="020B0503020204020204" pitchFamily="34" charset="-122"/>
                <a:cs typeface="Consolas" panose="020B0609020204030204" pitchFamily="49" charset="0"/>
              </a:endParaRPr>
            </a:p>
          </p:txBody>
        </p:sp>
        <p:sp>
          <p:nvSpPr>
            <p:cNvPr id="16403" name="Rectangle 19"/>
            <p:cNvSpPr>
              <a:spLocks noChangeArrowheads="1"/>
            </p:cNvSpPr>
            <p:nvPr/>
          </p:nvSpPr>
          <p:spPr bwMode="auto">
            <a:xfrm>
              <a:off x="5813427" y="3929066"/>
              <a:ext cx="267611" cy="250372"/>
            </a:xfrm>
            <a:prstGeom prst="rect">
              <a:avLst/>
            </a:prstGeom>
            <a:solidFill>
              <a:srgbClr val="FFFFFF"/>
            </a:solidFill>
            <a:ln w="9525">
              <a:noFill/>
              <a:miter lim="800000"/>
              <a:tailEnd type="none" w="sm" len="sm"/>
            </a:ln>
          </p:spPr>
          <p:txBody>
            <a:bodyPr vert="horz" wrap="square" lIns="0" tIns="0" rIns="0" bIns="0" numCol="1" anchor="t" anchorCtr="0" compatLnSpc="1"/>
            <a:lstStyle/>
            <a:p>
              <a:r>
                <a:rPr kumimoji="0" lang="en-US" altLang="zh-CN" sz="1600">
                  <a:solidFill>
                    <a:srgbClr val="FF00FF"/>
                  </a:solidFill>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60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402" name="Rectangle 18"/>
            <p:cNvSpPr>
              <a:spLocks noChangeArrowheads="1"/>
            </p:cNvSpPr>
            <p:nvPr/>
          </p:nvSpPr>
          <p:spPr bwMode="auto">
            <a:xfrm>
              <a:off x="6056099" y="4460506"/>
              <a:ext cx="267611" cy="250372"/>
            </a:xfrm>
            <a:prstGeom prst="rect">
              <a:avLst/>
            </a:prstGeom>
            <a:solidFill>
              <a:srgbClr val="FFFFFF"/>
            </a:solidFill>
            <a:ln w="9525">
              <a:noFill/>
              <a:miter lim="800000"/>
              <a:tailEnd type="none" w="sm" len="sm"/>
            </a:ln>
          </p:spPr>
          <p:txBody>
            <a:bodyPr vert="horz" wrap="square" lIns="0" tIns="0" rIns="0" bIns="0" numCol="1" anchor="t" anchorCtr="0" compatLnSpc="1"/>
            <a:lstStyle/>
            <a:p>
              <a:r>
                <a:rPr kumimoji="0" lang="en-US" altLang="zh-CN" sz="1600">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a:latin typeface="微软雅黑" panose="020B0503020204020204" pitchFamily="34" charset="-122"/>
                <a:ea typeface="微软雅黑" panose="020B0503020204020204" pitchFamily="34" charset="-122"/>
                <a:cs typeface="Consolas" panose="020B0609020204030204" pitchFamily="49" charset="0"/>
              </a:endParaRPr>
            </a:p>
          </p:txBody>
        </p:sp>
        <p:sp>
          <p:nvSpPr>
            <p:cNvPr id="16401" name="Oval 17"/>
            <p:cNvSpPr>
              <a:spLocks noChangeArrowheads="1"/>
            </p:cNvSpPr>
            <p:nvPr/>
          </p:nvSpPr>
          <p:spPr bwMode="auto">
            <a:xfrm>
              <a:off x="4994287" y="5210661"/>
              <a:ext cx="286795" cy="349177"/>
            </a:xfrm>
            <a:prstGeom prst="ellipse">
              <a:avLst/>
            </a:prstGeom>
            <a:ln>
              <a:tailEnd type="none" w="sm" len="sm"/>
            </a:ln>
          </p:spPr>
          <p:style>
            <a:lnRef idx="1">
              <a:schemeClr val="dk1"/>
            </a:lnRef>
            <a:fillRef idx="2">
              <a:schemeClr val="dk1"/>
            </a:fillRef>
            <a:effectRef idx="1">
              <a:schemeClr val="dk1"/>
            </a:effectRef>
            <a:fontRef idx="minor">
              <a:schemeClr val="dk1"/>
            </a:fontRef>
          </p:style>
          <p:txBody>
            <a:bodyPr vert="horz" wrap="square" lIns="126000" tIns="0" rIns="0" bIns="0" numCol="1" anchor="t" anchorCtr="0" compatLnSpc="1"/>
            <a:lstStyle/>
            <a:p>
              <a:pPr algn="l"/>
              <a:endParaRPr kumimoji="0"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400" name="Rectangle 16"/>
            <p:cNvSpPr>
              <a:spLocks noChangeArrowheads="1"/>
            </p:cNvSpPr>
            <p:nvPr/>
          </p:nvSpPr>
          <p:spPr bwMode="auto">
            <a:xfrm>
              <a:off x="4768880" y="4823113"/>
              <a:ext cx="267611" cy="250372"/>
            </a:xfrm>
            <a:prstGeom prst="rect">
              <a:avLst/>
            </a:prstGeom>
            <a:solidFill>
              <a:srgbClr val="FFFFFF"/>
            </a:solidFill>
            <a:ln w="9525">
              <a:noFill/>
              <a:miter lim="800000"/>
              <a:tailEnd type="none" w="sm" len="sm"/>
            </a:ln>
          </p:spPr>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399" name="Oval 15"/>
            <p:cNvSpPr>
              <a:spLocks noChangeArrowheads="1"/>
            </p:cNvSpPr>
            <p:nvPr/>
          </p:nvSpPr>
          <p:spPr bwMode="auto">
            <a:xfrm>
              <a:off x="5639815" y="4144904"/>
              <a:ext cx="286795" cy="349177"/>
            </a:xfrm>
            <a:prstGeom prst="ellipse">
              <a:avLst/>
            </a:prstGeom>
            <a:ln>
              <a:tailEnd type="none" w="sm" len="sm"/>
            </a:ln>
          </p:spPr>
          <p:style>
            <a:lnRef idx="1">
              <a:schemeClr val="accent2"/>
            </a:lnRef>
            <a:fillRef idx="2">
              <a:schemeClr val="accent2"/>
            </a:fillRef>
            <a:effectRef idx="1">
              <a:schemeClr val="accent2"/>
            </a:effectRef>
            <a:fontRef idx="minor">
              <a:schemeClr val="dk1"/>
            </a:fontRef>
          </p:style>
          <p:txBody>
            <a:bodyPr vert="horz" wrap="square" lIns="126000" tIns="0" rIns="0" bIns="0" numCol="1" anchor="t" anchorCtr="0" compatLnSpc="1"/>
            <a:lstStyle/>
            <a:p>
              <a:pPr algn="l"/>
              <a:endParaRPr kumimoji="0"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398" name="Rectangle 14"/>
            <p:cNvSpPr>
              <a:spLocks noChangeArrowheads="1"/>
            </p:cNvSpPr>
            <p:nvPr/>
          </p:nvSpPr>
          <p:spPr bwMode="auto">
            <a:xfrm>
              <a:off x="5234082" y="3944414"/>
              <a:ext cx="267611" cy="250372"/>
            </a:xfrm>
            <a:prstGeom prst="rect">
              <a:avLst/>
            </a:prstGeom>
            <a:solidFill>
              <a:srgbClr val="FFFFFF"/>
            </a:solidFill>
            <a:ln w="9525">
              <a:noFill/>
              <a:miter lim="800000"/>
              <a:tailEnd type="none" w="sm" len="sm"/>
            </a:ln>
          </p:spPr>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397" name="Oval 13"/>
            <p:cNvSpPr>
              <a:spLocks noChangeArrowheads="1"/>
            </p:cNvSpPr>
            <p:nvPr/>
          </p:nvSpPr>
          <p:spPr bwMode="auto">
            <a:xfrm>
              <a:off x="6038834" y="4724307"/>
              <a:ext cx="286795" cy="349177"/>
            </a:xfrm>
            <a:prstGeom prst="ellipse">
              <a:avLst/>
            </a:prstGeom>
            <a:ln>
              <a:tailEnd type="none" w="sm" len="sm"/>
            </a:ln>
          </p:spPr>
          <p:style>
            <a:lnRef idx="1">
              <a:schemeClr val="accent5"/>
            </a:lnRef>
            <a:fillRef idx="2">
              <a:schemeClr val="accent5"/>
            </a:fillRef>
            <a:effectRef idx="1">
              <a:schemeClr val="accent5"/>
            </a:effectRef>
            <a:fontRef idx="minor">
              <a:schemeClr val="dk1"/>
            </a:fontRef>
          </p:style>
          <p:txBody>
            <a:bodyPr vert="horz" wrap="square" lIns="126000" tIns="0" rIns="0" bIns="0" numCol="1" anchor="t" anchorCtr="0" compatLnSpc="1"/>
            <a:lstStyle/>
            <a:p>
              <a:pPr algn="l"/>
              <a:endParaRPr kumimoji="0" lang="zh-CN" altLang="zh-CN"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396" name="AutoShape 12"/>
            <p:cNvSpPr>
              <a:spLocks noChangeShapeType="1"/>
            </p:cNvSpPr>
            <p:nvPr/>
          </p:nvSpPr>
          <p:spPr bwMode="auto">
            <a:xfrm>
              <a:off x="5495938" y="4073917"/>
              <a:ext cx="186081" cy="121828"/>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395" name="Rectangle 11"/>
            <p:cNvSpPr>
              <a:spLocks noChangeArrowheads="1"/>
            </p:cNvSpPr>
            <p:nvPr/>
          </p:nvSpPr>
          <p:spPr bwMode="auto">
            <a:xfrm>
              <a:off x="6490608" y="4494081"/>
              <a:ext cx="267611" cy="250372"/>
            </a:xfrm>
            <a:prstGeom prst="rect">
              <a:avLst/>
            </a:prstGeom>
            <a:solidFill>
              <a:srgbClr val="FFFFFF"/>
            </a:solidFill>
            <a:ln w="9525">
              <a:noFill/>
              <a:miter lim="800000"/>
              <a:tailEnd type="none" w="sm" len="sm"/>
            </a:ln>
          </p:spPr>
          <p:txBody>
            <a:bodyPr vert="horz" wrap="square" lIns="0" tIns="0" rIns="0" bIns="0" numCol="1" anchor="t" anchorCtr="0" compatLnSpc="1"/>
            <a:lstStyle/>
            <a:p>
              <a:r>
                <a:rPr kumimoji="0"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kumimoji="0" lang="en-US" altLang="zh-CN" sz="1600" baseline="-30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a:t>
              </a:r>
              <a:endPar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394" name="AutoShape 10"/>
            <p:cNvSpPr>
              <a:spLocks noChangeShapeType="1"/>
            </p:cNvSpPr>
            <p:nvPr/>
          </p:nvSpPr>
          <p:spPr bwMode="auto">
            <a:xfrm>
              <a:off x="5884406" y="4443239"/>
              <a:ext cx="196632" cy="331910"/>
            </a:xfrm>
            <a:prstGeom prst="straightConnector1">
              <a:avLst/>
            </a:prstGeom>
            <a:ln w="19050">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393" name="AutoShape 9"/>
            <p:cNvSpPr>
              <a:spLocks noChangeShapeType="1"/>
            </p:cNvSpPr>
            <p:nvPr/>
          </p:nvSpPr>
          <p:spPr bwMode="auto">
            <a:xfrm flipH="1">
              <a:off x="6283425" y="4597683"/>
              <a:ext cx="136204" cy="177466"/>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392" name="AutoShape 8"/>
            <p:cNvSpPr>
              <a:spLocks noChangeShapeType="1"/>
            </p:cNvSpPr>
            <p:nvPr/>
          </p:nvSpPr>
          <p:spPr bwMode="auto">
            <a:xfrm flipH="1">
              <a:off x="5238878" y="4443239"/>
              <a:ext cx="443141" cy="818264"/>
            </a:xfrm>
            <a:prstGeom prst="straightConnector1">
              <a:avLst/>
            </a:prstGeom>
            <a:ln w="19050">
              <a:prstDash val="dash"/>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391" name="AutoShape 7"/>
            <p:cNvSpPr>
              <a:spLocks noChangeArrowheads="1"/>
            </p:cNvSpPr>
            <p:nvPr/>
          </p:nvSpPr>
          <p:spPr bwMode="auto">
            <a:xfrm>
              <a:off x="6257527" y="5353594"/>
              <a:ext cx="399019" cy="511295"/>
            </a:xfrm>
            <a:prstGeom prst="triangle">
              <a:avLst>
                <a:gd name="adj" fmla="val 50000"/>
              </a:avLst>
            </a:prstGeom>
            <a:ln>
              <a:tailEnd type="none" w="sm" len="sm"/>
            </a:ln>
          </p:spPr>
          <p:style>
            <a:lnRef idx="1">
              <a:schemeClr val="accent5"/>
            </a:lnRef>
            <a:fillRef idx="2">
              <a:schemeClr val="accent5"/>
            </a:fillRef>
            <a:effectRef idx="1">
              <a:schemeClr val="accent5"/>
            </a:effectRef>
            <a:fontRef idx="minor">
              <a:schemeClr val="dk1"/>
            </a:fontRef>
          </p:style>
          <p:txBody>
            <a:bodyPr vert="horz" wrap="square" lIns="126000" tIns="0" rIns="0" bIns="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390" name="AutoShape 6"/>
            <p:cNvSpPr>
              <a:spLocks noChangeArrowheads="1"/>
            </p:cNvSpPr>
            <p:nvPr/>
          </p:nvSpPr>
          <p:spPr bwMode="auto">
            <a:xfrm>
              <a:off x="5747243" y="5350716"/>
              <a:ext cx="264734" cy="349177"/>
            </a:xfrm>
            <a:prstGeom prst="triangle">
              <a:avLst>
                <a:gd name="adj" fmla="val 50000"/>
              </a:avLst>
            </a:prstGeom>
            <a:ln>
              <a:tailEnd type="none" w="sm" len="sm"/>
            </a:ln>
          </p:spPr>
          <p:style>
            <a:lnRef idx="1">
              <a:schemeClr val="accent5"/>
            </a:lnRef>
            <a:fillRef idx="2">
              <a:schemeClr val="accent5"/>
            </a:fillRef>
            <a:effectRef idx="1">
              <a:schemeClr val="accent5"/>
            </a:effectRef>
            <a:fontRef idx="minor">
              <a:schemeClr val="dk1"/>
            </a:fontRef>
          </p:style>
          <p:txBody>
            <a:bodyPr vert="horz" wrap="square" lIns="126000" tIns="0" rIns="0" bIns="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389" name="AutoShape 5"/>
            <p:cNvSpPr>
              <a:spLocks noChangeShapeType="1"/>
            </p:cNvSpPr>
            <p:nvPr/>
          </p:nvSpPr>
          <p:spPr bwMode="auto">
            <a:xfrm flipH="1">
              <a:off x="5881529" y="5022643"/>
              <a:ext cx="199509" cy="328073"/>
            </a:xfrm>
            <a:prstGeom prst="straightConnector1">
              <a:avLst/>
            </a:prstGeom>
            <a:ln w="19050">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388" name="AutoShape 4"/>
            <p:cNvSpPr>
              <a:spLocks noChangeShapeType="1"/>
            </p:cNvSpPr>
            <p:nvPr/>
          </p:nvSpPr>
          <p:spPr bwMode="auto">
            <a:xfrm>
              <a:off x="6283425" y="5022643"/>
              <a:ext cx="174571" cy="328073"/>
            </a:xfrm>
            <a:prstGeom prst="straightConnector1">
              <a:avLst/>
            </a:prstGeom>
            <a:ln w="19050">
              <a:tailEnd type="none" w="sm" len="sm"/>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387" name="AutoShape 3"/>
            <p:cNvSpPr>
              <a:spLocks noChangeShapeType="1"/>
            </p:cNvSpPr>
            <p:nvPr/>
          </p:nvSpPr>
          <p:spPr bwMode="auto">
            <a:xfrm>
              <a:off x="4994287" y="5022643"/>
              <a:ext cx="42204" cy="238860"/>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lstStyle/>
            <a:p>
              <a:endParaRPr lang="zh-CN" altLang="en-US" sz="16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6386" name="Rectangle 2"/>
            <p:cNvSpPr>
              <a:spLocks noChangeArrowheads="1"/>
            </p:cNvSpPr>
            <p:nvPr/>
          </p:nvSpPr>
          <p:spPr bwMode="auto">
            <a:xfrm>
              <a:off x="4928979" y="6072206"/>
              <a:ext cx="2286227" cy="250372"/>
            </a:xfrm>
            <a:prstGeom prst="rect">
              <a:avLst/>
            </a:prstGeom>
            <a:solidFill>
              <a:srgbClr val="FFFFFF"/>
            </a:solidFill>
            <a:ln w="9525">
              <a:noFill/>
              <a:miter lim="800000"/>
              <a:tailEnd type="none" w="sm" len="sm"/>
            </a:ln>
          </p:spPr>
          <p:txBody>
            <a:bodyPr vert="horz" wrap="square" lIns="0" tIns="0" rIns="0" bIns="0" numCol="1" anchor="t" anchorCtr="0" compatLnSpc="1"/>
            <a:lstStyle/>
            <a:p>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 </a:t>
              </a:r>
              <a:r>
                <a:rPr kumimoji="0" lang="en-US" altLang="zh-CN" sz="16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kumimoji="0" lang="en-US" altLang="zh-CN" sz="1600" i="1" baseline="-30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a:t>
              </a:r>
              <a:r>
                <a:rPr kumimoji="0"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的右子树高：</a:t>
              </a:r>
              <a:r>
                <a:rPr kumimoji="0"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RR</a:t>
              </a:r>
              <a:endParaRPr kumimoji="0"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46" name="TextBox 45"/>
          <p:cNvSpPr txBox="1"/>
          <p:nvPr/>
        </p:nvSpPr>
        <p:spPr>
          <a:xfrm>
            <a:off x="419768" y="905828"/>
            <a:ext cx="11508880" cy="1363980"/>
          </a:xfrm>
          <a:prstGeom prst="rect">
            <a:avLst/>
          </a:prstGeom>
          <a:solidFill>
            <a:schemeClr val="accent6">
              <a:lumMod val="20000"/>
              <a:lumOff val="80000"/>
            </a:schemeClr>
          </a:solidFill>
        </p:spPr>
        <p:style>
          <a:lnRef idx="3">
            <a:schemeClr val="lt1"/>
          </a:lnRef>
          <a:fillRef idx="1">
            <a:schemeClr val="accent6"/>
          </a:fillRef>
          <a:effectRef idx="1">
            <a:schemeClr val="accent6"/>
          </a:effectRef>
          <a:fontRef idx="minor">
            <a:schemeClr val="lt1"/>
          </a:fontRef>
        </p:style>
        <p:txBody>
          <a:bodyPr wrap="square" lIns="180000" tIns="144000" bIns="144000" rtlCol="0">
            <a:spAutoFit/>
          </a:bodyPr>
          <a:lstStyle/>
          <a:p>
            <a:pPr algn="l">
              <a:lnSpc>
                <a:spcPts val="2800"/>
              </a:lnSpc>
              <a:spcBef>
                <a:spcPts val="0"/>
              </a:spcBef>
            </a:pPr>
            <a:r>
              <a:rPr lang="en-US" altLang="zh-CN" sz="2400" b="1"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）当</a:t>
            </a:r>
            <a:r>
              <a:rPr lang="zh-CN" altLang="zh-CN" sz="24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直接删除结点</a:t>
            </a:r>
            <a:r>
              <a:rPr lang="en-US" altLang="zh-CN" sz="2400" b="1" i="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时，沿着其双亲到根结点方向逐层向上求结点的平衡因子，若一直找到根结点时路径上的所有结点均平衡，说明删除后的树仍然是一棵平衡二叉树，不需要调整，删除结束。若找到路径上的第一个失衡结点</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，就要进行调整。</a:t>
            </a:r>
            <a:endPar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 name="TextBox 48"/>
          <p:cNvSpPr txBox="1"/>
          <p:nvPr/>
        </p:nvSpPr>
        <p:spPr>
          <a:xfrm>
            <a:off x="1340622" y="2469426"/>
            <a:ext cx="5143536" cy="47688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72000" bIns="72000" rtlCol="0">
            <a:spAutoFit/>
          </a:bodyPr>
          <a:lstStyle/>
          <a:p>
            <a:pPr algn="l">
              <a:lnSpc>
                <a:spcPts val="2600"/>
              </a:lnSpc>
              <a:spcBef>
                <a:spcPts val="0"/>
              </a:spcBef>
            </a:pP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① 若</a:t>
            </a:r>
            <a:r>
              <a:rPr lang="zh-CN" altLang="zh-CN" sz="20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直接删除</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的结点在结点</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的左子树中。</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 name="TextBox 49"/>
          <p:cNvSpPr txBox="1"/>
          <p:nvPr/>
        </p:nvSpPr>
        <p:spPr>
          <a:xfrm>
            <a:off x="7269976" y="4509120"/>
            <a:ext cx="1928794" cy="1014730"/>
          </a:xfrm>
          <a:prstGeom prst="rect">
            <a:avLst/>
          </a:prstGeom>
          <a:noFill/>
        </p:spPr>
        <p:txBody>
          <a:bodyPr wrap="square" rtlCol="0">
            <a:spAutoFit/>
          </a:bodyPr>
          <a:lstStyle/>
          <a:p>
            <a:pPr algn="l">
              <a:lnSpc>
                <a:spcPts val="2400"/>
              </a:lnSpc>
              <a:spcBef>
                <a:spcPts val="0"/>
              </a:spcBef>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16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lang="en-US" altLang="zh-CN" sz="1600" i="1" baseline="-25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的左右子树高度相同，则做</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RL</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或</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RR</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调整均可</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 name="TextBox 52"/>
          <p:cNvSpPr txBox="1"/>
          <p:nvPr/>
        </p:nvSpPr>
        <p:spPr>
          <a:xfrm>
            <a:off x="1340622" y="5876664"/>
            <a:ext cx="7000924" cy="47688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72000" bIns="72000" rtlCol="0">
            <a:spAutoFit/>
          </a:bodyPr>
          <a:lstStyle/>
          <a:p>
            <a:pPr algn="l">
              <a:lnSpc>
                <a:spcPts val="2600"/>
              </a:lnSpc>
              <a:spcBef>
                <a:spcPts val="0"/>
              </a:spcBef>
            </a:pP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② 若直接删除的结点在结点</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的右子树中，调整过程类似</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479668" y="2071600"/>
            <a:ext cx="4582986" cy="45829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P spid="50" grpId="0"/>
      <p:bldP spid="53"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7368" y="1062283"/>
            <a:ext cx="11089232" cy="646430"/>
          </a:xfrm>
          <a:prstGeom prst="rect">
            <a:avLst/>
          </a:prstGeom>
          <a:ln>
            <a:solidFill>
              <a:schemeClr val="accent6">
                <a:lumMod val="20000"/>
                <a:lumOff val="8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6"/>
          </a:lnRef>
          <a:fillRef idx="1">
            <a:schemeClr val="lt1"/>
          </a:fillRef>
          <a:effectRef idx="0">
            <a:schemeClr val="accent6"/>
          </a:effectRef>
          <a:fontRef idx="minor">
            <a:schemeClr val="dk1"/>
          </a:fontRef>
        </p:style>
        <p:txBody>
          <a:bodyPr wrap="square" tIns="108000" bIns="108000" rtlCol="0">
            <a:spAutoFit/>
          </a:bodyPr>
          <a:lstStyle/>
          <a:p>
            <a:pPr algn="l">
              <a:spcBef>
                <a:spcPts val="0"/>
              </a:spcBef>
            </a:pPr>
            <a:r>
              <a:rPr lang="zh-CN" altLang="zh-CN" sz="28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8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9.6</a:t>
            </a:r>
            <a:r>
              <a:rPr lang="zh-CN" altLang="zh-CN" sz="28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对例</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9.5</a:t>
            </a:r>
            <a:r>
              <a:rPr lang="zh-CN"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生成的</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AVL</a:t>
            </a:r>
            <a:r>
              <a:rPr lang="zh-CN"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树，给出删除结点</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r>
              <a:rPr lang="zh-CN"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r>
              <a:rPr lang="zh-CN"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的过程。</a:t>
            </a:r>
            <a:endParaRPr lang="zh-CN"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25"/>
          <p:cNvGrpSpPr/>
          <p:nvPr/>
        </p:nvGrpSpPr>
        <p:grpSpPr>
          <a:xfrm>
            <a:off x="2927648" y="2142404"/>
            <a:ext cx="3168352" cy="3806876"/>
            <a:chOff x="1583034" y="1285860"/>
            <a:chExt cx="2339703" cy="2949051"/>
          </a:xfrm>
        </p:grpSpPr>
        <p:sp>
          <p:nvSpPr>
            <p:cNvPr id="6" name="Oval 4"/>
            <p:cNvSpPr>
              <a:spLocks noChangeArrowheads="1"/>
            </p:cNvSpPr>
            <p:nvPr/>
          </p:nvSpPr>
          <p:spPr bwMode="auto">
            <a:xfrm>
              <a:off x="1985944" y="2118069"/>
              <a:ext cx="396000" cy="396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Oval 4"/>
            <p:cNvSpPr>
              <a:spLocks noChangeArrowheads="1"/>
            </p:cNvSpPr>
            <p:nvPr/>
          </p:nvSpPr>
          <p:spPr bwMode="auto">
            <a:xfrm>
              <a:off x="1583034" y="2945857"/>
              <a:ext cx="396000" cy="396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Oval 4"/>
            <p:cNvSpPr>
              <a:spLocks noChangeArrowheads="1"/>
            </p:cNvSpPr>
            <p:nvPr/>
          </p:nvSpPr>
          <p:spPr bwMode="auto">
            <a:xfrm>
              <a:off x="2544715" y="1285860"/>
              <a:ext cx="396000" cy="396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Oval 4"/>
            <p:cNvSpPr>
              <a:spLocks noChangeArrowheads="1"/>
            </p:cNvSpPr>
            <p:nvPr/>
          </p:nvSpPr>
          <p:spPr bwMode="auto">
            <a:xfrm>
              <a:off x="2321703" y="2945857"/>
              <a:ext cx="396000" cy="396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Oval 4"/>
            <p:cNvSpPr>
              <a:spLocks noChangeArrowheads="1"/>
            </p:cNvSpPr>
            <p:nvPr/>
          </p:nvSpPr>
          <p:spPr bwMode="auto">
            <a:xfrm>
              <a:off x="3164361" y="2118069"/>
              <a:ext cx="396000" cy="396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Oval 4"/>
            <p:cNvSpPr>
              <a:spLocks noChangeArrowheads="1"/>
            </p:cNvSpPr>
            <p:nvPr/>
          </p:nvSpPr>
          <p:spPr bwMode="auto">
            <a:xfrm>
              <a:off x="3526737" y="2945857"/>
              <a:ext cx="396000" cy="396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26</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2" name="直接连接符 11"/>
            <p:cNvCxnSpPr>
              <a:stCxn id="8" idx="3"/>
              <a:endCxn id="6" idx="0"/>
            </p:cNvCxnSpPr>
            <p:nvPr/>
          </p:nvCxnSpPr>
          <p:spPr>
            <a:xfrm rot="5400000">
              <a:off x="2146225" y="1661586"/>
              <a:ext cx="494202" cy="418764"/>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6" idx="3"/>
              <a:endCxn id="7" idx="0"/>
            </p:cNvCxnSpPr>
            <p:nvPr/>
          </p:nvCxnSpPr>
          <p:spPr>
            <a:xfrm rot="5400000">
              <a:off x="1667596" y="2569515"/>
              <a:ext cx="489781" cy="262903"/>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5"/>
              <a:endCxn id="9" idx="0"/>
            </p:cNvCxnSpPr>
            <p:nvPr/>
          </p:nvCxnSpPr>
          <p:spPr>
            <a:xfrm rot="16200000" flipH="1">
              <a:off x="2176937" y="2603090"/>
              <a:ext cx="489781" cy="195752"/>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0" idx="5"/>
              <a:endCxn id="11" idx="0"/>
            </p:cNvCxnSpPr>
            <p:nvPr/>
          </p:nvCxnSpPr>
          <p:spPr>
            <a:xfrm rot="16200000" flipH="1">
              <a:off x="3368662" y="2589783"/>
              <a:ext cx="489781" cy="222368"/>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8" idx="5"/>
              <a:endCxn id="10" idx="0"/>
            </p:cNvCxnSpPr>
            <p:nvPr/>
          </p:nvCxnSpPr>
          <p:spPr>
            <a:xfrm rot="16200000" flipH="1">
              <a:off x="2875440" y="1631148"/>
              <a:ext cx="494202" cy="47963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Oval 4"/>
            <p:cNvSpPr>
              <a:spLocks noChangeArrowheads="1"/>
            </p:cNvSpPr>
            <p:nvPr/>
          </p:nvSpPr>
          <p:spPr bwMode="auto">
            <a:xfrm>
              <a:off x="2858917" y="2945857"/>
              <a:ext cx="396000" cy="396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15</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9" name="直接连接符 18"/>
            <p:cNvCxnSpPr>
              <a:stCxn id="10" idx="3"/>
              <a:endCxn id="17" idx="0"/>
            </p:cNvCxnSpPr>
            <p:nvPr/>
          </p:nvCxnSpPr>
          <p:spPr>
            <a:xfrm rot="5400000">
              <a:off x="2894746" y="2618249"/>
              <a:ext cx="489781" cy="165437"/>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Oval 4"/>
            <p:cNvSpPr>
              <a:spLocks noChangeArrowheads="1"/>
            </p:cNvSpPr>
            <p:nvPr/>
          </p:nvSpPr>
          <p:spPr bwMode="auto">
            <a:xfrm>
              <a:off x="2578031" y="3838911"/>
              <a:ext cx="396000" cy="396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1" name="直接连接符 20"/>
            <p:cNvCxnSpPr>
              <a:stCxn id="17" idx="3"/>
              <a:endCxn id="20" idx="0"/>
            </p:cNvCxnSpPr>
            <p:nvPr/>
          </p:nvCxnSpPr>
          <p:spPr>
            <a:xfrm rot="5400000">
              <a:off x="2568948" y="3490948"/>
              <a:ext cx="555047" cy="14087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3" name="Oval 4"/>
            <p:cNvSpPr>
              <a:spLocks noChangeArrowheads="1"/>
            </p:cNvSpPr>
            <p:nvPr/>
          </p:nvSpPr>
          <p:spPr bwMode="auto">
            <a:xfrm>
              <a:off x="3212710" y="3838911"/>
              <a:ext cx="396000" cy="396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5" name="直接连接符 24"/>
            <p:cNvCxnSpPr>
              <a:stCxn id="17" idx="5"/>
              <a:endCxn id="23" idx="0"/>
            </p:cNvCxnSpPr>
            <p:nvPr/>
          </p:nvCxnSpPr>
          <p:spPr>
            <a:xfrm rot="16200000" flipH="1">
              <a:off x="3026294" y="3454494"/>
              <a:ext cx="555047" cy="213786"/>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48128" y="1850683"/>
            <a:ext cx="4869160" cy="486916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46457" y="1051026"/>
            <a:ext cx="2467651" cy="583565"/>
          </a:xfrm>
          <a:prstGeom prst="rect">
            <a:avLst/>
          </a:prstGeom>
          <a:noFill/>
        </p:spPr>
        <p:txBody>
          <a:bodyPr wrap="square" rtlCol="0">
            <a:spAutoFit/>
          </a:bodyPr>
          <a:lstStyle/>
          <a:p>
            <a:pPr algn="l">
              <a:spcBef>
                <a:spcPts val="0"/>
              </a:spcBef>
            </a:pPr>
            <a:r>
              <a:rPr lang="zh-CN"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删除结点</a:t>
            </a:r>
            <a:r>
              <a:rPr lang="en-US"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lang="zh-CN"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9" name="Oval 4"/>
          <p:cNvSpPr>
            <a:spLocks noChangeArrowheads="1"/>
          </p:cNvSpPr>
          <p:nvPr/>
        </p:nvSpPr>
        <p:spPr bwMode="auto">
          <a:xfrm>
            <a:off x="1581169" y="3026243"/>
            <a:ext cx="396000" cy="396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0" name="Oval 4"/>
          <p:cNvSpPr>
            <a:spLocks noChangeArrowheads="1"/>
          </p:cNvSpPr>
          <p:nvPr/>
        </p:nvSpPr>
        <p:spPr bwMode="auto">
          <a:xfrm>
            <a:off x="1178259" y="3854031"/>
            <a:ext cx="396000" cy="396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1" name="Oval 4"/>
          <p:cNvSpPr>
            <a:spLocks noChangeArrowheads="1"/>
          </p:cNvSpPr>
          <p:nvPr/>
        </p:nvSpPr>
        <p:spPr bwMode="auto">
          <a:xfrm>
            <a:off x="2139940" y="2194034"/>
            <a:ext cx="396000" cy="396000"/>
          </a:xfrm>
          <a:prstGeom prst="ellipse">
            <a:avLst/>
          </a:prstGeom>
        </p:spPr>
        <p:style>
          <a:lnRef idx="1">
            <a:schemeClr val="accent2"/>
          </a:lnRef>
          <a:fillRef idx="2">
            <a:schemeClr val="accent2"/>
          </a:fillRef>
          <a:effectRef idx="1">
            <a:schemeClr val="accent2"/>
          </a:effectRef>
          <a:fontRef idx="minor">
            <a:schemeClr val="dk1"/>
          </a:fontRef>
        </p:style>
        <p:txBody>
          <a:bodyPr wrap="none" anchor="ctr"/>
          <a:lstStyle/>
          <a:p>
            <a:pPr algn="ctr"/>
            <a:r>
              <a:rPr lang="en-US" altLang="zh-CN" sz="1600">
                <a:solidFill>
                  <a:srgbClr val="0000FF"/>
                </a:solidFill>
                <a:latin typeface="微软雅黑" panose="020B0503020204020204" pitchFamily="34" charset="-122"/>
                <a:ea typeface="微软雅黑" panose="020B0503020204020204" pitchFamily="34" charset="-122"/>
                <a:cs typeface="Consolas" panose="020B0609020204030204" pitchFamily="49" charset="0"/>
              </a:rPr>
              <a:t>11</a:t>
            </a:r>
            <a:endParaRPr lang="en-US" altLang="zh-CN" sz="16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2" name="Oval 4"/>
          <p:cNvSpPr>
            <a:spLocks noChangeArrowheads="1"/>
          </p:cNvSpPr>
          <p:nvPr/>
        </p:nvSpPr>
        <p:spPr bwMode="auto">
          <a:xfrm>
            <a:off x="1916928" y="3854031"/>
            <a:ext cx="396000" cy="396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3" name="Oval 4"/>
          <p:cNvSpPr>
            <a:spLocks noChangeArrowheads="1"/>
          </p:cNvSpPr>
          <p:nvPr/>
        </p:nvSpPr>
        <p:spPr bwMode="auto">
          <a:xfrm>
            <a:off x="2759586" y="3026243"/>
            <a:ext cx="396000" cy="396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4" name="Oval 4"/>
          <p:cNvSpPr>
            <a:spLocks noChangeArrowheads="1"/>
          </p:cNvSpPr>
          <p:nvPr/>
        </p:nvSpPr>
        <p:spPr bwMode="auto">
          <a:xfrm>
            <a:off x="3121962" y="3854031"/>
            <a:ext cx="396000" cy="396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26</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5" name="直接连接符 34"/>
          <p:cNvCxnSpPr>
            <a:stCxn id="31" idx="3"/>
            <a:endCxn id="29" idx="0"/>
          </p:cNvCxnSpPr>
          <p:nvPr/>
        </p:nvCxnSpPr>
        <p:spPr>
          <a:xfrm rot="5400000">
            <a:off x="1741450" y="2569760"/>
            <a:ext cx="494202" cy="418764"/>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29" idx="3"/>
            <a:endCxn id="30" idx="0"/>
          </p:cNvCxnSpPr>
          <p:nvPr/>
        </p:nvCxnSpPr>
        <p:spPr>
          <a:xfrm rot="5400000">
            <a:off x="1262822" y="3477690"/>
            <a:ext cx="489781" cy="262903"/>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29" idx="5"/>
            <a:endCxn id="32" idx="0"/>
          </p:cNvCxnSpPr>
          <p:nvPr/>
        </p:nvCxnSpPr>
        <p:spPr>
          <a:xfrm rot="16200000" flipH="1">
            <a:off x="1772163" y="3511264"/>
            <a:ext cx="489781" cy="195752"/>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33" idx="5"/>
            <a:endCxn id="34" idx="0"/>
          </p:cNvCxnSpPr>
          <p:nvPr/>
        </p:nvCxnSpPr>
        <p:spPr>
          <a:xfrm rot="16200000" flipH="1">
            <a:off x="2963888" y="3497957"/>
            <a:ext cx="489781" cy="222368"/>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1" idx="5"/>
            <a:endCxn id="33" idx="0"/>
          </p:cNvCxnSpPr>
          <p:nvPr/>
        </p:nvCxnSpPr>
        <p:spPr>
          <a:xfrm rot="16200000" flipH="1">
            <a:off x="2470665" y="2539323"/>
            <a:ext cx="494202" cy="47963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Oval 4"/>
          <p:cNvSpPr>
            <a:spLocks noChangeArrowheads="1"/>
          </p:cNvSpPr>
          <p:nvPr/>
        </p:nvSpPr>
        <p:spPr bwMode="auto">
          <a:xfrm>
            <a:off x="2454142" y="3854031"/>
            <a:ext cx="396000" cy="396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15</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1" name="直接连接符 40"/>
          <p:cNvCxnSpPr>
            <a:stCxn id="33" idx="3"/>
            <a:endCxn id="40" idx="0"/>
          </p:cNvCxnSpPr>
          <p:nvPr/>
        </p:nvCxnSpPr>
        <p:spPr>
          <a:xfrm rot="5400000">
            <a:off x="2489972" y="3526424"/>
            <a:ext cx="489781" cy="165437"/>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2" name="Oval 4"/>
          <p:cNvSpPr>
            <a:spLocks noChangeArrowheads="1"/>
          </p:cNvSpPr>
          <p:nvPr/>
        </p:nvSpPr>
        <p:spPr bwMode="auto">
          <a:xfrm>
            <a:off x="2173256" y="4747085"/>
            <a:ext cx="396000" cy="396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3" name="直接连接符 42"/>
          <p:cNvCxnSpPr>
            <a:stCxn id="40" idx="3"/>
            <a:endCxn id="42" idx="0"/>
          </p:cNvCxnSpPr>
          <p:nvPr/>
        </p:nvCxnSpPr>
        <p:spPr>
          <a:xfrm rot="5400000">
            <a:off x="2164174" y="4399123"/>
            <a:ext cx="555047" cy="14087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4" name="Oval 4"/>
          <p:cNvSpPr>
            <a:spLocks noChangeArrowheads="1"/>
          </p:cNvSpPr>
          <p:nvPr/>
        </p:nvSpPr>
        <p:spPr bwMode="auto">
          <a:xfrm>
            <a:off x="2807935" y="4747085"/>
            <a:ext cx="396000" cy="396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5" name="直接连接符 44"/>
          <p:cNvCxnSpPr>
            <a:stCxn id="40" idx="5"/>
            <a:endCxn id="44" idx="0"/>
          </p:cNvCxnSpPr>
          <p:nvPr/>
        </p:nvCxnSpPr>
        <p:spPr>
          <a:xfrm rot="16200000" flipH="1">
            <a:off x="2621520" y="4362668"/>
            <a:ext cx="555047" cy="213786"/>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2" name="组合 48"/>
          <p:cNvGrpSpPr/>
          <p:nvPr/>
        </p:nvGrpSpPr>
        <p:grpSpPr>
          <a:xfrm>
            <a:off x="2498044" y="1836845"/>
            <a:ext cx="2305802" cy="415183"/>
            <a:chOff x="1766132" y="1214422"/>
            <a:chExt cx="2305802" cy="415183"/>
          </a:xfrm>
        </p:grpSpPr>
        <p:sp>
          <p:nvSpPr>
            <p:cNvPr id="46" name="TextBox 45"/>
            <p:cNvSpPr txBox="1"/>
            <p:nvPr/>
          </p:nvSpPr>
          <p:spPr>
            <a:xfrm>
              <a:off x="2214546" y="1214422"/>
              <a:ext cx="1857388" cy="368300"/>
            </a:xfrm>
            <a:prstGeom prst="rect">
              <a:avLst/>
            </a:prstGeom>
            <a:noFill/>
          </p:spPr>
          <p:txBody>
            <a:bodyPr wrap="square" rtlCol="0">
              <a:spAutoFit/>
            </a:bodyPr>
            <a:lstStyle/>
            <a:p>
              <a:pPr algn="l">
                <a:spcBef>
                  <a:spcPts val="0"/>
                </a:spcBef>
              </a:pPr>
              <a:r>
                <a:rPr lang="en-US" altLang="zh-CN" sz="18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找到结点</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8" name="直接箭头连接符 47"/>
            <p:cNvCxnSpPr/>
            <p:nvPr/>
          </p:nvCxnSpPr>
          <p:spPr>
            <a:xfrm rot="10800000" flipV="1">
              <a:off x="1766132" y="1383699"/>
              <a:ext cx="468511" cy="245906"/>
            </a:xfrm>
            <a:prstGeom prst="straightConnector1">
              <a:avLst/>
            </a:prstGeom>
            <a:ln w="19050">
              <a:solidFill>
                <a:srgbClr val="FF00FF"/>
              </a:solidFill>
              <a:tailEnd type="arrow"/>
            </a:ln>
          </p:spPr>
          <p:style>
            <a:lnRef idx="2">
              <a:schemeClr val="dk1"/>
            </a:lnRef>
            <a:fillRef idx="0">
              <a:schemeClr val="dk1"/>
            </a:fillRef>
            <a:effectRef idx="1">
              <a:schemeClr val="dk1"/>
            </a:effectRef>
            <a:fontRef idx="minor">
              <a:schemeClr val="tx1"/>
            </a:fontRef>
          </p:style>
        </p:cxnSp>
      </p:grpSp>
      <p:grpSp>
        <p:nvGrpSpPr>
          <p:cNvPr id="4" name="组合 53"/>
          <p:cNvGrpSpPr/>
          <p:nvPr/>
        </p:nvGrpSpPr>
        <p:grpSpPr>
          <a:xfrm>
            <a:off x="1160508" y="5085185"/>
            <a:ext cx="4786346" cy="1145226"/>
            <a:chOff x="428596" y="4714884"/>
            <a:chExt cx="4786346" cy="1145226"/>
          </a:xfrm>
        </p:grpSpPr>
        <p:sp>
          <p:nvSpPr>
            <p:cNvPr id="50" name="TextBox 49"/>
            <p:cNvSpPr txBox="1"/>
            <p:nvPr/>
          </p:nvSpPr>
          <p:spPr>
            <a:xfrm>
              <a:off x="428596" y="5214950"/>
              <a:ext cx="4786346" cy="645160"/>
            </a:xfrm>
            <a:prstGeom prst="rect">
              <a:avLst/>
            </a:prstGeom>
            <a:noFill/>
          </p:spPr>
          <p:txBody>
            <a:bodyPr wrap="square" rtlCol="0">
              <a:spAutoFit/>
            </a:bodyPr>
            <a:lstStyle/>
            <a:p>
              <a:pPr algn="l">
                <a:spcBef>
                  <a:spcPts val="0"/>
                </a:spcBef>
              </a:pPr>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结点</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有左右孩子</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ts val="0"/>
                </a:spcBef>
              </a:pPr>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右子树高，找到右孩子的最左小结点</a:t>
              </a:r>
              <a:r>
                <a:rPr lang="en-US" altLang="zh-CN" sz="18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q</a:t>
              </a:r>
              <a:endParaRPr lang="zh-CN" altLang="en-US" sz="18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2" name="直接箭头连接符 51"/>
            <p:cNvCxnSpPr>
              <a:endCxn id="42" idx="5"/>
            </p:cNvCxnSpPr>
            <p:nvPr/>
          </p:nvCxnSpPr>
          <p:spPr>
            <a:xfrm rot="16200000" flipV="1">
              <a:off x="864440" y="5207915"/>
              <a:ext cx="323652" cy="78005"/>
            </a:xfrm>
            <a:prstGeom prst="straightConnector1">
              <a:avLst/>
            </a:prstGeom>
            <a:ln w="19050">
              <a:solidFill>
                <a:srgbClr val="FF00FF"/>
              </a:solidFill>
              <a:tailEnd type="arrow"/>
            </a:ln>
          </p:spPr>
          <p:style>
            <a:lnRef idx="2">
              <a:schemeClr val="dk1"/>
            </a:lnRef>
            <a:fillRef idx="0">
              <a:schemeClr val="dk1"/>
            </a:fillRef>
            <a:effectRef idx="1">
              <a:schemeClr val="dk1"/>
            </a:effectRef>
            <a:fontRef idx="minor">
              <a:schemeClr val="tx1"/>
            </a:fontRef>
          </p:style>
        </p:cxnSp>
        <p:sp>
          <p:nvSpPr>
            <p:cNvPr id="53" name="TextBox 52"/>
            <p:cNvSpPr txBox="1"/>
            <p:nvPr/>
          </p:nvSpPr>
          <p:spPr>
            <a:xfrm>
              <a:off x="1714480" y="4714884"/>
              <a:ext cx="357190" cy="337185"/>
            </a:xfrm>
            <a:prstGeom prst="rect">
              <a:avLst/>
            </a:prstGeom>
            <a:noFill/>
          </p:spPr>
          <p:txBody>
            <a:bodyPr wrap="square" rtlCol="0">
              <a:spAutoFit/>
            </a:bodyPr>
            <a:lstStyle/>
            <a:p>
              <a:pPr algn="l">
                <a:spcBef>
                  <a:spcPts val="0"/>
                </a:spcBef>
              </a:pPr>
              <a:r>
                <a:rPr lang="en-US" altLang="zh-CN" sz="16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q</a:t>
              </a:r>
              <a:endParaRPr lang="en-US" altLang="zh-CN" sz="16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55" name="Oval 4"/>
          <p:cNvSpPr>
            <a:spLocks noChangeArrowheads="1"/>
          </p:cNvSpPr>
          <p:nvPr/>
        </p:nvSpPr>
        <p:spPr bwMode="auto">
          <a:xfrm>
            <a:off x="2140544" y="2175320"/>
            <a:ext cx="396000" cy="396000"/>
          </a:xfrm>
          <a:prstGeom prst="ellipse">
            <a:avLst/>
          </a:prstGeom>
        </p:spPr>
        <p:style>
          <a:lnRef idx="1">
            <a:schemeClr val="accent2"/>
          </a:lnRef>
          <a:fillRef idx="2">
            <a:schemeClr val="accent2"/>
          </a:fillRef>
          <a:effectRef idx="1">
            <a:schemeClr val="accent2"/>
          </a:effectRef>
          <a:fontRef idx="minor">
            <a:schemeClr val="dk1"/>
          </a:fontRef>
        </p:style>
        <p:txBody>
          <a:bodyPr wrap="none" anchor="ctr"/>
          <a:lstStyle/>
          <a:p>
            <a:pPr algn="ctr"/>
            <a:r>
              <a:rPr lang="en-US" altLang="zh-CN" sz="1600">
                <a:solidFill>
                  <a:srgbClr val="FF0000"/>
                </a:solidFill>
                <a:latin typeface="微软雅黑" panose="020B0503020204020204" pitchFamily="34" charset="-122"/>
                <a:ea typeface="微软雅黑" panose="020B0503020204020204" pitchFamily="34" charset="-122"/>
                <a:cs typeface="Consolas" panose="020B0609020204030204" pitchFamily="49" charset="0"/>
              </a:rPr>
              <a:t>14</a:t>
            </a:r>
            <a:endParaRPr lang="en-US" altLang="zh-CN" sz="160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6" name="TextBox 55"/>
          <p:cNvSpPr txBox="1"/>
          <p:nvPr/>
        </p:nvSpPr>
        <p:spPr>
          <a:xfrm>
            <a:off x="2803582" y="2265472"/>
            <a:ext cx="1000132" cy="337185"/>
          </a:xfrm>
          <a:prstGeom prst="rect">
            <a:avLst/>
          </a:prstGeom>
          <a:noFill/>
        </p:spPr>
        <p:txBody>
          <a:bodyPr wrap="square" rtlCol="0">
            <a:spAutoFit/>
          </a:bodyPr>
          <a:lstStyle/>
          <a:p>
            <a:pPr algn="l">
              <a:spcBef>
                <a:spcPts val="0"/>
              </a:spcBef>
            </a:pPr>
            <a:r>
              <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值替换</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7" name="TextBox 56"/>
          <p:cNvSpPr txBox="1"/>
          <p:nvPr/>
        </p:nvSpPr>
        <p:spPr>
          <a:xfrm>
            <a:off x="2517830" y="2957828"/>
            <a:ext cx="285752" cy="306705"/>
          </a:xfrm>
          <a:prstGeom prst="rect">
            <a:avLst/>
          </a:prstGeom>
          <a:noFill/>
        </p:spPr>
        <p:txBody>
          <a:bodyPr wrap="square" rtlCol="0">
            <a:spAutoFit/>
          </a:bodyPr>
          <a:lstStyle/>
          <a:p>
            <a:pPr algn="l">
              <a:spcBef>
                <a:spcPts val="0"/>
              </a:spcBef>
            </a:pPr>
            <a:r>
              <a:rPr lang="en-US" altLang="zh-CN" sz="1400">
                <a:solidFill>
                  <a:srgbClr val="FF00FF"/>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40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8" name="TextBox 57"/>
          <p:cNvSpPr txBox="1"/>
          <p:nvPr/>
        </p:nvSpPr>
        <p:spPr>
          <a:xfrm>
            <a:off x="2303516" y="3600770"/>
            <a:ext cx="428628" cy="306705"/>
          </a:xfrm>
          <a:prstGeom prst="rect">
            <a:avLst/>
          </a:prstGeom>
          <a:noFill/>
        </p:spPr>
        <p:txBody>
          <a:bodyPr wrap="square" rtlCol="0">
            <a:spAutoFit/>
          </a:bodyPr>
          <a:lstStyle/>
          <a:p>
            <a:pPr algn="l">
              <a:spcBef>
                <a:spcPts val="0"/>
              </a:spcBef>
            </a:pPr>
            <a:r>
              <a:rPr lang="en-US" altLang="zh-CN" sz="1400">
                <a:solidFill>
                  <a:srgbClr val="FF00FF"/>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40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9" name="TextBox 58"/>
          <p:cNvSpPr txBox="1"/>
          <p:nvPr/>
        </p:nvSpPr>
        <p:spPr>
          <a:xfrm>
            <a:off x="2089202" y="1908283"/>
            <a:ext cx="428628" cy="306705"/>
          </a:xfrm>
          <a:prstGeom prst="rect">
            <a:avLst/>
          </a:prstGeom>
          <a:noFill/>
        </p:spPr>
        <p:txBody>
          <a:bodyPr wrap="square" rtlCol="0">
            <a:spAutoFit/>
          </a:bodyPr>
          <a:lstStyle/>
          <a:p>
            <a:pPr algn="l">
              <a:spcBef>
                <a:spcPts val="0"/>
              </a:spcBef>
            </a:pPr>
            <a:r>
              <a:rPr lang="en-US" altLang="zh-CN" sz="1400">
                <a:solidFill>
                  <a:srgbClr val="FF00FF"/>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40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0" name="TextBox 59"/>
          <p:cNvSpPr txBox="1"/>
          <p:nvPr/>
        </p:nvSpPr>
        <p:spPr>
          <a:xfrm>
            <a:off x="3375086" y="4480051"/>
            <a:ext cx="3214710" cy="645160"/>
          </a:xfrm>
          <a:prstGeom prst="rect">
            <a:avLst/>
          </a:prstGeom>
          <a:noFill/>
        </p:spPr>
        <p:txBody>
          <a:bodyPr wrap="square" rtlCol="0">
            <a:spAutoFit/>
          </a:bodyPr>
          <a:lstStyle/>
          <a:p>
            <a:pPr algn="l">
              <a:spcBef>
                <a:spcPts val="0"/>
              </a:spcBef>
            </a:pPr>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直接删除</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ts val="0"/>
              </a:spcBef>
            </a:pPr>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沿着根结点方向求平衡因子</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5" name="组合 62"/>
          <p:cNvGrpSpPr/>
          <p:nvPr/>
        </p:nvGrpSpPr>
        <p:grpSpPr>
          <a:xfrm>
            <a:off x="4589533" y="1927000"/>
            <a:ext cx="4962851" cy="2949051"/>
            <a:chOff x="3857620" y="1304577"/>
            <a:chExt cx="4424803" cy="2949051"/>
          </a:xfrm>
        </p:grpSpPr>
        <p:sp>
          <p:nvSpPr>
            <p:cNvPr id="6" name="Oval 4"/>
            <p:cNvSpPr>
              <a:spLocks noChangeArrowheads="1"/>
            </p:cNvSpPr>
            <p:nvPr/>
          </p:nvSpPr>
          <p:spPr bwMode="auto">
            <a:xfrm>
              <a:off x="6345630" y="2136786"/>
              <a:ext cx="396000" cy="396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Oval 4"/>
            <p:cNvSpPr>
              <a:spLocks noChangeArrowheads="1"/>
            </p:cNvSpPr>
            <p:nvPr/>
          </p:nvSpPr>
          <p:spPr bwMode="auto">
            <a:xfrm>
              <a:off x="5942720" y="2964574"/>
              <a:ext cx="396000" cy="396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Oval 4"/>
            <p:cNvSpPr>
              <a:spLocks noChangeArrowheads="1"/>
            </p:cNvSpPr>
            <p:nvPr/>
          </p:nvSpPr>
          <p:spPr bwMode="auto">
            <a:xfrm>
              <a:off x="6904401" y="1304577"/>
              <a:ext cx="396000" cy="396000"/>
            </a:xfrm>
            <a:prstGeom prst="ellipse">
              <a:avLst/>
            </a:prstGeom>
            <a:solidFill>
              <a:srgbClr val="FF0000"/>
            </a:solidFill>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a:solidFill>
                    <a:srgbClr val="0000FF"/>
                  </a:solidFill>
                  <a:latin typeface="微软雅黑" panose="020B0503020204020204" pitchFamily="34" charset="-122"/>
                  <a:ea typeface="微软雅黑" panose="020B0503020204020204" pitchFamily="34" charset="-122"/>
                  <a:cs typeface="Consolas" panose="020B0609020204030204" pitchFamily="49" charset="0"/>
                </a:rPr>
                <a:t>11</a:t>
              </a:r>
              <a:endParaRPr lang="en-US" altLang="zh-CN" sz="16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Oval 4"/>
            <p:cNvSpPr>
              <a:spLocks noChangeArrowheads="1"/>
            </p:cNvSpPr>
            <p:nvPr/>
          </p:nvSpPr>
          <p:spPr bwMode="auto">
            <a:xfrm>
              <a:off x="6681389" y="2964574"/>
              <a:ext cx="396000" cy="396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Oval 4"/>
            <p:cNvSpPr>
              <a:spLocks noChangeArrowheads="1"/>
            </p:cNvSpPr>
            <p:nvPr/>
          </p:nvSpPr>
          <p:spPr bwMode="auto">
            <a:xfrm>
              <a:off x="7524047" y="2136786"/>
              <a:ext cx="396000" cy="396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Oval 4"/>
            <p:cNvSpPr>
              <a:spLocks noChangeArrowheads="1"/>
            </p:cNvSpPr>
            <p:nvPr/>
          </p:nvSpPr>
          <p:spPr bwMode="auto">
            <a:xfrm>
              <a:off x="7886423" y="2964574"/>
              <a:ext cx="396000" cy="396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26</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2" name="直接连接符 11"/>
            <p:cNvCxnSpPr>
              <a:stCxn id="8" idx="3"/>
              <a:endCxn id="6" idx="0"/>
            </p:cNvCxnSpPr>
            <p:nvPr/>
          </p:nvCxnSpPr>
          <p:spPr>
            <a:xfrm rot="5400000">
              <a:off x="6505911" y="1680303"/>
              <a:ext cx="494202" cy="418764"/>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6" idx="3"/>
              <a:endCxn id="7" idx="0"/>
            </p:cNvCxnSpPr>
            <p:nvPr/>
          </p:nvCxnSpPr>
          <p:spPr>
            <a:xfrm rot="5400000">
              <a:off x="6027282" y="2588232"/>
              <a:ext cx="489781" cy="262903"/>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5"/>
              <a:endCxn id="9" idx="0"/>
            </p:cNvCxnSpPr>
            <p:nvPr/>
          </p:nvCxnSpPr>
          <p:spPr>
            <a:xfrm rot="16200000" flipH="1">
              <a:off x="6536623" y="2621807"/>
              <a:ext cx="489781" cy="195752"/>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0" idx="5"/>
              <a:endCxn id="11" idx="0"/>
            </p:cNvCxnSpPr>
            <p:nvPr/>
          </p:nvCxnSpPr>
          <p:spPr>
            <a:xfrm rot="16200000" flipH="1">
              <a:off x="7728348" y="2608500"/>
              <a:ext cx="489781" cy="222368"/>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8" idx="5"/>
              <a:endCxn id="10" idx="0"/>
            </p:cNvCxnSpPr>
            <p:nvPr/>
          </p:nvCxnSpPr>
          <p:spPr>
            <a:xfrm rot="16200000" flipH="1">
              <a:off x="7235126" y="1649865"/>
              <a:ext cx="494202" cy="47963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Oval 4"/>
            <p:cNvSpPr>
              <a:spLocks noChangeArrowheads="1"/>
            </p:cNvSpPr>
            <p:nvPr/>
          </p:nvSpPr>
          <p:spPr bwMode="auto">
            <a:xfrm>
              <a:off x="7218603" y="2964574"/>
              <a:ext cx="396000" cy="396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15</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9" name="直接连接符 18"/>
            <p:cNvCxnSpPr>
              <a:stCxn id="10" idx="3"/>
              <a:endCxn id="17" idx="0"/>
            </p:cNvCxnSpPr>
            <p:nvPr/>
          </p:nvCxnSpPr>
          <p:spPr>
            <a:xfrm rot="5400000">
              <a:off x="7254432" y="2636966"/>
              <a:ext cx="489781" cy="165437"/>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3" name="Oval 4"/>
            <p:cNvSpPr>
              <a:spLocks noChangeArrowheads="1"/>
            </p:cNvSpPr>
            <p:nvPr/>
          </p:nvSpPr>
          <p:spPr bwMode="auto">
            <a:xfrm>
              <a:off x="7572396" y="3857628"/>
              <a:ext cx="396000" cy="396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5" name="直接连接符 24"/>
            <p:cNvCxnSpPr>
              <a:stCxn id="17" idx="5"/>
              <a:endCxn id="23" idx="0"/>
            </p:cNvCxnSpPr>
            <p:nvPr/>
          </p:nvCxnSpPr>
          <p:spPr>
            <a:xfrm rot="16200000" flipH="1">
              <a:off x="7385980" y="3473211"/>
              <a:ext cx="555047" cy="213786"/>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8" name="Oval 4"/>
            <p:cNvSpPr>
              <a:spLocks noChangeArrowheads="1"/>
            </p:cNvSpPr>
            <p:nvPr/>
          </p:nvSpPr>
          <p:spPr bwMode="auto">
            <a:xfrm>
              <a:off x="6902660" y="1305959"/>
              <a:ext cx="396000" cy="396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1" name="右箭头 60"/>
            <p:cNvSpPr/>
            <p:nvPr/>
          </p:nvSpPr>
          <p:spPr bwMode="auto">
            <a:xfrm>
              <a:off x="3857620" y="2857496"/>
              <a:ext cx="1285884" cy="285752"/>
            </a:xfrm>
            <a:prstGeom prst="rightArrow">
              <a:avLst/>
            </a:prstGeom>
            <a:ln>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
          <p:nvSpPr>
            <p:cNvPr id="62" name="TextBox 61"/>
            <p:cNvSpPr txBox="1"/>
            <p:nvPr/>
          </p:nvSpPr>
          <p:spPr>
            <a:xfrm>
              <a:off x="4071934" y="2500306"/>
              <a:ext cx="928694" cy="368300"/>
            </a:xfrm>
            <a:prstGeom prst="rect">
              <a:avLst/>
            </a:prstGeom>
            <a:noFill/>
          </p:spPr>
          <p:txBody>
            <a:bodyPr wrap="square" rtlCol="0">
              <a:spAutoFit/>
            </a:bodyPr>
            <a:lstStyle/>
            <a:p>
              <a:pPr algn="l">
                <a:spcBef>
                  <a:spcPts val="0"/>
                </a:spcBef>
              </a:pPr>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均平衡</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pic>
        <p:nvPicPr>
          <p:cNvPr id="63" name="Picture 2"/>
          <p:cNvPicPr>
            <a:picLocks noChangeAspect="1" noChangeArrowheads="1"/>
          </p:cNvPicPr>
          <p:nvPr/>
        </p:nvPicPr>
        <p:blipFill>
          <a:blip r:embed="rId1" cstate="print"/>
          <a:srcRect/>
          <a:stretch>
            <a:fillRect/>
          </a:stretch>
        </p:blipFill>
        <p:spPr bwMode="auto">
          <a:xfrm>
            <a:off x="407368" y="836713"/>
            <a:ext cx="2467652" cy="796023"/>
          </a:xfrm>
          <a:prstGeom prst="rect">
            <a:avLst/>
          </a:prstGeom>
          <a:noFill/>
          <a:ln w="9525">
            <a:noFill/>
            <a:miter lim="800000"/>
            <a:headEnd/>
            <a:tailEnd/>
          </a:ln>
        </p:spPr>
      </p:pic>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78904" y="3641100"/>
            <a:ext cx="3003969" cy="30039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5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xit" presetSubtype="4" fill="hold" grpId="0" nodeType="clickEffect">
                                  <p:stCondLst>
                                    <p:cond delay="0"/>
                                  </p:stCondLst>
                                  <p:childTnLst>
                                    <p:animEffect transition="out" filter="wipe(down)">
                                      <p:cBhvr>
                                        <p:cTn id="25" dur="500"/>
                                        <p:tgtEl>
                                          <p:spTgt spid="42"/>
                                        </p:tgtEl>
                                      </p:cBhvr>
                                    </p:animEffect>
                                    <p:set>
                                      <p:cBhvr>
                                        <p:cTn id="26" dur="1" fill="hold">
                                          <p:stCondLst>
                                            <p:cond delay="499"/>
                                          </p:stCondLst>
                                        </p:cTn>
                                        <p:tgtEl>
                                          <p:spTgt spid="42"/>
                                        </p:tgtEl>
                                        <p:attrNameLst>
                                          <p:attrName>style.visibility</p:attrName>
                                        </p:attrNameLst>
                                      </p:cBhvr>
                                      <p:to>
                                        <p:strVal val="hidden"/>
                                      </p:to>
                                    </p:set>
                                  </p:childTnLst>
                                </p:cTn>
                              </p:par>
                              <p:par>
                                <p:cTn id="27" presetID="22" presetClass="exit" presetSubtype="4" fill="hold" nodeType="withEffect">
                                  <p:stCondLst>
                                    <p:cond delay="0"/>
                                  </p:stCondLst>
                                  <p:childTnLst>
                                    <p:animEffect transition="out" filter="wipe(down)">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par>
                                <p:cTn id="30" presetID="22" presetClass="exit" presetSubtype="4" fill="hold" nodeType="withEffect">
                                  <p:stCondLst>
                                    <p:cond delay="0"/>
                                  </p:stCondLst>
                                  <p:childTnLst>
                                    <p:animEffect transition="out" filter="wipe(down)">
                                      <p:cBhvr>
                                        <p:cTn id="31" dur="500"/>
                                        <p:tgtEl>
                                          <p:spTgt spid="43"/>
                                        </p:tgtEl>
                                      </p:cBhvr>
                                    </p:animEffect>
                                    <p:set>
                                      <p:cBhvr>
                                        <p:cTn id="32" dur="1" fill="hold">
                                          <p:stCondLst>
                                            <p:cond delay="499"/>
                                          </p:stCondLst>
                                        </p:cTn>
                                        <p:tgtEl>
                                          <p:spTgt spid="43"/>
                                        </p:tgtEl>
                                        <p:attrNameLst>
                                          <p:attrName>style.visibility</p:attrName>
                                        </p:attrNameLst>
                                      </p:cBhvr>
                                      <p:to>
                                        <p:strVal val="hidden"/>
                                      </p:to>
                                    </p:se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58"/>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5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55" grpId="0" animBg="1"/>
      <p:bldP spid="56" grpId="0"/>
      <p:bldP spid="57" grpId="0"/>
      <p:bldP spid="58" grpId="0"/>
      <p:bldP spid="59" grpId="0"/>
      <p:bldP spid="6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407368" y="940658"/>
            <a:ext cx="2428989" cy="460375"/>
          </a:xfrm>
          <a:prstGeom prst="rect">
            <a:avLst/>
          </a:prstGeom>
          <a:noFill/>
        </p:spPr>
        <p:txBody>
          <a:bodyPr wrap="square" rtlCol="0">
            <a:spAutoFit/>
          </a:bodyPr>
          <a:lstStyle/>
          <a:p>
            <a:pPr algn="l">
              <a:spcBef>
                <a:spcPts val="0"/>
              </a:spcBef>
            </a:pP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删除结点</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5" name="Oval 4"/>
          <p:cNvSpPr>
            <a:spLocks noChangeArrowheads="1"/>
          </p:cNvSpPr>
          <p:nvPr/>
        </p:nvSpPr>
        <p:spPr bwMode="auto">
          <a:xfrm>
            <a:off x="2292494" y="2724176"/>
            <a:ext cx="572473" cy="572473"/>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6" name="Oval 4"/>
          <p:cNvSpPr>
            <a:spLocks noChangeArrowheads="1"/>
          </p:cNvSpPr>
          <p:nvPr/>
        </p:nvSpPr>
        <p:spPr bwMode="auto">
          <a:xfrm>
            <a:off x="1889584" y="3551964"/>
            <a:ext cx="572473" cy="572473"/>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 name="Oval 4"/>
          <p:cNvSpPr>
            <a:spLocks noChangeArrowheads="1"/>
          </p:cNvSpPr>
          <p:nvPr/>
        </p:nvSpPr>
        <p:spPr bwMode="auto">
          <a:xfrm>
            <a:off x="2851265" y="1891967"/>
            <a:ext cx="572473" cy="572473"/>
          </a:xfrm>
          <a:prstGeom prst="ellipse">
            <a:avLst/>
          </a:prstGeom>
          <a:solidFill>
            <a:srgbClr val="FF0000"/>
          </a:solidFill>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a:solidFill>
                  <a:srgbClr val="0000FF"/>
                </a:solidFill>
                <a:latin typeface="微软雅黑" panose="020B0503020204020204" pitchFamily="34" charset="-122"/>
                <a:ea typeface="微软雅黑" panose="020B0503020204020204" pitchFamily="34" charset="-122"/>
                <a:cs typeface="Consolas" panose="020B0609020204030204" pitchFamily="49" charset="0"/>
              </a:rPr>
              <a:t>11</a:t>
            </a:r>
            <a:endParaRPr lang="en-US" altLang="zh-CN" sz="16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 name="Oval 4"/>
          <p:cNvSpPr>
            <a:spLocks noChangeArrowheads="1"/>
          </p:cNvSpPr>
          <p:nvPr/>
        </p:nvSpPr>
        <p:spPr bwMode="auto">
          <a:xfrm>
            <a:off x="2628253" y="3551964"/>
            <a:ext cx="572473" cy="572473"/>
          </a:xfrm>
          <a:prstGeom prst="ellipse">
            <a:avLst/>
          </a:prstGeom>
        </p:spPr>
        <p:style>
          <a:lnRef idx="1">
            <a:schemeClr val="accent2"/>
          </a:lnRef>
          <a:fillRef idx="2">
            <a:schemeClr val="accent2"/>
          </a:fillRef>
          <a:effectRef idx="1">
            <a:schemeClr val="accent2"/>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 name="Oval 4"/>
          <p:cNvSpPr>
            <a:spLocks noChangeArrowheads="1"/>
          </p:cNvSpPr>
          <p:nvPr/>
        </p:nvSpPr>
        <p:spPr bwMode="auto">
          <a:xfrm>
            <a:off x="3470911" y="2724176"/>
            <a:ext cx="572473" cy="572473"/>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 name="Oval 4"/>
          <p:cNvSpPr>
            <a:spLocks noChangeArrowheads="1"/>
          </p:cNvSpPr>
          <p:nvPr/>
        </p:nvSpPr>
        <p:spPr bwMode="auto">
          <a:xfrm>
            <a:off x="3833287" y="3551964"/>
            <a:ext cx="572473" cy="572473"/>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26</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2" name="直接连接符 51"/>
          <p:cNvCxnSpPr>
            <a:stCxn id="48" idx="3"/>
            <a:endCxn id="45" idx="0"/>
          </p:cNvCxnSpPr>
          <p:nvPr/>
        </p:nvCxnSpPr>
        <p:spPr>
          <a:xfrm flipH="1">
            <a:off x="2578731" y="2380603"/>
            <a:ext cx="356371" cy="343573"/>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45" idx="3"/>
            <a:endCxn id="46" idx="0"/>
          </p:cNvCxnSpPr>
          <p:nvPr/>
        </p:nvCxnSpPr>
        <p:spPr>
          <a:xfrm flipH="1">
            <a:off x="2175821" y="3212812"/>
            <a:ext cx="200510" cy="339152"/>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45" idx="5"/>
            <a:endCxn id="49" idx="0"/>
          </p:cNvCxnSpPr>
          <p:nvPr/>
        </p:nvCxnSpPr>
        <p:spPr>
          <a:xfrm>
            <a:off x="2781130" y="3212812"/>
            <a:ext cx="133360" cy="339152"/>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50" idx="5"/>
            <a:endCxn id="51" idx="0"/>
          </p:cNvCxnSpPr>
          <p:nvPr/>
        </p:nvCxnSpPr>
        <p:spPr>
          <a:xfrm>
            <a:off x="3959547" y="3212812"/>
            <a:ext cx="159977" cy="339152"/>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48" idx="5"/>
            <a:endCxn id="50" idx="0"/>
          </p:cNvCxnSpPr>
          <p:nvPr/>
        </p:nvCxnSpPr>
        <p:spPr>
          <a:xfrm>
            <a:off x="3339901" y="2380603"/>
            <a:ext cx="417247" cy="343573"/>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7" name="Oval 4"/>
          <p:cNvSpPr>
            <a:spLocks noChangeArrowheads="1"/>
          </p:cNvSpPr>
          <p:nvPr/>
        </p:nvSpPr>
        <p:spPr bwMode="auto">
          <a:xfrm>
            <a:off x="3165467" y="3551964"/>
            <a:ext cx="572473" cy="572473"/>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15</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8" name="直接连接符 57"/>
          <p:cNvCxnSpPr>
            <a:stCxn id="50" idx="3"/>
            <a:endCxn id="57" idx="0"/>
          </p:cNvCxnSpPr>
          <p:nvPr/>
        </p:nvCxnSpPr>
        <p:spPr>
          <a:xfrm flipH="1">
            <a:off x="3451704" y="3212812"/>
            <a:ext cx="103044" cy="339152"/>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9" name="Oval 4"/>
          <p:cNvSpPr>
            <a:spLocks noChangeArrowheads="1"/>
          </p:cNvSpPr>
          <p:nvPr/>
        </p:nvSpPr>
        <p:spPr bwMode="auto">
          <a:xfrm>
            <a:off x="3519260" y="4445018"/>
            <a:ext cx="572473" cy="572473"/>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60" name="直接连接符 59"/>
          <p:cNvCxnSpPr>
            <a:stCxn id="57" idx="5"/>
            <a:endCxn id="59" idx="0"/>
          </p:cNvCxnSpPr>
          <p:nvPr/>
        </p:nvCxnSpPr>
        <p:spPr>
          <a:xfrm>
            <a:off x="3654103" y="4040600"/>
            <a:ext cx="151394" cy="404418"/>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1" name="Oval 4"/>
          <p:cNvSpPr>
            <a:spLocks noChangeArrowheads="1"/>
          </p:cNvSpPr>
          <p:nvPr/>
        </p:nvSpPr>
        <p:spPr bwMode="auto">
          <a:xfrm>
            <a:off x="2849524" y="1893349"/>
            <a:ext cx="572473" cy="572473"/>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2" name="右箭头 61"/>
          <p:cNvSpPr/>
          <p:nvPr/>
        </p:nvSpPr>
        <p:spPr bwMode="auto">
          <a:xfrm>
            <a:off x="4903785" y="3158668"/>
            <a:ext cx="1858928" cy="413095"/>
          </a:xfrm>
          <a:prstGeom prst="rightArrow">
            <a:avLst/>
          </a:prstGeom>
          <a:ln>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
        <p:nvSpPr>
          <p:cNvPr id="63" name="TextBox 62"/>
          <p:cNvSpPr txBox="1"/>
          <p:nvPr/>
        </p:nvSpPr>
        <p:spPr>
          <a:xfrm>
            <a:off x="5118098" y="2801478"/>
            <a:ext cx="1342557" cy="368300"/>
          </a:xfrm>
          <a:prstGeom prst="rect">
            <a:avLst/>
          </a:prstGeom>
          <a:noFill/>
        </p:spPr>
        <p:txBody>
          <a:bodyPr wrap="square" rtlCol="0">
            <a:spAutoFit/>
          </a:bodyPr>
          <a:lstStyle/>
          <a:p>
            <a:pPr algn="l">
              <a:spcBef>
                <a:spcPts val="0"/>
              </a:spcBef>
            </a:pPr>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均平衡</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63"/>
          <p:cNvGrpSpPr/>
          <p:nvPr/>
        </p:nvGrpSpPr>
        <p:grpSpPr>
          <a:xfrm>
            <a:off x="1397498" y="4078523"/>
            <a:ext cx="1962199" cy="1201079"/>
            <a:chOff x="1980446" y="719659"/>
            <a:chExt cx="1357322" cy="830829"/>
          </a:xfrm>
        </p:grpSpPr>
        <p:sp>
          <p:nvSpPr>
            <p:cNvPr id="65" name="TextBox 64"/>
            <p:cNvSpPr txBox="1"/>
            <p:nvPr/>
          </p:nvSpPr>
          <p:spPr>
            <a:xfrm>
              <a:off x="1980446" y="1295722"/>
              <a:ext cx="1357322" cy="254766"/>
            </a:xfrm>
            <a:prstGeom prst="rect">
              <a:avLst/>
            </a:prstGeom>
            <a:noFill/>
          </p:spPr>
          <p:txBody>
            <a:bodyPr wrap="square" rtlCol="0">
              <a:spAutoFit/>
            </a:bodyPr>
            <a:lstStyle/>
            <a:p>
              <a:pPr algn="l">
                <a:spcBef>
                  <a:spcPts val="0"/>
                </a:spcBef>
              </a:pPr>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找到结点</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66" name="直接箭头连接符 65"/>
            <p:cNvCxnSpPr/>
            <p:nvPr/>
          </p:nvCxnSpPr>
          <p:spPr>
            <a:xfrm rot="5400000" flipH="1" flipV="1">
              <a:off x="2451775" y="891272"/>
              <a:ext cx="626019" cy="282792"/>
            </a:xfrm>
            <a:prstGeom prst="straightConnector1">
              <a:avLst/>
            </a:prstGeom>
            <a:ln w="19050">
              <a:solidFill>
                <a:srgbClr val="F19903"/>
              </a:solidFill>
              <a:tailEnd type="arrow"/>
            </a:ln>
          </p:spPr>
          <p:style>
            <a:lnRef idx="2">
              <a:schemeClr val="dk1"/>
            </a:lnRef>
            <a:fillRef idx="0">
              <a:schemeClr val="dk1"/>
            </a:fillRef>
            <a:effectRef idx="1">
              <a:schemeClr val="dk1"/>
            </a:effectRef>
            <a:fontRef idx="minor">
              <a:schemeClr val="tx1"/>
            </a:fontRef>
          </p:style>
        </p:cxnSp>
      </p:grpSp>
      <p:sp>
        <p:nvSpPr>
          <p:cNvPr id="73" name="TextBox 72"/>
          <p:cNvSpPr txBox="1"/>
          <p:nvPr/>
        </p:nvSpPr>
        <p:spPr>
          <a:xfrm>
            <a:off x="2546331" y="1729910"/>
            <a:ext cx="619642" cy="306705"/>
          </a:xfrm>
          <a:prstGeom prst="rect">
            <a:avLst/>
          </a:prstGeom>
          <a:noFill/>
        </p:spPr>
        <p:txBody>
          <a:bodyPr wrap="square" rtlCol="0">
            <a:spAutoFit/>
          </a:bodyPr>
          <a:lstStyle/>
          <a:p>
            <a:pPr algn="l">
              <a:spcBef>
                <a:spcPts val="0"/>
              </a:spcBef>
            </a:pPr>
            <a:r>
              <a:rPr lang="en-US" altLang="zh-CN" sz="1400"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400"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4" name="TextBox 73"/>
          <p:cNvSpPr txBox="1"/>
          <p:nvPr/>
        </p:nvSpPr>
        <p:spPr>
          <a:xfrm>
            <a:off x="2117702" y="2515728"/>
            <a:ext cx="413095" cy="306705"/>
          </a:xfrm>
          <a:prstGeom prst="rect">
            <a:avLst/>
          </a:prstGeom>
          <a:noFill/>
        </p:spPr>
        <p:txBody>
          <a:bodyPr wrap="square" rtlCol="0">
            <a:spAutoFit/>
          </a:bodyPr>
          <a:lstStyle/>
          <a:p>
            <a:pPr algn="l">
              <a:spcBef>
                <a:spcPts val="0"/>
              </a:spcBef>
            </a:pPr>
            <a:r>
              <a:rPr lang="en-US" altLang="zh-CN" sz="1400"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400"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6" name="TextBox 75"/>
          <p:cNvSpPr txBox="1"/>
          <p:nvPr/>
        </p:nvSpPr>
        <p:spPr>
          <a:xfrm>
            <a:off x="2332016" y="5478323"/>
            <a:ext cx="5370229" cy="829945"/>
          </a:xfrm>
          <a:prstGeom prst="rect">
            <a:avLst/>
          </a:prstGeom>
          <a:noFill/>
        </p:spPr>
        <p:txBody>
          <a:bodyPr wrap="square" rtlCol="0">
            <a:spAutoFit/>
          </a:bodyPr>
          <a:lstStyle/>
          <a:p>
            <a:pPr algn="l">
              <a:spcBef>
                <a:spcPts val="0"/>
              </a:spcBef>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直接删除</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a:t>
            </a:r>
            <a:endPar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ts val="0"/>
              </a:spcBef>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沿着根结点方向求平衡因子</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7" name="Oval 4"/>
          <p:cNvSpPr>
            <a:spLocks noChangeArrowheads="1"/>
          </p:cNvSpPr>
          <p:nvPr/>
        </p:nvSpPr>
        <p:spPr bwMode="auto">
          <a:xfrm>
            <a:off x="6967519" y="2742812"/>
            <a:ext cx="572473" cy="572473"/>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8" name="Oval 4"/>
          <p:cNvSpPr>
            <a:spLocks noChangeArrowheads="1"/>
          </p:cNvSpPr>
          <p:nvPr/>
        </p:nvSpPr>
        <p:spPr bwMode="auto">
          <a:xfrm>
            <a:off x="6564609" y="3570600"/>
            <a:ext cx="572473" cy="572473"/>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9" name="Oval 4"/>
          <p:cNvSpPr>
            <a:spLocks noChangeArrowheads="1"/>
          </p:cNvSpPr>
          <p:nvPr/>
        </p:nvSpPr>
        <p:spPr bwMode="auto">
          <a:xfrm>
            <a:off x="7526290" y="1910603"/>
            <a:ext cx="572473" cy="572473"/>
          </a:xfrm>
          <a:prstGeom prst="ellipse">
            <a:avLst/>
          </a:prstGeom>
          <a:solidFill>
            <a:srgbClr val="FF0000"/>
          </a:solidFill>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a:solidFill>
                  <a:srgbClr val="0000FF"/>
                </a:solidFill>
                <a:latin typeface="微软雅黑" panose="020B0503020204020204" pitchFamily="34" charset="-122"/>
                <a:ea typeface="微软雅黑" panose="020B0503020204020204" pitchFamily="34" charset="-122"/>
                <a:cs typeface="Consolas" panose="020B0609020204030204" pitchFamily="49" charset="0"/>
              </a:rPr>
              <a:t>11</a:t>
            </a:r>
            <a:endParaRPr lang="en-US" altLang="zh-CN" sz="16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1" name="Oval 4"/>
          <p:cNvSpPr>
            <a:spLocks noChangeArrowheads="1"/>
          </p:cNvSpPr>
          <p:nvPr/>
        </p:nvSpPr>
        <p:spPr bwMode="auto">
          <a:xfrm>
            <a:off x="8145936" y="2742812"/>
            <a:ext cx="572473" cy="572473"/>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2" name="Oval 4"/>
          <p:cNvSpPr>
            <a:spLocks noChangeArrowheads="1"/>
          </p:cNvSpPr>
          <p:nvPr/>
        </p:nvSpPr>
        <p:spPr bwMode="auto">
          <a:xfrm>
            <a:off x="8508312" y="3570600"/>
            <a:ext cx="572473" cy="572473"/>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26</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83" name="直接连接符 82"/>
          <p:cNvCxnSpPr>
            <a:stCxn id="79" idx="3"/>
            <a:endCxn id="77" idx="0"/>
          </p:cNvCxnSpPr>
          <p:nvPr/>
        </p:nvCxnSpPr>
        <p:spPr>
          <a:xfrm flipH="1">
            <a:off x="7253756" y="2399239"/>
            <a:ext cx="356371" cy="343573"/>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77" idx="3"/>
            <a:endCxn id="78" idx="0"/>
          </p:cNvCxnSpPr>
          <p:nvPr/>
        </p:nvCxnSpPr>
        <p:spPr>
          <a:xfrm flipH="1">
            <a:off x="6850846" y="3231448"/>
            <a:ext cx="200510" cy="339152"/>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81" idx="5"/>
            <a:endCxn id="82" idx="0"/>
          </p:cNvCxnSpPr>
          <p:nvPr/>
        </p:nvCxnSpPr>
        <p:spPr>
          <a:xfrm>
            <a:off x="8634572" y="3231448"/>
            <a:ext cx="159977" cy="339152"/>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79" idx="5"/>
            <a:endCxn id="81" idx="0"/>
          </p:cNvCxnSpPr>
          <p:nvPr/>
        </p:nvCxnSpPr>
        <p:spPr>
          <a:xfrm>
            <a:off x="8014926" y="2399239"/>
            <a:ext cx="417247" cy="343573"/>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8" name="Oval 4"/>
          <p:cNvSpPr>
            <a:spLocks noChangeArrowheads="1"/>
          </p:cNvSpPr>
          <p:nvPr/>
        </p:nvSpPr>
        <p:spPr bwMode="auto">
          <a:xfrm>
            <a:off x="7840492" y="3570600"/>
            <a:ext cx="572473" cy="572473"/>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15</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89" name="直接连接符 88"/>
          <p:cNvCxnSpPr>
            <a:stCxn id="81" idx="3"/>
            <a:endCxn id="88" idx="0"/>
          </p:cNvCxnSpPr>
          <p:nvPr/>
        </p:nvCxnSpPr>
        <p:spPr>
          <a:xfrm flipH="1">
            <a:off x="8126729" y="3231448"/>
            <a:ext cx="103044" cy="339152"/>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0" name="Oval 4"/>
          <p:cNvSpPr>
            <a:spLocks noChangeArrowheads="1"/>
          </p:cNvSpPr>
          <p:nvPr/>
        </p:nvSpPr>
        <p:spPr bwMode="auto">
          <a:xfrm>
            <a:off x="8194285" y="4463654"/>
            <a:ext cx="572473" cy="572473"/>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91" name="直接连接符 90"/>
          <p:cNvCxnSpPr>
            <a:stCxn id="88" idx="5"/>
            <a:endCxn id="90" idx="0"/>
          </p:cNvCxnSpPr>
          <p:nvPr/>
        </p:nvCxnSpPr>
        <p:spPr>
          <a:xfrm>
            <a:off x="8329128" y="4059236"/>
            <a:ext cx="151394" cy="404418"/>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2" name="Oval 4"/>
          <p:cNvSpPr>
            <a:spLocks noChangeArrowheads="1"/>
          </p:cNvSpPr>
          <p:nvPr/>
        </p:nvSpPr>
        <p:spPr bwMode="auto">
          <a:xfrm>
            <a:off x="7524549" y="1911985"/>
            <a:ext cx="572473" cy="572473"/>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240197" y="641355"/>
            <a:ext cx="4056522" cy="40565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nodeType="clickEffect">
                                  <p:stCondLst>
                                    <p:cond delay="0"/>
                                  </p:stCondLst>
                                  <p:childTnLst>
                                    <p:animEffect transition="out" filter="wipe(down)">
                                      <p:cBhvr>
                                        <p:cTn id="14" dur="500"/>
                                        <p:tgtEl>
                                          <p:spTgt spid="54"/>
                                        </p:tgtEl>
                                      </p:cBhvr>
                                    </p:animEffect>
                                    <p:set>
                                      <p:cBhvr>
                                        <p:cTn id="15" dur="1" fill="hold">
                                          <p:stCondLst>
                                            <p:cond delay="499"/>
                                          </p:stCondLst>
                                        </p:cTn>
                                        <p:tgtEl>
                                          <p:spTgt spid="54"/>
                                        </p:tgtEl>
                                        <p:attrNameLst>
                                          <p:attrName>style.visibility</p:attrName>
                                        </p:attrNameLst>
                                      </p:cBhvr>
                                      <p:to>
                                        <p:strVal val="hidden"/>
                                      </p:to>
                                    </p:set>
                                  </p:childTnLst>
                                </p:cTn>
                              </p:par>
                              <p:par>
                                <p:cTn id="16" presetID="22" presetClass="exit" presetSubtype="4" fill="hold" grpId="0" nodeType="withEffect">
                                  <p:stCondLst>
                                    <p:cond delay="0"/>
                                  </p:stCondLst>
                                  <p:childTnLst>
                                    <p:animEffect transition="out" filter="wipe(down)">
                                      <p:cBhvr>
                                        <p:cTn id="17" dur="500"/>
                                        <p:tgtEl>
                                          <p:spTgt spid="49"/>
                                        </p:tgtEl>
                                      </p:cBhvr>
                                    </p:animEffect>
                                    <p:set>
                                      <p:cBhvr>
                                        <p:cTn id="18" dur="1" fill="hold">
                                          <p:stCondLst>
                                            <p:cond delay="499"/>
                                          </p:stCondLst>
                                        </p:cTn>
                                        <p:tgtEl>
                                          <p:spTgt spid="49"/>
                                        </p:tgtEl>
                                        <p:attrNameLst>
                                          <p:attrName>style.visibility</p:attrName>
                                        </p:attrNameLst>
                                      </p:cBhvr>
                                      <p:to>
                                        <p:strVal val="hidden"/>
                                      </p:to>
                                    </p:set>
                                  </p:childTnLst>
                                </p:cTn>
                              </p:par>
                              <p:par>
                                <p:cTn id="19" presetID="22" presetClass="exit" presetSubtype="4" fill="hold" nodeType="withEffect">
                                  <p:stCondLst>
                                    <p:cond delay="0"/>
                                  </p:stCondLst>
                                  <p:childTnLst>
                                    <p:animEffect transition="out" filter="wipe(down)">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7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7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79"/>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81"/>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82"/>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83"/>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84"/>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87"/>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88"/>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8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90"/>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91"/>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2" grpId="0" animBg="1"/>
      <p:bldP spid="63" grpId="0"/>
      <p:bldP spid="73" grpId="0"/>
      <p:bldP spid="74" grpId="0"/>
      <p:bldP spid="76" grpId="0"/>
      <p:bldP spid="77" grpId="0" animBg="1"/>
      <p:bldP spid="78" grpId="0" animBg="1"/>
      <p:bldP spid="79" grpId="0" animBg="1"/>
      <p:bldP spid="81" grpId="0" animBg="1"/>
      <p:bldP spid="82" grpId="0" animBg="1"/>
      <p:bldP spid="88" grpId="0" animBg="1"/>
      <p:bldP spid="90" grpId="0" animBg="1"/>
      <p:bldP spid="9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a:spLocks noChangeArrowheads="1"/>
          </p:cNvSpPr>
          <p:nvPr/>
        </p:nvSpPr>
        <p:spPr bwMode="auto">
          <a:xfrm>
            <a:off x="1578021" y="2448051"/>
            <a:ext cx="629882" cy="62988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Oval 4"/>
          <p:cNvSpPr>
            <a:spLocks noChangeArrowheads="1"/>
          </p:cNvSpPr>
          <p:nvPr/>
        </p:nvSpPr>
        <p:spPr bwMode="auto">
          <a:xfrm>
            <a:off x="1175111" y="3275839"/>
            <a:ext cx="629882" cy="62988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Oval 4"/>
          <p:cNvSpPr>
            <a:spLocks noChangeArrowheads="1"/>
          </p:cNvSpPr>
          <p:nvPr/>
        </p:nvSpPr>
        <p:spPr bwMode="auto">
          <a:xfrm>
            <a:off x="2136792" y="1615842"/>
            <a:ext cx="629882" cy="629882"/>
          </a:xfrm>
          <a:prstGeom prst="ellipse">
            <a:avLst/>
          </a:prstGeom>
          <a:solidFill>
            <a:srgbClr val="FF0000"/>
          </a:solidFill>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a:solidFill>
                  <a:srgbClr val="0000FF"/>
                </a:solidFill>
                <a:latin typeface="微软雅黑" panose="020B0503020204020204" pitchFamily="34" charset="-122"/>
                <a:ea typeface="微软雅黑" panose="020B0503020204020204" pitchFamily="34" charset="-122"/>
                <a:cs typeface="Consolas" panose="020B0609020204030204" pitchFamily="49" charset="0"/>
              </a:rPr>
              <a:t>11</a:t>
            </a:r>
            <a:endParaRPr lang="en-US" altLang="zh-CN" sz="16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Oval 4"/>
          <p:cNvSpPr>
            <a:spLocks noChangeArrowheads="1"/>
          </p:cNvSpPr>
          <p:nvPr/>
        </p:nvSpPr>
        <p:spPr bwMode="auto">
          <a:xfrm>
            <a:off x="2756438" y="2448051"/>
            <a:ext cx="629882" cy="62988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Oval 4"/>
          <p:cNvSpPr>
            <a:spLocks noChangeArrowheads="1"/>
          </p:cNvSpPr>
          <p:nvPr/>
        </p:nvSpPr>
        <p:spPr bwMode="auto">
          <a:xfrm>
            <a:off x="3118814" y="3275839"/>
            <a:ext cx="629882" cy="62988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26</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0" name="直接连接符 9"/>
          <p:cNvCxnSpPr>
            <a:stCxn id="7" idx="3"/>
            <a:endCxn id="5" idx="0"/>
          </p:cNvCxnSpPr>
          <p:nvPr/>
        </p:nvCxnSpPr>
        <p:spPr>
          <a:xfrm flipH="1">
            <a:off x="1892962" y="2153480"/>
            <a:ext cx="336074" cy="294571"/>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5" idx="3"/>
            <a:endCxn id="6" idx="0"/>
          </p:cNvCxnSpPr>
          <p:nvPr/>
        </p:nvCxnSpPr>
        <p:spPr>
          <a:xfrm flipH="1">
            <a:off x="1490052" y="2985689"/>
            <a:ext cx="180213" cy="290150"/>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8" idx="5"/>
            <a:endCxn id="9" idx="0"/>
          </p:cNvCxnSpPr>
          <p:nvPr/>
        </p:nvCxnSpPr>
        <p:spPr>
          <a:xfrm>
            <a:off x="3294076" y="2985689"/>
            <a:ext cx="139679" cy="290150"/>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7" idx="5"/>
            <a:endCxn id="8" idx="0"/>
          </p:cNvCxnSpPr>
          <p:nvPr/>
        </p:nvCxnSpPr>
        <p:spPr>
          <a:xfrm>
            <a:off x="2674430" y="2153480"/>
            <a:ext cx="396949" cy="294571"/>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4" name="Oval 4"/>
          <p:cNvSpPr>
            <a:spLocks noChangeArrowheads="1"/>
          </p:cNvSpPr>
          <p:nvPr/>
        </p:nvSpPr>
        <p:spPr bwMode="auto">
          <a:xfrm>
            <a:off x="2450994" y="3275839"/>
            <a:ext cx="629882" cy="62988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15</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5" name="直接连接符 14"/>
          <p:cNvCxnSpPr>
            <a:stCxn id="8" idx="3"/>
            <a:endCxn id="14" idx="0"/>
          </p:cNvCxnSpPr>
          <p:nvPr/>
        </p:nvCxnSpPr>
        <p:spPr>
          <a:xfrm flipH="1">
            <a:off x="2765935" y="2985689"/>
            <a:ext cx="82747" cy="290150"/>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 name="Oval 4"/>
          <p:cNvSpPr>
            <a:spLocks noChangeArrowheads="1"/>
          </p:cNvSpPr>
          <p:nvPr/>
        </p:nvSpPr>
        <p:spPr bwMode="auto">
          <a:xfrm>
            <a:off x="2804787" y="4168893"/>
            <a:ext cx="629882" cy="62988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7" name="直接连接符 16"/>
          <p:cNvCxnSpPr>
            <a:stCxn id="14" idx="5"/>
            <a:endCxn id="16" idx="0"/>
          </p:cNvCxnSpPr>
          <p:nvPr/>
        </p:nvCxnSpPr>
        <p:spPr>
          <a:xfrm>
            <a:off x="2988632" y="3813477"/>
            <a:ext cx="131096" cy="355416"/>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 name="Oval 4"/>
          <p:cNvSpPr>
            <a:spLocks noChangeArrowheads="1"/>
          </p:cNvSpPr>
          <p:nvPr/>
        </p:nvSpPr>
        <p:spPr bwMode="auto">
          <a:xfrm>
            <a:off x="2135051" y="1617224"/>
            <a:ext cx="629882" cy="62988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9" name="TextBox 18"/>
          <p:cNvSpPr txBox="1"/>
          <p:nvPr/>
        </p:nvSpPr>
        <p:spPr>
          <a:xfrm>
            <a:off x="996136" y="868650"/>
            <a:ext cx="3213116" cy="460375"/>
          </a:xfrm>
          <a:prstGeom prst="rect">
            <a:avLst/>
          </a:prstGeom>
          <a:noFill/>
        </p:spPr>
        <p:txBody>
          <a:bodyPr wrap="square" rtlCol="0">
            <a:spAutoFit/>
          </a:bodyPr>
          <a:lstStyle/>
          <a:p>
            <a:pPr algn="l">
              <a:spcBef>
                <a:spcPts val="0"/>
              </a:spcBef>
            </a:pPr>
            <a:r>
              <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删除结点</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zh-CN"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19"/>
          <p:cNvGrpSpPr/>
          <p:nvPr/>
        </p:nvGrpSpPr>
        <p:grpSpPr>
          <a:xfrm>
            <a:off x="191344" y="3915799"/>
            <a:ext cx="2272602" cy="1456127"/>
            <a:chOff x="2214546" y="588404"/>
            <a:chExt cx="1428760" cy="915451"/>
          </a:xfrm>
        </p:grpSpPr>
        <p:sp>
          <p:nvSpPr>
            <p:cNvPr id="21" name="TextBox 20"/>
            <p:cNvSpPr txBox="1"/>
            <p:nvPr/>
          </p:nvSpPr>
          <p:spPr>
            <a:xfrm>
              <a:off x="2214546" y="1214422"/>
              <a:ext cx="1428760" cy="289433"/>
            </a:xfrm>
            <a:prstGeom prst="rect">
              <a:avLst/>
            </a:prstGeom>
            <a:noFill/>
          </p:spPr>
          <p:txBody>
            <a:bodyPr wrap="square" rtlCol="0">
              <a:spAutoFit/>
            </a:bodyPr>
            <a:lstStyle/>
            <a:p>
              <a:pPr algn="l">
                <a:spcBef>
                  <a:spcPts val="0"/>
                </a:spcBef>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找到结点</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2" name="直接箭头连接符 21"/>
            <p:cNvCxnSpPr/>
            <p:nvPr/>
          </p:nvCxnSpPr>
          <p:spPr>
            <a:xfrm rot="5400000" flipH="1" flipV="1">
              <a:off x="2451775" y="760017"/>
              <a:ext cx="626019" cy="282792"/>
            </a:xfrm>
            <a:prstGeom prst="straightConnector1">
              <a:avLst/>
            </a:prstGeom>
            <a:ln w="19050">
              <a:solidFill>
                <a:srgbClr val="FF00FF"/>
              </a:solidFill>
              <a:tailEnd type="arrow"/>
            </a:ln>
          </p:spPr>
          <p:style>
            <a:lnRef idx="2">
              <a:schemeClr val="dk1"/>
            </a:lnRef>
            <a:fillRef idx="0">
              <a:schemeClr val="dk1"/>
            </a:fillRef>
            <a:effectRef idx="1">
              <a:schemeClr val="dk1"/>
            </a:effectRef>
            <a:fontRef idx="minor">
              <a:schemeClr val="tx1"/>
            </a:fontRef>
          </p:style>
        </p:cxnSp>
      </p:grpSp>
      <p:sp>
        <p:nvSpPr>
          <p:cNvPr id="23" name="TextBox 22"/>
          <p:cNvSpPr txBox="1"/>
          <p:nvPr/>
        </p:nvSpPr>
        <p:spPr>
          <a:xfrm>
            <a:off x="1752258" y="5406315"/>
            <a:ext cx="5567878" cy="829945"/>
          </a:xfrm>
          <a:prstGeom prst="rect">
            <a:avLst/>
          </a:prstGeom>
          <a:noFill/>
        </p:spPr>
        <p:txBody>
          <a:bodyPr wrap="square" rtlCol="0">
            <a:spAutoFit/>
          </a:bodyPr>
          <a:lstStyle/>
          <a:p>
            <a:pPr algn="l">
              <a:spcBef>
                <a:spcPts val="0"/>
              </a:spcBef>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直接删除</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ts val="0"/>
              </a:spcBef>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沿着根结点方向求平衡因子</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4" name="TextBox 23"/>
          <p:cNvSpPr txBox="1"/>
          <p:nvPr/>
        </p:nvSpPr>
        <p:spPr>
          <a:xfrm>
            <a:off x="1301673" y="2406844"/>
            <a:ext cx="454521" cy="306705"/>
          </a:xfrm>
          <a:prstGeom prst="rect">
            <a:avLst/>
          </a:prstGeom>
          <a:noFill/>
        </p:spPr>
        <p:txBody>
          <a:bodyPr wrap="square" rtlCol="0">
            <a:spAutoFit/>
          </a:bodyPr>
          <a:lstStyle/>
          <a:p>
            <a:pPr algn="l">
              <a:spcBef>
                <a:spcPts val="0"/>
              </a:spcBef>
            </a:pPr>
            <a:r>
              <a:rPr lang="en-US" altLang="zh-CN" sz="1400">
                <a:solidFill>
                  <a:srgbClr val="FF00FF"/>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40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5" name="TextBox 24"/>
          <p:cNvSpPr txBox="1"/>
          <p:nvPr/>
        </p:nvSpPr>
        <p:spPr>
          <a:xfrm>
            <a:off x="1801739" y="1500175"/>
            <a:ext cx="681781" cy="306705"/>
          </a:xfrm>
          <a:prstGeom prst="rect">
            <a:avLst/>
          </a:prstGeom>
          <a:noFill/>
        </p:spPr>
        <p:txBody>
          <a:bodyPr wrap="square" rtlCol="0">
            <a:spAutoFit/>
          </a:bodyPr>
          <a:lstStyle/>
          <a:p>
            <a:pPr algn="l">
              <a:spcBef>
                <a:spcPts val="0"/>
              </a:spcBef>
            </a:pPr>
            <a:r>
              <a:rPr lang="en-US" altLang="zh-CN" sz="1400">
                <a:solidFill>
                  <a:srgbClr val="FF00FF"/>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40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 name="组合 44"/>
          <p:cNvGrpSpPr/>
          <p:nvPr/>
        </p:nvGrpSpPr>
        <p:grpSpPr>
          <a:xfrm>
            <a:off x="2355004" y="1928802"/>
            <a:ext cx="3551548" cy="1748124"/>
            <a:chOff x="1839116" y="1928802"/>
            <a:chExt cx="2232818" cy="1099026"/>
          </a:xfrm>
        </p:grpSpPr>
        <p:sp>
          <p:nvSpPr>
            <p:cNvPr id="26" name="TextBox 25"/>
            <p:cNvSpPr txBox="1"/>
            <p:nvPr/>
          </p:nvSpPr>
          <p:spPr>
            <a:xfrm>
              <a:off x="2571736" y="2214554"/>
              <a:ext cx="1500198" cy="231546"/>
            </a:xfrm>
            <a:prstGeom prst="rect">
              <a:avLst/>
            </a:prstGeom>
            <a:noFill/>
          </p:spPr>
          <p:txBody>
            <a:bodyPr wrap="square" rtlCol="0">
              <a:spAutoFit/>
            </a:bodyPr>
            <a:lstStyle/>
            <a:p>
              <a:pPr algn="l">
                <a:spcBef>
                  <a:spcPts val="0"/>
                </a:spcBef>
              </a:pPr>
              <a:r>
                <a:rPr lang="en-US" altLang="zh-CN" sz="1800" b="1">
                  <a:solidFill>
                    <a:srgbClr val="FF00FF"/>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b="1">
                  <a:solidFill>
                    <a:srgbClr val="FF00FF"/>
                  </a:solidFill>
                  <a:latin typeface="微软雅黑" panose="020B0503020204020204" pitchFamily="34" charset="-122"/>
                  <a:ea typeface="微软雅黑" panose="020B0503020204020204" pitchFamily="34" charset="-122"/>
                  <a:cs typeface="Consolas" panose="020B0609020204030204" pitchFamily="49" charset="0"/>
                </a:rPr>
                <a:t>：左子树高</a:t>
              </a:r>
              <a:endParaRPr lang="zh-CN" altLang="en-US" sz="1800" b="1">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 name="TextBox 26"/>
            <p:cNvSpPr txBox="1"/>
            <p:nvPr/>
          </p:nvSpPr>
          <p:spPr>
            <a:xfrm>
              <a:off x="2214546" y="1928802"/>
              <a:ext cx="428628" cy="211984"/>
            </a:xfrm>
            <a:prstGeom prst="rect">
              <a:avLst/>
            </a:prstGeom>
            <a:noFill/>
          </p:spPr>
          <p:txBody>
            <a:bodyPr wrap="square" rtlCol="0">
              <a:spAutoFit/>
            </a:bodyPr>
            <a:lstStyle/>
            <a:p>
              <a:pPr algn="l">
                <a:spcBef>
                  <a:spcPts val="0"/>
                </a:spcBef>
              </a:pPr>
              <a:r>
                <a:rPr lang="en-US" altLang="zh-CN" sz="1600">
                  <a:solidFill>
                    <a:srgbClr val="C00000"/>
                  </a:solidFill>
                  <a:latin typeface="微软雅黑" panose="020B0503020204020204" pitchFamily="34" charset="-122"/>
                  <a:ea typeface="微软雅黑" panose="020B0503020204020204" pitchFamily="34" charset="-122"/>
                  <a:cs typeface="Consolas" panose="020B0609020204030204" pitchFamily="49" charset="0"/>
                </a:rPr>
                <a:t>R</a:t>
              </a:r>
              <a:endParaRPr lang="en-US" altLang="zh-CN" sz="160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8" name="TextBox 27"/>
            <p:cNvSpPr txBox="1"/>
            <p:nvPr/>
          </p:nvSpPr>
          <p:spPr>
            <a:xfrm>
              <a:off x="1839116" y="2815844"/>
              <a:ext cx="428628" cy="211984"/>
            </a:xfrm>
            <a:prstGeom prst="rect">
              <a:avLst/>
            </a:prstGeom>
            <a:noFill/>
          </p:spPr>
          <p:txBody>
            <a:bodyPr wrap="square" rtlCol="0">
              <a:spAutoFit/>
            </a:bodyPr>
            <a:lstStyle/>
            <a:p>
              <a:pPr algn="l">
                <a:spcBef>
                  <a:spcPts val="0"/>
                </a:spcBef>
              </a:pP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L</a:t>
              </a:r>
              <a:endPar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4" name="组合 45"/>
          <p:cNvGrpSpPr/>
          <p:nvPr/>
        </p:nvGrpSpPr>
        <p:grpSpPr>
          <a:xfrm>
            <a:off x="4373507" y="1609432"/>
            <a:ext cx="6363289" cy="3270294"/>
            <a:chOff x="3857620" y="1609431"/>
            <a:chExt cx="4000528" cy="2055997"/>
          </a:xfrm>
        </p:grpSpPr>
        <p:sp>
          <p:nvSpPr>
            <p:cNvPr id="29" name="右箭头 28"/>
            <p:cNvSpPr/>
            <p:nvPr/>
          </p:nvSpPr>
          <p:spPr bwMode="auto">
            <a:xfrm>
              <a:off x="3857620" y="2857496"/>
              <a:ext cx="1285884" cy="285752"/>
            </a:xfrm>
            <a:prstGeom prst="rightArrow">
              <a:avLst/>
            </a:prstGeom>
            <a:ln>
              <a:tailEnd type="arrow"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ctr"/>
              <a:endParaRPr lang="zh-CN" altLang="en-US" sz="1600">
                <a:solidFill>
                  <a:srgbClr val="0000FF"/>
                </a:solidFill>
                <a:latin typeface="Consolas" panose="020B0609020204030204" pitchFamily="49" charset="0"/>
                <a:cs typeface="Consolas" panose="020B0609020204030204" pitchFamily="49" charset="0"/>
              </a:endParaRPr>
            </a:p>
          </p:txBody>
        </p:sp>
        <p:sp>
          <p:nvSpPr>
            <p:cNvPr id="30" name="TextBox 29"/>
            <p:cNvSpPr txBox="1"/>
            <p:nvPr/>
          </p:nvSpPr>
          <p:spPr>
            <a:xfrm>
              <a:off x="4071934" y="2500306"/>
              <a:ext cx="928694" cy="231546"/>
            </a:xfrm>
            <a:prstGeom prst="rect">
              <a:avLst/>
            </a:prstGeom>
            <a:noFill/>
          </p:spPr>
          <p:txBody>
            <a:bodyPr wrap="square" rtlCol="0">
              <a:spAutoFit/>
            </a:bodyPr>
            <a:lstStyle/>
            <a:p>
              <a:pPr algn="l">
                <a:spcBef>
                  <a:spcPts val="0"/>
                </a:spcBef>
              </a:pP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RL</a:t>
              </a:r>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调整</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1" name="Oval 4"/>
            <p:cNvSpPr>
              <a:spLocks noChangeArrowheads="1"/>
            </p:cNvSpPr>
            <p:nvPr/>
          </p:nvSpPr>
          <p:spPr bwMode="auto">
            <a:xfrm>
              <a:off x="5921355" y="2441640"/>
              <a:ext cx="396000" cy="396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2" name="Oval 4"/>
            <p:cNvSpPr>
              <a:spLocks noChangeArrowheads="1"/>
            </p:cNvSpPr>
            <p:nvPr/>
          </p:nvSpPr>
          <p:spPr bwMode="auto">
            <a:xfrm>
              <a:off x="5518445" y="3269428"/>
              <a:ext cx="396000" cy="396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3" name="Oval 4"/>
            <p:cNvSpPr>
              <a:spLocks noChangeArrowheads="1"/>
            </p:cNvSpPr>
            <p:nvPr/>
          </p:nvSpPr>
          <p:spPr bwMode="auto">
            <a:xfrm>
              <a:off x="6480126" y="1609431"/>
              <a:ext cx="396000" cy="396000"/>
            </a:xfrm>
            <a:prstGeom prst="ellipse">
              <a:avLst/>
            </a:prstGeom>
            <a:solidFill>
              <a:srgbClr val="FF0000"/>
            </a:solidFill>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a:solidFill>
                    <a:srgbClr val="0000FF"/>
                  </a:solidFill>
                  <a:latin typeface="微软雅黑" panose="020B0503020204020204" pitchFamily="34" charset="-122"/>
                  <a:ea typeface="微软雅黑" panose="020B0503020204020204" pitchFamily="34" charset="-122"/>
                  <a:cs typeface="Consolas" panose="020B0609020204030204" pitchFamily="49" charset="0"/>
                </a:rPr>
                <a:t>11</a:t>
              </a:r>
              <a:endParaRPr lang="en-US" altLang="zh-CN" sz="16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4" name="Oval 4"/>
            <p:cNvSpPr>
              <a:spLocks noChangeArrowheads="1"/>
            </p:cNvSpPr>
            <p:nvPr/>
          </p:nvSpPr>
          <p:spPr bwMode="auto">
            <a:xfrm>
              <a:off x="7099772" y="2441640"/>
              <a:ext cx="396000" cy="396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18</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 name="Oval 4"/>
            <p:cNvSpPr>
              <a:spLocks noChangeArrowheads="1"/>
            </p:cNvSpPr>
            <p:nvPr/>
          </p:nvSpPr>
          <p:spPr bwMode="auto">
            <a:xfrm>
              <a:off x="7462148" y="3269428"/>
              <a:ext cx="396000" cy="396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26</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6" name="直接连接符 35"/>
            <p:cNvCxnSpPr>
              <a:stCxn id="33" idx="3"/>
              <a:endCxn id="31" idx="0"/>
            </p:cNvCxnSpPr>
            <p:nvPr/>
          </p:nvCxnSpPr>
          <p:spPr>
            <a:xfrm rot="5400000">
              <a:off x="6081636" y="1985157"/>
              <a:ext cx="494202" cy="418764"/>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31" idx="3"/>
              <a:endCxn id="32" idx="0"/>
            </p:cNvCxnSpPr>
            <p:nvPr/>
          </p:nvCxnSpPr>
          <p:spPr>
            <a:xfrm rot="5400000">
              <a:off x="5603007" y="2893086"/>
              <a:ext cx="489781" cy="262903"/>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34" idx="5"/>
              <a:endCxn id="35" idx="0"/>
            </p:cNvCxnSpPr>
            <p:nvPr/>
          </p:nvCxnSpPr>
          <p:spPr>
            <a:xfrm rot="16200000" flipH="1">
              <a:off x="7304073" y="2913354"/>
              <a:ext cx="489781" cy="222368"/>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3" idx="5"/>
              <a:endCxn id="34" idx="0"/>
            </p:cNvCxnSpPr>
            <p:nvPr/>
          </p:nvCxnSpPr>
          <p:spPr>
            <a:xfrm rot="16200000" flipH="1">
              <a:off x="6810851" y="1954719"/>
              <a:ext cx="494202" cy="47963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Oval 4"/>
            <p:cNvSpPr>
              <a:spLocks noChangeArrowheads="1"/>
            </p:cNvSpPr>
            <p:nvPr/>
          </p:nvSpPr>
          <p:spPr bwMode="auto">
            <a:xfrm>
              <a:off x="6794328" y="3269428"/>
              <a:ext cx="396000" cy="396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16</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1" name="直接连接符 40"/>
            <p:cNvCxnSpPr>
              <a:stCxn id="34" idx="3"/>
              <a:endCxn id="40" idx="0"/>
            </p:cNvCxnSpPr>
            <p:nvPr/>
          </p:nvCxnSpPr>
          <p:spPr>
            <a:xfrm rot="5400000">
              <a:off x="6830157" y="2941820"/>
              <a:ext cx="489781" cy="165437"/>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4" name="Oval 4"/>
            <p:cNvSpPr>
              <a:spLocks noChangeArrowheads="1"/>
            </p:cNvSpPr>
            <p:nvPr/>
          </p:nvSpPr>
          <p:spPr bwMode="auto">
            <a:xfrm>
              <a:off x="6478385" y="1610813"/>
              <a:ext cx="396000" cy="39600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15</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43" name="TextBox 42"/>
          <p:cNvSpPr txBox="1"/>
          <p:nvPr/>
        </p:nvSpPr>
        <p:spPr>
          <a:xfrm>
            <a:off x="6659523" y="4857760"/>
            <a:ext cx="2045343" cy="368300"/>
          </a:xfrm>
          <a:prstGeom prst="rect">
            <a:avLst/>
          </a:prstGeom>
          <a:noFill/>
        </p:spPr>
        <p:txBody>
          <a:bodyPr wrap="square" rtlCol="0">
            <a:spAutoFit/>
          </a:bodyPr>
          <a:lstStyle/>
          <a:p>
            <a:r>
              <a:rPr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删除完毕</a:t>
            </a:r>
            <a:endParaRPr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nodeType="clickEffect">
                                  <p:stCondLst>
                                    <p:cond delay="0"/>
                                  </p:stCondLst>
                                  <p:childTnLst>
                                    <p:animEffect transition="out" filter="wipe(down)">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22" presetClass="exit" presetSubtype="4" fill="hold" grpId="0" nodeType="withEffect">
                                  <p:stCondLst>
                                    <p:cond delay="0"/>
                                  </p:stCondLst>
                                  <p:childTnLst>
                                    <p:animEffect transition="out" filter="wipe(down)">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22" presetClass="exit" presetSubtype="4" fill="hold" nodeType="withEffect">
                                  <p:stCondLst>
                                    <p:cond delay="0"/>
                                  </p:stCondLst>
                                  <p:childTnLst>
                                    <p:animEffect transition="out" filter="wipe(down)">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18"/>
                                        </p:tgtEl>
                                      </p:cBhvr>
                                    </p:animEffect>
                                    <p:animScale>
                                      <p:cBhvr>
                                        <p:cTn id="32" dur="250" autoRev="1" fill="hold"/>
                                        <p:tgtEl>
                                          <p:spTgt spid="18"/>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8"/>
                                        </p:tgtEl>
                                      </p:cBhvr>
                                    </p:animEffect>
                                    <p:animScale>
                                      <p:cBhvr>
                                        <p:cTn id="37" dur="250" autoRev="1" fill="hold"/>
                                        <p:tgtEl>
                                          <p:spTgt spid="8"/>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8" grpId="0" animBg="1"/>
      <p:bldP spid="23" grpId="0"/>
      <p:bldP spid="24" grpId="0"/>
      <p:bldP spid="25" grpId="0"/>
      <p:bldP spid="4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263352" y="2292090"/>
            <a:ext cx="11017224" cy="706755"/>
          </a:xfrm>
          <a:prstGeom prst="rect">
            <a:avLst/>
          </a:prstGeom>
          <a:noFill/>
          <a:ln w="9525">
            <a:noFill/>
            <a:miter lim="800000"/>
          </a:ln>
        </p:spPr>
        <p:txBody>
          <a:bodyPr wrap="square">
            <a:spAutoFit/>
          </a:bodyPr>
          <a:lstStyle/>
          <a:p>
            <a:pPr algn="l"/>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红黑树是一棵二叉排序树，每个结点有一个表示颜色的标志，增加外部结点（通常用</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nil</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表示），同时满足以下性质：</a:t>
            </a:r>
            <a:endPar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843" name="Text Box 2" descr="蓝色面巾纸"/>
          <p:cNvSpPr txBox="1">
            <a:spLocks noChangeArrowheads="1"/>
          </p:cNvSpPr>
          <p:nvPr/>
        </p:nvSpPr>
        <p:spPr bwMode="auto">
          <a:xfrm>
            <a:off x="477666" y="910830"/>
            <a:ext cx="2714644" cy="574040"/>
          </a:xfrm>
          <a:prstGeom prst="rect">
            <a:avLst/>
          </a:prstGeom>
          <a:solidFill>
            <a:srgbClr val="F19903"/>
          </a:solidFill>
          <a:ln w="9525">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tIns="72000" bIns="72000">
            <a:spAutoFit/>
          </a:bodyPr>
          <a:lstStyle/>
          <a:p>
            <a:pPr>
              <a:spcBef>
                <a:spcPct val="50000"/>
              </a:spcBef>
            </a:pP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9.3.3 </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红黑树</a:t>
            </a:r>
            <a:endParaRPr kumimoji="0"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844" name="Text Box 3"/>
          <p:cNvSpPr txBox="1">
            <a:spLocks noChangeArrowheads="1"/>
          </p:cNvSpPr>
          <p:nvPr/>
        </p:nvSpPr>
        <p:spPr bwMode="auto">
          <a:xfrm>
            <a:off x="695154" y="1628801"/>
            <a:ext cx="2568594" cy="429895"/>
          </a:xfrm>
          <a:prstGeom prst="rect">
            <a:avLst/>
          </a:prstGeom>
          <a:solidFill>
            <a:srgbClr val="F19903"/>
          </a:solidFill>
          <a:ln w="28575" algn="ctr">
            <a:noFill/>
            <a:miter lim="800000"/>
          </a:ln>
        </p:spPr>
        <p:txBody>
          <a:bodyPr wrap="square">
            <a:spAutoFit/>
          </a:bodyPr>
          <a:lstStyle/>
          <a:p>
            <a:pPr>
              <a:spcBef>
                <a:spcPct val="50000"/>
              </a:spcBef>
            </a:pPr>
            <a:r>
              <a:rPr kumimoji="0" lang="en-US" altLang="zh-CN" sz="22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22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、什么是红黑树</a:t>
            </a:r>
            <a:endParaRPr kumimoji="0" lang="zh-CN" altLang="en-US" sz="22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TextBox 8"/>
          <p:cNvSpPr txBox="1"/>
          <p:nvPr/>
        </p:nvSpPr>
        <p:spPr>
          <a:xfrm>
            <a:off x="906294" y="3271874"/>
            <a:ext cx="8636562" cy="2319020"/>
          </a:xfrm>
          <a:prstGeom prst="rect">
            <a:avLst/>
          </a:prstGeom>
          <a:ln>
            <a:solidFill>
              <a:srgbClr val="F19903"/>
            </a:solidFill>
          </a:ln>
          <a:effectLst>
            <a:outerShdw blurRad="50800" dist="38100" algn="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457200" indent="-457200" algn="l">
              <a:lnSpc>
                <a:spcPts val="2800"/>
              </a:lnSpc>
              <a:spcBef>
                <a:spcPts val="600"/>
              </a:spcBef>
              <a:buFont typeface="+mj-ea"/>
              <a:buAutoNum type="circleNumDbPlain"/>
            </a:pP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每个结点的颜色为</a:t>
            </a:r>
            <a:r>
              <a:rPr lang="zh-CN" altLang="zh-CN"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红色</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或者黑色。</a:t>
            </a:r>
            <a:endPar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l">
              <a:lnSpc>
                <a:spcPts val="2800"/>
              </a:lnSpc>
              <a:spcBef>
                <a:spcPts val="600"/>
              </a:spcBef>
              <a:buFont typeface="+mj-ea"/>
              <a:buAutoNum type="circleNumDbPlain"/>
            </a:pP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根结点的颜色为黑色。</a:t>
            </a:r>
            <a:endPar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l">
              <a:lnSpc>
                <a:spcPts val="2800"/>
              </a:lnSpc>
              <a:spcBef>
                <a:spcPts val="600"/>
              </a:spcBef>
              <a:buFont typeface="+mj-ea"/>
              <a:buAutoNum type="circleNumDbPlain"/>
            </a:pP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所有外部结点的颜色为黑色。</a:t>
            </a:r>
            <a:endPar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l">
              <a:lnSpc>
                <a:spcPts val="2800"/>
              </a:lnSpc>
              <a:spcBef>
                <a:spcPts val="600"/>
              </a:spcBef>
              <a:buFont typeface="+mj-ea"/>
              <a:buAutoNum type="circleNumDbPlain"/>
            </a:pP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如果一个结点是</a:t>
            </a:r>
            <a:r>
              <a:rPr lang="zh-CN" altLang="zh-CN"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红色</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，则它的所有孩子结点为黑色。</a:t>
            </a:r>
            <a:endPar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l">
              <a:lnSpc>
                <a:spcPts val="2800"/>
              </a:lnSpc>
              <a:spcBef>
                <a:spcPts val="600"/>
              </a:spcBef>
              <a:buFont typeface="+mj-ea"/>
              <a:buAutoNum type="circleNumDbPlain"/>
            </a:pP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对于每个结点，从该结点出发的所有</a:t>
            </a:r>
            <a:r>
              <a:rPr lang="zh-CN" altLang="zh-CN" sz="2000" b="1" dirty="0">
                <a:solidFill>
                  <a:srgbClr val="FF00FF"/>
                </a:solidFill>
                <a:latin typeface="微软雅黑" panose="020B0503020204020204" pitchFamily="34" charset="-122"/>
                <a:ea typeface="微软雅黑" panose="020B0503020204020204" pitchFamily="34" charset="-122"/>
                <a:cs typeface="Times New Roman" panose="02020603050405020304" pitchFamily="18" charset="0"/>
              </a:rPr>
              <a:t>路径</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上包含相同个数的黑色结点。</a:t>
            </a:r>
            <a:endPar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TextBox 9"/>
          <p:cNvSpPr txBox="1"/>
          <p:nvPr/>
        </p:nvSpPr>
        <p:spPr>
          <a:xfrm>
            <a:off x="1477798" y="6129394"/>
            <a:ext cx="7000924" cy="398780"/>
          </a:xfrm>
          <a:prstGeom prst="rect">
            <a:avLst/>
          </a:prstGeom>
          <a:noFill/>
        </p:spPr>
        <p:txBody>
          <a:bodyPr wrap="square" rtlCol="0">
            <a:spAutoFit/>
          </a:bodyPr>
          <a:lstStyle/>
          <a:p>
            <a:pPr algn="l"/>
            <a:r>
              <a:rPr lang="zh-CN" altLang="zh-CN" sz="2000" b="1" dirty="0">
                <a:solidFill>
                  <a:srgbClr val="FF00FF"/>
                </a:solidFill>
                <a:latin typeface="微软雅黑" panose="020B0503020204020204" pitchFamily="34" charset="-122"/>
                <a:ea typeface="微软雅黑" panose="020B0503020204020204" pitchFamily="34" charset="-122"/>
                <a:cs typeface="Times New Roman" panose="02020603050405020304" pitchFamily="18" charset="0"/>
              </a:rPr>
              <a:t>路径</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特指从一个结点到其子孙结点中某个外部结点的路径。</a:t>
            </a:r>
            <a:endParaRPr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3" name="直接箭头连接符 12"/>
          <p:cNvCxnSpPr/>
          <p:nvPr/>
        </p:nvCxnSpPr>
        <p:spPr>
          <a:xfrm rot="5400000" flipH="1" flipV="1">
            <a:off x="5549764" y="5772204"/>
            <a:ext cx="571504" cy="1588"/>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302266" y="3933056"/>
            <a:ext cx="2924944" cy="2924944"/>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95400" y="1012666"/>
            <a:ext cx="4459748" cy="521970"/>
          </a:xfrm>
          <a:prstGeom prst="rect">
            <a:avLst/>
          </a:prstGeom>
          <a:noFill/>
        </p:spPr>
        <p:txBody>
          <a:bodyPr wrap="square" rtlCol="0">
            <a:spAutoFit/>
          </a:bodyPr>
          <a:lstStyle/>
          <a:p>
            <a:pPr algn="l"/>
            <a:r>
              <a:rPr lang="zh-CN" altLang="zh-CN" sz="2800" b="1" dirty="0">
                <a:solidFill>
                  <a:schemeClr val="tx1"/>
                </a:solidFill>
                <a:latin typeface="微软雅黑" panose="020B0503020204020204" pitchFamily="34" charset="-122"/>
                <a:ea typeface="微软雅黑" panose="020B0503020204020204" pitchFamily="34" charset="-122"/>
              </a:rPr>
              <a:t>一棵红黑树</a:t>
            </a:r>
            <a:endParaRPr lang="zh-CN" altLang="zh-CN"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28" name="Rectangle 56"/>
          <p:cNvSpPr>
            <a:spLocks noChangeArrowheads="1"/>
          </p:cNvSpPr>
          <p:nvPr/>
        </p:nvSpPr>
        <p:spPr bwMode="auto">
          <a:xfrm>
            <a:off x="5945526" y="-261610"/>
            <a:ext cx="281279" cy="687804"/>
          </a:xfrm>
          <a:prstGeom prst="rect">
            <a:avLst/>
          </a:prstGeom>
          <a:noFill/>
          <a:ln w="9525">
            <a:noFill/>
            <a:miter lim="800000"/>
          </a:ln>
          <a:effectLst/>
        </p:spPr>
        <p:txBody>
          <a:bodyPr vert="horz" wrap="square" lIns="91440" tIns="45720" rIns="91440" bIns="45720" numCol="1" anchor="ctr" anchorCtr="0" compatLnSpc="1">
            <a:spAutoFit/>
          </a:bodyPr>
          <a:lstStyle/>
          <a:p>
            <a:endParaRPr lang="zh-CN" altLang="en-US"/>
          </a:p>
        </p:txBody>
      </p:sp>
      <p:grpSp>
        <p:nvGrpSpPr>
          <p:cNvPr id="66" name="组合 65"/>
          <p:cNvGrpSpPr/>
          <p:nvPr/>
        </p:nvGrpSpPr>
        <p:grpSpPr>
          <a:xfrm>
            <a:off x="1055966" y="1357298"/>
            <a:ext cx="8568426" cy="4880014"/>
            <a:chOff x="1079664" y="1722616"/>
            <a:chExt cx="5627350" cy="3712280"/>
          </a:xfrm>
        </p:grpSpPr>
        <p:sp>
          <p:nvSpPr>
            <p:cNvPr id="3126" name="Oval 54"/>
            <p:cNvSpPr>
              <a:spLocks noChangeArrowheads="1"/>
            </p:cNvSpPr>
            <p:nvPr/>
          </p:nvSpPr>
          <p:spPr bwMode="auto">
            <a:xfrm>
              <a:off x="3918733" y="1722616"/>
              <a:ext cx="345361" cy="345423"/>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12</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25" name="Oval 53"/>
            <p:cNvSpPr>
              <a:spLocks noChangeArrowheads="1"/>
            </p:cNvSpPr>
            <p:nvPr/>
          </p:nvSpPr>
          <p:spPr bwMode="auto">
            <a:xfrm>
              <a:off x="2273190" y="2657289"/>
              <a:ext cx="345361" cy="345423"/>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5</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24" name="Oval 52"/>
            <p:cNvSpPr>
              <a:spLocks noChangeArrowheads="1"/>
            </p:cNvSpPr>
            <p:nvPr/>
          </p:nvSpPr>
          <p:spPr bwMode="auto">
            <a:xfrm>
              <a:off x="1338685" y="3270923"/>
              <a:ext cx="345361" cy="345423"/>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3</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23" name="Oval 51"/>
            <p:cNvSpPr>
              <a:spLocks noChangeArrowheads="1"/>
            </p:cNvSpPr>
            <p:nvPr/>
          </p:nvSpPr>
          <p:spPr bwMode="auto">
            <a:xfrm>
              <a:off x="1744992" y="3850015"/>
              <a:ext cx="345361" cy="345423"/>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4</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22" name="Oval 50"/>
            <p:cNvSpPr>
              <a:spLocks noChangeArrowheads="1"/>
            </p:cNvSpPr>
            <p:nvPr/>
          </p:nvSpPr>
          <p:spPr bwMode="auto">
            <a:xfrm>
              <a:off x="3370219" y="3271939"/>
              <a:ext cx="345361" cy="345423"/>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10</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21" name="Oval 49"/>
            <p:cNvSpPr>
              <a:spLocks noChangeArrowheads="1"/>
            </p:cNvSpPr>
            <p:nvPr/>
          </p:nvSpPr>
          <p:spPr bwMode="auto">
            <a:xfrm>
              <a:off x="2728254" y="3850015"/>
              <a:ext cx="345361" cy="345423"/>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7</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20" name="Oval 48"/>
            <p:cNvSpPr>
              <a:spLocks noChangeArrowheads="1"/>
            </p:cNvSpPr>
            <p:nvPr/>
          </p:nvSpPr>
          <p:spPr bwMode="auto">
            <a:xfrm>
              <a:off x="2425556" y="4530701"/>
              <a:ext cx="345361" cy="345423"/>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6</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19" name="Oval 47"/>
            <p:cNvSpPr>
              <a:spLocks noChangeArrowheads="1"/>
            </p:cNvSpPr>
            <p:nvPr/>
          </p:nvSpPr>
          <p:spPr bwMode="auto">
            <a:xfrm>
              <a:off x="3085804" y="4530701"/>
              <a:ext cx="345361" cy="345423"/>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8</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18" name="Oval 46"/>
            <p:cNvSpPr>
              <a:spLocks noChangeArrowheads="1"/>
            </p:cNvSpPr>
            <p:nvPr/>
          </p:nvSpPr>
          <p:spPr bwMode="auto">
            <a:xfrm>
              <a:off x="4081256" y="3850015"/>
              <a:ext cx="345361" cy="345423"/>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11</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17" name="Oval 45"/>
            <p:cNvSpPr>
              <a:spLocks noChangeArrowheads="1"/>
            </p:cNvSpPr>
            <p:nvPr/>
          </p:nvSpPr>
          <p:spPr bwMode="auto">
            <a:xfrm>
              <a:off x="5584591" y="2576013"/>
              <a:ext cx="345361" cy="345423"/>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15</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16" name="Oval 44"/>
            <p:cNvSpPr>
              <a:spLocks noChangeArrowheads="1"/>
            </p:cNvSpPr>
            <p:nvPr/>
          </p:nvSpPr>
          <p:spPr bwMode="auto">
            <a:xfrm>
              <a:off x="4995446" y="3271939"/>
              <a:ext cx="345361" cy="345423"/>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13</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15" name="Oval 43"/>
            <p:cNvSpPr>
              <a:spLocks noChangeArrowheads="1"/>
            </p:cNvSpPr>
            <p:nvPr/>
          </p:nvSpPr>
          <p:spPr bwMode="auto">
            <a:xfrm>
              <a:off x="5432226" y="3850015"/>
              <a:ext cx="345361" cy="345423"/>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14</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14" name="Oval 42"/>
            <p:cNvSpPr>
              <a:spLocks noChangeArrowheads="1"/>
            </p:cNvSpPr>
            <p:nvPr/>
          </p:nvSpPr>
          <p:spPr bwMode="auto">
            <a:xfrm>
              <a:off x="6254998" y="3271939"/>
              <a:ext cx="345361" cy="345423"/>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17</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13" name="AutoShape 41"/>
            <p:cNvSpPr>
              <a:spLocks noChangeShapeType="1"/>
            </p:cNvSpPr>
            <p:nvPr/>
          </p:nvSpPr>
          <p:spPr bwMode="auto">
            <a:xfrm flipH="1">
              <a:off x="2567763" y="2017241"/>
              <a:ext cx="1401759" cy="690846"/>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b="1">
                <a:solidFill>
                  <a:srgbClr val="0000FF"/>
                </a:solidFill>
                <a:cs typeface="Times New Roman" panose="02020603050405020304" pitchFamily="18" charset="0"/>
              </a:endParaRPr>
            </a:p>
          </p:txBody>
        </p:sp>
        <p:sp>
          <p:nvSpPr>
            <p:cNvPr id="3112" name="AutoShape 40"/>
            <p:cNvSpPr>
              <a:spLocks noChangeShapeType="1"/>
            </p:cNvSpPr>
            <p:nvPr/>
          </p:nvSpPr>
          <p:spPr bwMode="auto">
            <a:xfrm>
              <a:off x="4213306" y="2017241"/>
              <a:ext cx="1422074" cy="609570"/>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b="1">
                <a:solidFill>
                  <a:srgbClr val="0000FF"/>
                </a:solidFill>
                <a:cs typeface="Times New Roman" panose="02020603050405020304" pitchFamily="18" charset="0"/>
              </a:endParaRPr>
            </a:p>
          </p:txBody>
        </p:sp>
        <p:sp>
          <p:nvSpPr>
            <p:cNvPr id="3111" name="AutoShape 39"/>
            <p:cNvSpPr>
              <a:spLocks noChangeShapeType="1"/>
            </p:cNvSpPr>
            <p:nvPr/>
          </p:nvSpPr>
          <p:spPr bwMode="auto">
            <a:xfrm flipH="1">
              <a:off x="1633257" y="2951915"/>
              <a:ext cx="690722" cy="369806"/>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b="1">
                <a:solidFill>
                  <a:srgbClr val="0000FF"/>
                </a:solidFill>
                <a:cs typeface="Times New Roman" panose="02020603050405020304" pitchFamily="18" charset="0"/>
              </a:endParaRPr>
            </a:p>
          </p:txBody>
        </p:sp>
        <p:sp>
          <p:nvSpPr>
            <p:cNvPr id="3110" name="AutoShape 38"/>
            <p:cNvSpPr>
              <a:spLocks noChangeShapeType="1"/>
            </p:cNvSpPr>
            <p:nvPr/>
          </p:nvSpPr>
          <p:spPr bwMode="auto">
            <a:xfrm>
              <a:off x="1633257" y="3565549"/>
              <a:ext cx="162523" cy="335263"/>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b="1">
                <a:solidFill>
                  <a:srgbClr val="0000FF"/>
                </a:solidFill>
                <a:cs typeface="Times New Roman" panose="02020603050405020304" pitchFamily="18" charset="0"/>
              </a:endParaRPr>
            </a:p>
          </p:txBody>
        </p:sp>
        <p:sp>
          <p:nvSpPr>
            <p:cNvPr id="3109" name="AutoShape 37"/>
            <p:cNvSpPr>
              <a:spLocks noChangeShapeType="1"/>
            </p:cNvSpPr>
            <p:nvPr/>
          </p:nvSpPr>
          <p:spPr bwMode="auto">
            <a:xfrm flipH="1">
              <a:off x="3022827" y="3566565"/>
              <a:ext cx="398181" cy="334248"/>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b="1">
                <a:solidFill>
                  <a:srgbClr val="0000FF"/>
                </a:solidFill>
                <a:cs typeface="Times New Roman" panose="02020603050405020304" pitchFamily="18" charset="0"/>
              </a:endParaRPr>
            </a:p>
          </p:txBody>
        </p:sp>
        <p:sp>
          <p:nvSpPr>
            <p:cNvPr id="3108" name="AutoShape 36"/>
            <p:cNvSpPr>
              <a:spLocks noChangeShapeType="1"/>
            </p:cNvSpPr>
            <p:nvPr/>
          </p:nvSpPr>
          <p:spPr bwMode="auto">
            <a:xfrm>
              <a:off x="3664791" y="3566565"/>
              <a:ext cx="467253" cy="334248"/>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b="1">
                <a:solidFill>
                  <a:srgbClr val="0000FF"/>
                </a:solidFill>
                <a:cs typeface="Times New Roman" panose="02020603050405020304" pitchFamily="18" charset="0"/>
              </a:endParaRPr>
            </a:p>
          </p:txBody>
        </p:sp>
        <p:sp>
          <p:nvSpPr>
            <p:cNvPr id="3107" name="AutoShape 35"/>
            <p:cNvSpPr>
              <a:spLocks noChangeShapeType="1"/>
            </p:cNvSpPr>
            <p:nvPr/>
          </p:nvSpPr>
          <p:spPr bwMode="auto">
            <a:xfrm flipH="1">
              <a:off x="2598236" y="4144640"/>
              <a:ext cx="180807" cy="38606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b="1">
                <a:solidFill>
                  <a:srgbClr val="0000FF"/>
                </a:solidFill>
                <a:cs typeface="Times New Roman" panose="02020603050405020304" pitchFamily="18" charset="0"/>
              </a:endParaRPr>
            </a:p>
          </p:txBody>
        </p:sp>
        <p:sp>
          <p:nvSpPr>
            <p:cNvPr id="3106" name="AutoShape 34"/>
            <p:cNvSpPr>
              <a:spLocks noChangeShapeType="1"/>
            </p:cNvSpPr>
            <p:nvPr/>
          </p:nvSpPr>
          <p:spPr bwMode="auto">
            <a:xfrm>
              <a:off x="3022827" y="4144640"/>
              <a:ext cx="235658" cy="38606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b="1">
                <a:solidFill>
                  <a:srgbClr val="0000FF"/>
                </a:solidFill>
                <a:cs typeface="Times New Roman" panose="02020603050405020304" pitchFamily="18" charset="0"/>
              </a:endParaRPr>
            </a:p>
          </p:txBody>
        </p:sp>
        <p:sp>
          <p:nvSpPr>
            <p:cNvPr id="3105" name="AutoShape 33"/>
            <p:cNvSpPr>
              <a:spLocks noChangeShapeType="1"/>
            </p:cNvSpPr>
            <p:nvPr/>
          </p:nvSpPr>
          <p:spPr bwMode="auto">
            <a:xfrm flipH="1">
              <a:off x="5290019" y="2870639"/>
              <a:ext cx="345361" cy="452098"/>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b="1">
                <a:solidFill>
                  <a:srgbClr val="0000FF"/>
                </a:solidFill>
                <a:cs typeface="Times New Roman" panose="02020603050405020304" pitchFamily="18" charset="0"/>
              </a:endParaRPr>
            </a:p>
          </p:txBody>
        </p:sp>
        <p:sp>
          <p:nvSpPr>
            <p:cNvPr id="3104" name="AutoShape 32"/>
            <p:cNvSpPr>
              <a:spLocks noChangeShapeType="1"/>
            </p:cNvSpPr>
            <p:nvPr/>
          </p:nvSpPr>
          <p:spPr bwMode="auto">
            <a:xfrm>
              <a:off x="5879164" y="2870639"/>
              <a:ext cx="426622" cy="452098"/>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b="1">
                <a:solidFill>
                  <a:srgbClr val="0000FF"/>
                </a:solidFill>
                <a:cs typeface="Times New Roman" panose="02020603050405020304" pitchFamily="18" charset="0"/>
              </a:endParaRPr>
            </a:p>
          </p:txBody>
        </p:sp>
        <p:sp>
          <p:nvSpPr>
            <p:cNvPr id="3103" name="AutoShape 31"/>
            <p:cNvSpPr>
              <a:spLocks noChangeShapeType="1"/>
            </p:cNvSpPr>
            <p:nvPr/>
          </p:nvSpPr>
          <p:spPr bwMode="auto">
            <a:xfrm>
              <a:off x="5290019" y="3566565"/>
              <a:ext cx="192996" cy="334248"/>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b="1">
                <a:solidFill>
                  <a:srgbClr val="0000FF"/>
                </a:solidFill>
                <a:cs typeface="Times New Roman" panose="02020603050405020304" pitchFamily="18" charset="0"/>
              </a:endParaRPr>
            </a:p>
          </p:txBody>
        </p:sp>
        <p:sp>
          <p:nvSpPr>
            <p:cNvPr id="3102" name="AutoShape 30"/>
            <p:cNvSpPr>
              <a:spLocks noChangeShapeType="1"/>
            </p:cNvSpPr>
            <p:nvPr/>
          </p:nvSpPr>
          <p:spPr bwMode="auto">
            <a:xfrm>
              <a:off x="2567763" y="2951915"/>
              <a:ext cx="853244" cy="370822"/>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b="1">
                <a:solidFill>
                  <a:srgbClr val="0000FF"/>
                </a:solidFill>
                <a:cs typeface="Times New Roman" panose="02020603050405020304" pitchFamily="18" charset="0"/>
              </a:endParaRPr>
            </a:p>
          </p:txBody>
        </p:sp>
        <p:sp>
          <p:nvSpPr>
            <p:cNvPr id="3101" name="Rectangle 29"/>
            <p:cNvSpPr>
              <a:spLocks noChangeArrowheads="1"/>
            </p:cNvSpPr>
            <p:nvPr/>
          </p:nvSpPr>
          <p:spPr bwMode="auto">
            <a:xfrm>
              <a:off x="1079664" y="3850015"/>
              <a:ext cx="152365" cy="253987"/>
            </a:xfrm>
            <a:prstGeom prst="rect">
              <a:avLst/>
            </a:prstGeom>
            <a:solidFill>
              <a:schemeClr val="tx1"/>
            </a:solidFill>
            <a:ln w="9525">
              <a:solidFill>
                <a:srgbClr val="000000"/>
              </a:solidFill>
              <a:miter lim="800000"/>
              <a:tailEnd type="none" w="sm" len="sm"/>
            </a:ln>
          </p:spPr>
          <p:txBody>
            <a:bodyPr vert="horz" wrap="square" lIns="91440" tIns="45720" rIns="91440" bIns="45720" numCol="1" anchor="t" anchorCtr="0" compatLnSpc="1"/>
            <a:lstStyle/>
            <a:p>
              <a:pPr>
                <a:lnSpc>
                  <a:spcPts val="2000"/>
                </a:lnSpc>
              </a:pPr>
              <a:endParaRPr lang="zh-CN" altLang="en-US" sz="1800" b="1">
                <a:solidFill>
                  <a:schemeClr val="bg1"/>
                </a:solidFill>
                <a:cs typeface="Times New Roman" panose="02020603050405020304" pitchFamily="18" charset="0"/>
              </a:endParaRPr>
            </a:p>
          </p:txBody>
        </p:sp>
        <p:sp>
          <p:nvSpPr>
            <p:cNvPr id="3100" name="Rectangle 28"/>
            <p:cNvSpPr>
              <a:spLocks noChangeArrowheads="1"/>
            </p:cNvSpPr>
            <p:nvPr/>
          </p:nvSpPr>
          <p:spPr bwMode="auto">
            <a:xfrm>
              <a:off x="1648494" y="4530701"/>
              <a:ext cx="152365" cy="253987"/>
            </a:xfrm>
            <a:prstGeom prst="rect">
              <a:avLst/>
            </a:prstGeom>
            <a:solidFill>
              <a:schemeClr val="tx1"/>
            </a:solidFill>
            <a:ln w="9525">
              <a:solidFill>
                <a:srgbClr val="000000"/>
              </a:solidFill>
              <a:miter lim="800000"/>
              <a:tailEnd type="none" w="sm" len="sm"/>
            </a:ln>
          </p:spPr>
          <p:txBody>
            <a:bodyPr vert="horz" wrap="square" lIns="91440" tIns="45720" rIns="91440" bIns="45720" numCol="1" anchor="t" anchorCtr="0" compatLnSpc="1"/>
            <a:lstStyle/>
            <a:p>
              <a:pPr>
                <a:lnSpc>
                  <a:spcPts val="2000"/>
                </a:lnSpc>
              </a:pPr>
              <a:endParaRPr lang="zh-CN" altLang="en-US" sz="1800" b="1">
                <a:solidFill>
                  <a:schemeClr val="bg1"/>
                </a:solidFill>
                <a:cs typeface="Times New Roman" panose="02020603050405020304" pitchFamily="18" charset="0"/>
              </a:endParaRPr>
            </a:p>
          </p:txBody>
        </p:sp>
        <p:sp>
          <p:nvSpPr>
            <p:cNvPr id="3099" name="Rectangle 27"/>
            <p:cNvSpPr>
              <a:spLocks noChangeArrowheads="1"/>
            </p:cNvSpPr>
            <p:nvPr/>
          </p:nvSpPr>
          <p:spPr bwMode="auto">
            <a:xfrm>
              <a:off x="2044643" y="4530701"/>
              <a:ext cx="152365" cy="253987"/>
            </a:xfrm>
            <a:prstGeom prst="rect">
              <a:avLst/>
            </a:prstGeom>
            <a:solidFill>
              <a:schemeClr val="tx1"/>
            </a:solidFill>
            <a:ln w="9525">
              <a:solidFill>
                <a:srgbClr val="000000"/>
              </a:solidFill>
              <a:miter lim="800000"/>
              <a:tailEnd type="none" w="sm" len="sm"/>
            </a:ln>
          </p:spPr>
          <p:txBody>
            <a:bodyPr vert="horz" wrap="square" lIns="91440" tIns="45720" rIns="91440" bIns="45720" numCol="1" anchor="t" anchorCtr="0" compatLnSpc="1"/>
            <a:lstStyle/>
            <a:p>
              <a:pPr>
                <a:lnSpc>
                  <a:spcPts val="2000"/>
                </a:lnSpc>
              </a:pPr>
              <a:endParaRPr lang="zh-CN" altLang="en-US" sz="1800" b="1">
                <a:solidFill>
                  <a:schemeClr val="bg1"/>
                </a:solidFill>
                <a:cs typeface="Times New Roman" panose="02020603050405020304" pitchFamily="18" charset="0"/>
              </a:endParaRPr>
            </a:p>
          </p:txBody>
        </p:sp>
        <p:sp>
          <p:nvSpPr>
            <p:cNvPr id="3098" name="Rectangle 26"/>
            <p:cNvSpPr>
              <a:spLocks noChangeArrowheads="1"/>
            </p:cNvSpPr>
            <p:nvPr/>
          </p:nvSpPr>
          <p:spPr bwMode="auto">
            <a:xfrm>
              <a:off x="2339215" y="5180909"/>
              <a:ext cx="152365" cy="253987"/>
            </a:xfrm>
            <a:prstGeom prst="rect">
              <a:avLst/>
            </a:prstGeom>
            <a:solidFill>
              <a:schemeClr val="tx1"/>
            </a:solidFill>
            <a:ln w="9525">
              <a:solidFill>
                <a:srgbClr val="000000"/>
              </a:solidFill>
              <a:miter lim="800000"/>
              <a:tailEnd type="none" w="sm" len="sm"/>
            </a:ln>
          </p:spPr>
          <p:txBody>
            <a:bodyPr vert="horz" wrap="square" lIns="91440" tIns="45720" rIns="91440" bIns="45720" numCol="1" anchor="t" anchorCtr="0" compatLnSpc="1"/>
            <a:lstStyle/>
            <a:p>
              <a:pPr>
                <a:lnSpc>
                  <a:spcPts val="2000"/>
                </a:lnSpc>
              </a:pPr>
              <a:endParaRPr lang="zh-CN" altLang="en-US" sz="1800" b="1">
                <a:solidFill>
                  <a:schemeClr val="bg1"/>
                </a:solidFill>
                <a:cs typeface="Times New Roman" panose="02020603050405020304" pitchFamily="18" charset="0"/>
              </a:endParaRPr>
            </a:p>
          </p:txBody>
        </p:sp>
        <p:sp>
          <p:nvSpPr>
            <p:cNvPr id="3097" name="Rectangle 25"/>
            <p:cNvSpPr>
              <a:spLocks noChangeArrowheads="1"/>
            </p:cNvSpPr>
            <p:nvPr/>
          </p:nvSpPr>
          <p:spPr bwMode="auto">
            <a:xfrm>
              <a:off x="2715049" y="5180909"/>
              <a:ext cx="152365" cy="253987"/>
            </a:xfrm>
            <a:prstGeom prst="rect">
              <a:avLst/>
            </a:prstGeom>
            <a:solidFill>
              <a:schemeClr val="tx1"/>
            </a:solidFill>
            <a:ln w="9525">
              <a:solidFill>
                <a:srgbClr val="000000"/>
              </a:solidFill>
              <a:miter lim="800000"/>
              <a:tailEnd type="none" w="sm" len="sm"/>
            </a:ln>
          </p:spPr>
          <p:txBody>
            <a:bodyPr vert="horz" wrap="square" lIns="91440" tIns="45720" rIns="91440" bIns="45720" numCol="1" anchor="t" anchorCtr="0" compatLnSpc="1"/>
            <a:lstStyle/>
            <a:p>
              <a:pPr>
                <a:lnSpc>
                  <a:spcPts val="2000"/>
                </a:lnSpc>
              </a:pPr>
              <a:endParaRPr lang="zh-CN" altLang="en-US" sz="1800" b="1">
                <a:solidFill>
                  <a:schemeClr val="bg1"/>
                </a:solidFill>
                <a:cs typeface="Times New Roman" panose="02020603050405020304" pitchFamily="18" charset="0"/>
              </a:endParaRPr>
            </a:p>
          </p:txBody>
        </p:sp>
        <p:sp>
          <p:nvSpPr>
            <p:cNvPr id="3096" name="Rectangle 24"/>
            <p:cNvSpPr>
              <a:spLocks noChangeArrowheads="1"/>
            </p:cNvSpPr>
            <p:nvPr/>
          </p:nvSpPr>
          <p:spPr bwMode="auto">
            <a:xfrm>
              <a:off x="3009622" y="5180909"/>
              <a:ext cx="152365" cy="253987"/>
            </a:xfrm>
            <a:prstGeom prst="rect">
              <a:avLst/>
            </a:prstGeom>
            <a:solidFill>
              <a:schemeClr val="tx1"/>
            </a:solidFill>
            <a:ln w="9525">
              <a:solidFill>
                <a:srgbClr val="000000"/>
              </a:solidFill>
              <a:miter lim="800000"/>
              <a:tailEnd type="none" w="sm" len="sm"/>
            </a:ln>
          </p:spPr>
          <p:txBody>
            <a:bodyPr vert="horz" wrap="square" lIns="91440" tIns="45720" rIns="91440" bIns="45720" numCol="1" anchor="t" anchorCtr="0" compatLnSpc="1"/>
            <a:lstStyle/>
            <a:p>
              <a:pPr>
                <a:lnSpc>
                  <a:spcPts val="2000"/>
                </a:lnSpc>
              </a:pPr>
              <a:endParaRPr lang="zh-CN" altLang="en-US" sz="1800" b="1">
                <a:solidFill>
                  <a:schemeClr val="bg1"/>
                </a:solidFill>
                <a:cs typeface="Times New Roman" panose="02020603050405020304" pitchFamily="18" charset="0"/>
              </a:endParaRPr>
            </a:p>
          </p:txBody>
        </p:sp>
        <p:sp>
          <p:nvSpPr>
            <p:cNvPr id="3095" name="Rectangle 23"/>
            <p:cNvSpPr>
              <a:spLocks noChangeArrowheads="1"/>
            </p:cNvSpPr>
            <p:nvPr/>
          </p:nvSpPr>
          <p:spPr bwMode="auto">
            <a:xfrm>
              <a:off x="3375298" y="5180909"/>
              <a:ext cx="152365" cy="253987"/>
            </a:xfrm>
            <a:prstGeom prst="rect">
              <a:avLst/>
            </a:prstGeom>
            <a:solidFill>
              <a:schemeClr val="tx1"/>
            </a:solidFill>
            <a:ln w="9525">
              <a:solidFill>
                <a:srgbClr val="000000"/>
              </a:solidFill>
              <a:miter lim="800000"/>
              <a:tailEnd type="none" w="sm" len="sm"/>
            </a:ln>
          </p:spPr>
          <p:txBody>
            <a:bodyPr vert="horz" wrap="square" lIns="91440" tIns="45720" rIns="91440" bIns="45720" numCol="1" anchor="t" anchorCtr="0" compatLnSpc="1"/>
            <a:lstStyle/>
            <a:p>
              <a:pPr>
                <a:lnSpc>
                  <a:spcPts val="2000"/>
                </a:lnSpc>
              </a:pPr>
              <a:endParaRPr lang="zh-CN" altLang="en-US" sz="1800" b="1">
                <a:solidFill>
                  <a:schemeClr val="bg1"/>
                </a:solidFill>
                <a:cs typeface="Times New Roman" panose="02020603050405020304" pitchFamily="18" charset="0"/>
              </a:endParaRPr>
            </a:p>
          </p:txBody>
        </p:sp>
        <p:sp>
          <p:nvSpPr>
            <p:cNvPr id="3094" name="Rectangle 22"/>
            <p:cNvSpPr>
              <a:spLocks noChangeArrowheads="1"/>
            </p:cNvSpPr>
            <p:nvPr/>
          </p:nvSpPr>
          <p:spPr bwMode="auto">
            <a:xfrm>
              <a:off x="4005073" y="4530701"/>
              <a:ext cx="152365" cy="253987"/>
            </a:xfrm>
            <a:prstGeom prst="rect">
              <a:avLst/>
            </a:prstGeom>
            <a:solidFill>
              <a:schemeClr val="tx1"/>
            </a:solidFill>
            <a:ln w="9525">
              <a:solidFill>
                <a:srgbClr val="000000"/>
              </a:solidFill>
              <a:miter lim="800000"/>
              <a:tailEnd type="none" w="sm" len="sm"/>
            </a:ln>
          </p:spPr>
          <p:txBody>
            <a:bodyPr vert="horz" wrap="square" lIns="91440" tIns="45720" rIns="91440" bIns="45720" numCol="1" anchor="t" anchorCtr="0" compatLnSpc="1"/>
            <a:lstStyle/>
            <a:p>
              <a:pPr>
                <a:lnSpc>
                  <a:spcPts val="2000"/>
                </a:lnSpc>
              </a:pPr>
              <a:endParaRPr lang="zh-CN" altLang="en-US" sz="1800" b="1">
                <a:solidFill>
                  <a:schemeClr val="bg1"/>
                </a:solidFill>
                <a:cs typeface="Times New Roman" panose="02020603050405020304" pitchFamily="18" charset="0"/>
              </a:endParaRPr>
            </a:p>
          </p:txBody>
        </p:sp>
        <p:sp>
          <p:nvSpPr>
            <p:cNvPr id="3093" name="Rectangle 21"/>
            <p:cNvSpPr>
              <a:spLocks noChangeArrowheads="1"/>
            </p:cNvSpPr>
            <p:nvPr/>
          </p:nvSpPr>
          <p:spPr bwMode="auto">
            <a:xfrm>
              <a:off x="4370750" y="4530701"/>
              <a:ext cx="152365" cy="253987"/>
            </a:xfrm>
            <a:prstGeom prst="rect">
              <a:avLst/>
            </a:prstGeom>
            <a:solidFill>
              <a:schemeClr val="tx1"/>
            </a:solidFill>
            <a:ln w="9525">
              <a:solidFill>
                <a:srgbClr val="000000"/>
              </a:solidFill>
              <a:miter lim="800000"/>
              <a:tailEnd type="none" w="sm" len="sm"/>
            </a:ln>
          </p:spPr>
          <p:txBody>
            <a:bodyPr vert="horz" wrap="square" lIns="91440" tIns="45720" rIns="91440" bIns="45720" numCol="1" anchor="t" anchorCtr="0" compatLnSpc="1"/>
            <a:lstStyle/>
            <a:p>
              <a:pPr>
                <a:lnSpc>
                  <a:spcPts val="2000"/>
                </a:lnSpc>
              </a:pPr>
              <a:endParaRPr lang="zh-CN" altLang="en-US" sz="1800" b="1">
                <a:solidFill>
                  <a:schemeClr val="bg1"/>
                </a:solidFill>
                <a:cs typeface="Times New Roman" panose="02020603050405020304" pitchFamily="18" charset="0"/>
              </a:endParaRPr>
            </a:p>
          </p:txBody>
        </p:sp>
        <p:sp>
          <p:nvSpPr>
            <p:cNvPr id="3092" name="Rectangle 20"/>
            <p:cNvSpPr>
              <a:spLocks noChangeArrowheads="1"/>
            </p:cNvSpPr>
            <p:nvPr/>
          </p:nvSpPr>
          <p:spPr bwMode="auto">
            <a:xfrm>
              <a:off x="5335728" y="4530701"/>
              <a:ext cx="152365" cy="253987"/>
            </a:xfrm>
            <a:prstGeom prst="rect">
              <a:avLst/>
            </a:prstGeom>
            <a:solidFill>
              <a:schemeClr val="tx1"/>
            </a:solidFill>
            <a:ln w="9525">
              <a:solidFill>
                <a:srgbClr val="000000"/>
              </a:solidFill>
              <a:miter lim="800000"/>
              <a:tailEnd type="none" w="sm" len="sm"/>
            </a:ln>
          </p:spPr>
          <p:txBody>
            <a:bodyPr vert="horz" wrap="square" lIns="91440" tIns="45720" rIns="91440" bIns="45720" numCol="1" anchor="t" anchorCtr="0" compatLnSpc="1"/>
            <a:lstStyle/>
            <a:p>
              <a:pPr>
                <a:lnSpc>
                  <a:spcPts val="2000"/>
                </a:lnSpc>
              </a:pPr>
              <a:endParaRPr lang="zh-CN" altLang="en-US" sz="1800" b="1">
                <a:solidFill>
                  <a:schemeClr val="bg1"/>
                </a:solidFill>
                <a:cs typeface="Times New Roman" panose="02020603050405020304" pitchFamily="18" charset="0"/>
              </a:endParaRPr>
            </a:p>
          </p:txBody>
        </p:sp>
        <p:sp>
          <p:nvSpPr>
            <p:cNvPr id="3091" name="Rectangle 19"/>
            <p:cNvSpPr>
              <a:spLocks noChangeArrowheads="1"/>
            </p:cNvSpPr>
            <p:nvPr/>
          </p:nvSpPr>
          <p:spPr bwMode="auto">
            <a:xfrm>
              <a:off x="5721720" y="4530701"/>
              <a:ext cx="152365" cy="253987"/>
            </a:xfrm>
            <a:prstGeom prst="rect">
              <a:avLst/>
            </a:prstGeom>
            <a:solidFill>
              <a:schemeClr val="tx1"/>
            </a:solidFill>
            <a:ln w="9525">
              <a:solidFill>
                <a:srgbClr val="000000"/>
              </a:solidFill>
              <a:miter lim="800000"/>
              <a:tailEnd type="none" w="sm" len="sm"/>
            </a:ln>
          </p:spPr>
          <p:txBody>
            <a:bodyPr vert="horz" wrap="square" lIns="91440" tIns="45720" rIns="91440" bIns="45720" numCol="1" anchor="t" anchorCtr="0" compatLnSpc="1"/>
            <a:lstStyle/>
            <a:p>
              <a:pPr>
                <a:lnSpc>
                  <a:spcPts val="2000"/>
                </a:lnSpc>
              </a:pPr>
              <a:endParaRPr lang="zh-CN" altLang="en-US" sz="1800" b="1">
                <a:solidFill>
                  <a:schemeClr val="bg1"/>
                </a:solidFill>
                <a:cs typeface="Times New Roman" panose="02020603050405020304" pitchFamily="18" charset="0"/>
              </a:endParaRPr>
            </a:p>
          </p:txBody>
        </p:sp>
        <p:sp>
          <p:nvSpPr>
            <p:cNvPr id="3090" name="Rectangle 18"/>
            <p:cNvSpPr>
              <a:spLocks noChangeArrowheads="1"/>
            </p:cNvSpPr>
            <p:nvPr/>
          </p:nvSpPr>
          <p:spPr bwMode="auto">
            <a:xfrm>
              <a:off x="6188973" y="3850015"/>
              <a:ext cx="152365" cy="253987"/>
            </a:xfrm>
            <a:prstGeom prst="rect">
              <a:avLst/>
            </a:prstGeom>
            <a:solidFill>
              <a:schemeClr val="tx1"/>
            </a:solidFill>
            <a:ln w="9525">
              <a:solidFill>
                <a:srgbClr val="000000"/>
              </a:solidFill>
              <a:miter lim="800000"/>
              <a:tailEnd type="none" w="sm" len="sm"/>
            </a:ln>
          </p:spPr>
          <p:txBody>
            <a:bodyPr vert="horz" wrap="square" lIns="91440" tIns="45720" rIns="91440" bIns="45720" numCol="1" anchor="t" anchorCtr="0" compatLnSpc="1"/>
            <a:lstStyle/>
            <a:p>
              <a:pPr>
                <a:lnSpc>
                  <a:spcPts val="2000"/>
                </a:lnSpc>
              </a:pPr>
              <a:endParaRPr lang="zh-CN" altLang="en-US" sz="1800" b="1">
                <a:solidFill>
                  <a:schemeClr val="bg1"/>
                </a:solidFill>
                <a:cs typeface="Times New Roman" panose="02020603050405020304" pitchFamily="18" charset="0"/>
              </a:endParaRPr>
            </a:p>
          </p:txBody>
        </p:sp>
        <p:sp>
          <p:nvSpPr>
            <p:cNvPr id="3089" name="Rectangle 17"/>
            <p:cNvSpPr>
              <a:spLocks noChangeArrowheads="1"/>
            </p:cNvSpPr>
            <p:nvPr/>
          </p:nvSpPr>
          <p:spPr bwMode="auto">
            <a:xfrm>
              <a:off x="6554649" y="3850015"/>
              <a:ext cx="152365" cy="253987"/>
            </a:xfrm>
            <a:prstGeom prst="rect">
              <a:avLst/>
            </a:prstGeom>
            <a:solidFill>
              <a:schemeClr val="tx1"/>
            </a:solidFill>
            <a:ln w="9525">
              <a:solidFill>
                <a:srgbClr val="000000"/>
              </a:solidFill>
              <a:miter lim="800000"/>
              <a:tailEnd type="none" w="sm" len="sm"/>
            </a:ln>
          </p:spPr>
          <p:txBody>
            <a:bodyPr vert="horz" wrap="square" lIns="91440" tIns="45720" rIns="91440" bIns="45720" numCol="1" anchor="t" anchorCtr="0" compatLnSpc="1"/>
            <a:lstStyle/>
            <a:p>
              <a:pPr>
                <a:lnSpc>
                  <a:spcPts val="2000"/>
                </a:lnSpc>
              </a:pPr>
              <a:endParaRPr lang="zh-CN" altLang="en-US" sz="1800" b="1">
                <a:solidFill>
                  <a:schemeClr val="bg1"/>
                </a:solidFill>
                <a:cs typeface="Times New Roman" panose="02020603050405020304" pitchFamily="18" charset="0"/>
              </a:endParaRPr>
            </a:p>
          </p:txBody>
        </p:sp>
        <p:sp>
          <p:nvSpPr>
            <p:cNvPr id="3088" name="Rectangle 16"/>
            <p:cNvSpPr>
              <a:spLocks noChangeArrowheads="1"/>
            </p:cNvSpPr>
            <p:nvPr/>
          </p:nvSpPr>
          <p:spPr bwMode="auto">
            <a:xfrm>
              <a:off x="4756741" y="3850015"/>
              <a:ext cx="152365" cy="253987"/>
            </a:xfrm>
            <a:prstGeom prst="rect">
              <a:avLst/>
            </a:prstGeom>
            <a:solidFill>
              <a:schemeClr val="tx1"/>
            </a:solidFill>
            <a:ln w="9525">
              <a:solidFill>
                <a:srgbClr val="000000"/>
              </a:solidFill>
              <a:miter lim="800000"/>
              <a:tailEnd type="none" w="sm" len="sm"/>
            </a:ln>
          </p:spPr>
          <p:txBody>
            <a:bodyPr vert="horz" wrap="square" lIns="91440" tIns="45720" rIns="91440" bIns="45720" numCol="1" anchor="t" anchorCtr="0" compatLnSpc="1"/>
            <a:lstStyle/>
            <a:p>
              <a:pPr>
                <a:lnSpc>
                  <a:spcPts val="2000"/>
                </a:lnSpc>
              </a:pPr>
              <a:endParaRPr lang="zh-CN" altLang="en-US" sz="1800" b="1">
                <a:solidFill>
                  <a:schemeClr val="bg1"/>
                </a:solidFill>
                <a:cs typeface="Times New Roman" panose="02020603050405020304" pitchFamily="18" charset="0"/>
              </a:endParaRPr>
            </a:p>
          </p:txBody>
        </p:sp>
        <p:sp>
          <p:nvSpPr>
            <p:cNvPr id="3087" name="AutoShape 15"/>
            <p:cNvSpPr>
              <a:spLocks noChangeShapeType="1"/>
            </p:cNvSpPr>
            <p:nvPr/>
          </p:nvSpPr>
          <p:spPr bwMode="auto">
            <a:xfrm flipH="1">
              <a:off x="1155847" y="3565549"/>
              <a:ext cx="233626" cy="284466"/>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b="1">
                <a:solidFill>
                  <a:srgbClr val="0000FF"/>
                </a:solidFill>
                <a:cs typeface="Times New Roman" panose="02020603050405020304" pitchFamily="18" charset="0"/>
              </a:endParaRPr>
            </a:p>
          </p:txBody>
        </p:sp>
        <p:sp>
          <p:nvSpPr>
            <p:cNvPr id="3086" name="AutoShape 14"/>
            <p:cNvSpPr>
              <a:spLocks noChangeShapeType="1"/>
            </p:cNvSpPr>
            <p:nvPr/>
          </p:nvSpPr>
          <p:spPr bwMode="auto">
            <a:xfrm flipH="1">
              <a:off x="1724676" y="4144640"/>
              <a:ext cx="71104" cy="38606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b="1">
                <a:solidFill>
                  <a:srgbClr val="0000FF"/>
                </a:solidFill>
                <a:cs typeface="Times New Roman" panose="02020603050405020304" pitchFamily="18" charset="0"/>
              </a:endParaRPr>
            </a:p>
          </p:txBody>
        </p:sp>
        <p:sp>
          <p:nvSpPr>
            <p:cNvPr id="3085" name="AutoShape 13"/>
            <p:cNvSpPr>
              <a:spLocks noChangeShapeType="1"/>
            </p:cNvSpPr>
            <p:nvPr/>
          </p:nvSpPr>
          <p:spPr bwMode="auto">
            <a:xfrm>
              <a:off x="2039564" y="4144640"/>
              <a:ext cx="81261" cy="38606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b="1">
                <a:solidFill>
                  <a:srgbClr val="0000FF"/>
                </a:solidFill>
                <a:cs typeface="Times New Roman" panose="02020603050405020304" pitchFamily="18" charset="0"/>
              </a:endParaRPr>
            </a:p>
          </p:txBody>
        </p:sp>
        <p:sp>
          <p:nvSpPr>
            <p:cNvPr id="3084" name="AutoShape 12"/>
            <p:cNvSpPr>
              <a:spLocks noChangeShapeType="1"/>
            </p:cNvSpPr>
            <p:nvPr/>
          </p:nvSpPr>
          <p:spPr bwMode="auto">
            <a:xfrm flipH="1">
              <a:off x="2415398" y="4825326"/>
              <a:ext cx="60946" cy="355582"/>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b="1">
                <a:solidFill>
                  <a:srgbClr val="0000FF"/>
                </a:solidFill>
                <a:cs typeface="Times New Roman" panose="02020603050405020304" pitchFamily="18" charset="0"/>
              </a:endParaRPr>
            </a:p>
          </p:txBody>
        </p:sp>
        <p:sp>
          <p:nvSpPr>
            <p:cNvPr id="3083" name="AutoShape 11"/>
            <p:cNvSpPr>
              <a:spLocks noChangeShapeType="1"/>
            </p:cNvSpPr>
            <p:nvPr/>
          </p:nvSpPr>
          <p:spPr bwMode="auto">
            <a:xfrm>
              <a:off x="2720128" y="4825326"/>
              <a:ext cx="71104" cy="355582"/>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b="1">
                <a:solidFill>
                  <a:srgbClr val="0000FF"/>
                </a:solidFill>
                <a:cs typeface="Times New Roman" panose="02020603050405020304" pitchFamily="18" charset="0"/>
              </a:endParaRPr>
            </a:p>
          </p:txBody>
        </p:sp>
        <p:sp>
          <p:nvSpPr>
            <p:cNvPr id="3082" name="AutoShape 10"/>
            <p:cNvSpPr>
              <a:spLocks noChangeShapeType="1"/>
            </p:cNvSpPr>
            <p:nvPr/>
          </p:nvSpPr>
          <p:spPr bwMode="auto">
            <a:xfrm flipH="1">
              <a:off x="3085804" y="4825326"/>
              <a:ext cx="50788" cy="355582"/>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b="1">
                <a:solidFill>
                  <a:srgbClr val="0000FF"/>
                </a:solidFill>
                <a:cs typeface="Times New Roman" panose="02020603050405020304" pitchFamily="18" charset="0"/>
              </a:endParaRPr>
            </a:p>
          </p:txBody>
        </p:sp>
        <p:sp>
          <p:nvSpPr>
            <p:cNvPr id="3081" name="AutoShape 9"/>
            <p:cNvSpPr>
              <a:spLocks noChangeShapeType="1"/>
            </p:cNvSpPr>
            <p:nvPr/>
          </p:nvSpPr>
          <p:spPr bwMode="auto">
            <a:xfrm>
              <a:off x="3380377" y="4825326"/>
              <a:ext cx="71104" cy="355582"/>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b="1">
                <a:solidFill>
                  <a:srgbClr val="0000FF"/>
                </a:solidFill>
                <a:cs typeface="Times New Roman" panose="02020603050405020304" pitchFamily="18" charset="0"/>
              </a:endParaRPr>
            </a:p>
          </p:txBody>
        </p:sp>
        <p:sp>
          <p:nvSpPr>
            <p:cNvPr id="3080" name="AutoShape 8"/>
            <p:cNvSpPr>
              <a:spLocks noChangeShapeType="1"/>
            </p:cNvSpPr>
            <p:nvPr/>
          </p:nvSpPr>
          <p:spPr bwMode="auto">
            <a:xfrm flipH="1">
              <a:off x="4081256" y="4144640"/>
              <a:ext cx="50788" cy="38606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b="1">
                <a:solidFill>
                  <a:srgbClr val="0000FF"/>
                </a:solidFill>
                <a:cs typeface="Times New Roman" panose="02020603050405020304" pitchFamily="18" charset="0"/>
              </a:endParaRPr>
            </a:p>
          </p:txBody>
        </p:sp>
        <p:sp>
          <p:nvSpPr>
            <p:cNvPr id="3079" name="AutoShape 7"/>
            <p:cNvSpPr>
              <a:spLocks noChangeShapeType="1"/>
            </p:cNvSpPr>
            <p:nvPr/>
          </p:nvSpPr>
          <p:spPr bwMode="auto">
            <a:xfrm>
              <a:off x="4375828" y="4144640"/>
              <a:ext cx="71104" cy="38606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b="1">
                <a:solidFill>
                  <a:srgbClr val="0000FF"/>
                </a:solidFill>
                <a:cs typeface="Times New Roman" panose="02020603050405020304" pitchFamily="18" charset="0"/>
              </a:endParaRPr>
            </a:p>
          </p:txBody>
        </p:sp>
        <p:sp>
          <p:nvSpPr>
            <p:cNvPr id="3078" name="AutoShape 6"/>
            <p:cNvSpPr>
              <a:spLocks noChangeShapeType="1"/>
            </p:cNvSpPr>
            <p:nvPr/>
          </p:nvSpPr>
          <p:spPr bwMode="auto">
            <a:xfrm flipH="1">
              <a:off x="4832924" y="3566565"/>
              <a:ext cx="213311" cy="283450"/>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b="1">
                <a:solidFill>
                  <a:srgbClr val="0000FF"/>
                </a:solidFill>
                <a:cs typeface="Times New Roman" panose="02020603050405020304" pitchFamily="18" charset="0"/>
              </a:endParaRPr>
            </a:p>
          </p:txBody>
        </p:sp>
        <p:sp>
          <p:nvSpPr>
            <p:cNvPr id="3077" name="AutoShape 5"/>
            <p:cNvSpPr>
              <a:spLocks noChangeShapeType="1"/>
            </p:cNvSpPr>
            <p:nvPr/>
          </p:nvSpPr>
          <p:spPr bwMode="auto">
            <a:xfrm flipH="1">
              <a:off x="5411911" y="4144640"/>
              <a:ext cx="71104" cy="38606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b="1">
                <a:solidFill>
                  <a:srgbClr val="0000FF"/>
                </a:solidFill>
                <a:cs typeface="Times New Roman" panose="02020603050405020304" pitchFamily="18" charset="0"/>
              </a:endParaRPr>
            </a:p>
          </p:txBody>
        </p:sp>
        <p:sp>
          <p:nvSpPr>
            <p:cNvPr id="3076" name="AutoShape 4"/>
            <p:cNvSpPr>
              <a:spLocks noChangeShapeType="1"/>
            </p:cNvSpPr>
            <p:nvPr/>
          </p:nvSpPr>
          <p:spPr bwMode="auto">
            <a:xfrm>
              <a:off x="5726799" y="4144640"/>
              <a:ext cx="71104" cy="38606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b="1">
                <a:solidFill>
                  <a:srgbClr val="0000FF"/>
                </a:solidFill>
                <a:cs typeface="Times New Roman" panose="02020603050405020304" pitchFamily="18" charset="0"/>
              </a:endParaRPr>
            </a:p>
          </p:txBody>
        </p:sp>
        <p:sp>
          <p:nvSpPr>
            <p:cNvPr id="3075" name="AutoShape 3"/>
            <p:cNvSpPr>
              <a:spLocks noChangeShapeType="1"/>
            </p:cNvSpPr>
            <p:nvPr/>
          </p:nvSpPr>
          <p:spPr bwMode="auto">
            <a:xfrm flipH="1">
              <a:off x="6265155" y="3566565"/>
              <a:ext cx="40631" cy="283450"/>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b="1">
                <a:solidFill>
                  <a:srgbClr val="0000FF"/>
                </a:solidFill>
                <a:cs typeface="Times New Roman" panose="02020603050405020304" pitchFamily="18" charset="0"/>
              </a:endParaRPr>
            </a:p>
          </p:txBody>
        </p:sp>
        <p:sp>
          <p:nvSpPr>
            <p:cNvPr id="3074" name="AutoShape 2"/>
            <p:cNvSpPr>
              <a:spLocks noChangeShapeType="1"/>
            </p:cNvSpPr>
            <p:nvPr/>
          </p:nvSpPr>
          <p:spPr bwMode="auto">
            <a:xfrm>
              <a:off x="6549570" y="3566565"/>
              <a:ext cx="81261" cy="283450"/>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b="1">
                <a:solidFill>
                  <a:srgbClr val="0000FF"/>
                </a:solidFill>
                <a:cs typeface="Times New Roman" panose="02020603050405020304" pitchFamily="18" charset="0"/>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1384" y="1844825"/>
            <a:ext cx="10657184" cy="101473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rtlCol="0">
            <a:spAutoFit/>
          </a:bodyPr>
          <a:lstStyle/>
          <a:p>
            <a:pPr algn="l"/>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条性质</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如果一个结点是红色，则它的所有孩子结点为黑色</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 </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任何一条路径上不能有两个相邻的红色结点，这样最短的可能路径均由黑色结点构成，最长的可能路径由交替的红色和黑色结点构成</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3"/>
          <p:cNvSpPr txBox="1"/>
          <p:nvPr/>
        </p:nvSpPr>
        <p:spPr>
          <a:xfrm>
            <a:off x="1247190" y="1020111"/>
            <a:ext cx="8320082" cy="39878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rtlCol="0">
            <a:spAutoFit/>
          </a:bodyPr>
          <a:lstStyle/>
          <a:p>
            <a:pPr algn="l"/>
            <a:r>
              <a:rPr lang="zh-CN" altLang="zh-CN" sz="2000" b="1">
                <a:solidFill>
                  <a:srgbClr val="FF0000"/>
                </a:solidFill>
                <a:latin typeface="微软雅黑" panose="020B0503020204020204" pitchFamily="34" charset="-122"/>
                <a:ea typeface="微软雅黑" panose="020B0503020204020204" pitchFamily="34" charset="-122"/>
                <a:cs typeface="Consolas" panose="020B0609020204030204" pitchFamily="49" charset="0"/>
              </a:rPr>
              <a:t>红黑树</a:t>
            </a:r>
            <a:r>
              <a:rPr lang="zh-CN" altLang="en-US" sz="2000" b="1">
                <a:solidFill>
                  <a:srgbClr val="FF0000"/>
                </a:solidFill>
                <a:latin typeface="微软雅黑" panose="020B0503020204020204" pitchFamily="34" charset="-122"/>
                <a:ea typeface="微软雅黑" panose="020B0503020204020204" pitchFamily="34" charset="-122"/>
                <a:cs typeface="Consolas" panose="020B0609020204030204" pitchFamily="49" charset="0"/>
              </a:rPr>
              <a:t>是一种弱平衡二叉树，查找性能为</a:t>
            </a:r>
            <a:r>
              <a:rPr lang="en-US" altLang="zh-CN" sz="2000" b="1">
                <a:solidFill>
                  <a:srgbClr val="FF0000"/>
                </a:solidFill>
                <a:latin typeface="微软雅黑" panose="020B0503020204020204" pitchFamily="34" charset="-122"/>
                <a:ea typeface="微软雅黑" panose="020B0503020204020204" pitchFamily="34" charset="-122"/>
                <a:cs typeface="Consolas" panose="020B0609020204030204" pitchFamily="49" charset="0"/>
              </a:rPr>
              <a:t>O(log</a:t>
            </a:r>
            <a:r>
              <a:rPr lang="en-US" altLang="zh-CN" sz="2000" b="1" baseline="-25000">
                <a:solidFill>
                  <a:srgbClr val="FF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b="1" i="1">
                <a:solidFill>
                  <a:srgbClr val="FF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1">
                <a:solidFill>
                  <a:srgbClr val="FF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b="1">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下箭头 4"/>
          <p:cNvSpPr/>
          <p:nvPr/>
        </p:nvSpPr>
        <p:spPr>
          <a:xfrm>
            <a:off x="5340986" y="4416592"/>
            <a:ext cx="280452" cy="35719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6" name="TextBox 5"/>
          <p:cNvSpPr txBox="1"/>
          <p:nvPr/>
        </p:nvSpPr>
        <p:spPr>
          <a:xfrm>
            <a:off x="551384" y="3494392"/>
            <a:ext cx="10657184" cy="70675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rtlCol="0">
            <a:spAutoFit/>
          </a:bodyPr>
          <a:lstStyle/>
          <a:p>
            <a:pPr algn="l"/>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条性质</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从</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每个</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结点出发的所有路径上包含相同个数的黑色结点</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 </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所有最长的路径都有相同个数的黑色结点</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TextBox 6"/>
          <p:cNvSpPr txBox="1"/>
          <p:nvPr/>
        </p:nvSpPr>
        <p:spPr>
          <a:xfrm>
            <a:off x="5215370" y="2916394"/>
            <a:ext cx="654388" cy="368300"/>
          </a:xfrm>
          <a:prstGeom prst="rect">
            <a:avLst/>
          </a:prstGeom>
          <a:noFill/>
        </p:spPr>
        <p:txBody>
          <a:bodyPr wrap="square" rtlCol="0">
            <a:spAutoFit/>
          </a:bodyPr>
          <a:lstStyle/>
          <a:p>
            <a:pPr algn="l"/>
            <a:r>
              <a:rPr lang="en-US" altLang="zh-CN"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TextBox 7"/>
          <p:cNvSpPr txBox="1"/>
          <p:nvPr/>
        </p:nvSpPr>
        <p:spPr>
          <a:xfrm>
            <a:off x="510750" y="4988097"/>
            <a:ext cx="10937636" cy="1216025"/>
          </a:xfrm>
          <a:prstGeom prst="rect">
            <a:avLst/>
          </a:prstGeom>
          <a:solidFill>
            <a:schemeClr val="accent6">
              <a:lumMod val="20000"/>
              <a:lumOff val="80000"/>
            </a:schemeClr>
          </a:solidFill>
          <a:ln>
            <a:solidFill>
              <a:srgbClr val="F19903"/>
            </a:solidFill>
          </a:ln>
        </p:spPr>
        <p:style>
          <a:lnRef idx="1">
            <a:schemeClr val="accent5"/>
          </a:lnRef>
          <a:fillRef idx="2">
            <a:schemeClr val="accent5"/>
          </a:fillRef>
          <a:effectRef idx="1">
            <a:schemeClr val="accent5"/>
          </a:effectRef>
          <a:fontRef idx="minor">
            <a:schemeClr val="dk1"/>
          </a:fontRef>
        </p:style>
        <p:txBody>
          <a:bodyPr wrap="square" lIns="144000" tIns="108000" bIns="108000" rtlCol="0">
            <a:spAutoFit/>
          </a:bodyPr>
          <a:lstStyle/>
          <a:p>
            <a:pPr marL="457200" indent="-457200" algn="l">
              <a:spcBef>
                <a:spcPts val="600"/>
              </a:spcBef>
              <a:buBlip>
                <a:blip r:embed="rId1"/>
              </a:buBlip>
            </a:pP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从根结点到叶子结点的最长路径的长度不大于最短路径长度的两倍。</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spcBef>
                <a:spcPts val="600"/>
              </a:spcBef>
              <a:buBlip>
                <a:blip r:embed="rId1"/>
              </a:buBlip>
            </a:pP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含</a:t>
            </a: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个结点的红黑树的高度至多为</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2log</a:t>
            </a:r>
            <a:r>
              <a:rPr lang="en-US" altLang="zh-CN" sz="20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，因此红黑树查找算法的平均时间复杂度为</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O(log</a:t>
            </a:r>
            <a:r>
              <a:rPr lang="en-US" altLang="zh-CN" sz="20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695400" y="1117193"/>
            <a:ext cx="2316413" cy="521970"/>
          </a:xfrm>
          <a:prstGeom prst="rect">
            <a:avLst/>
          </a:prstGeom>
          <a:solidFill>
            <a:srgbClr val="F19903"/>
          </a:solidFill>
          <a:ln w="28575" algn="ctr">
            <a:noFill/>
            <a:miter lim="800000"/>
          </a:ln>
        </p:spPr>
        <p:txBody>
          <a:bodyPr wrap="square">
            <a:spAutoFit/>
          </a:bodyPr>
          <a:lstStyle/>
          <a:p>
            <a:pPr>
              <a:spcBef>
                <a:spcPct val="50000"/>
              </a:spcBef>
            </a:pPr>
            <a:r>
              <a:rPr kumimoji="0"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kumimoji="0"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旋转操作</a:t>
            </a:r>
            <a:endParaRPr kumimoji="0"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86393" name="Rectangle 25"/>
          <p:cNvSpPr>
            <a:spLocks noChangeArrowheads="1"/>
          </p:cNvSpPr>
          <p:nvPr/>
        </p:nvSpPr>
        <p:spPr bwMode="auto">
          <a:xfrm>
            <a:off x="5970219" y="306902"/>
            <a:ext cx="218148" cy="523220"/>
          </a:xfrm>
          <a:prstGeom prst="rect">
            <a:avLst/>
          </a:prstGeom>
          <a:noFill/>
          <a:ln w="9525">
            <a:noFill/>
            <a:miter lim="800000"/>
          </a:ln>
          <a:effectLst/>
        </p:spPr>
        <p:txBody>
          <a:bodyPr vert="horz" wrap="square" lIns="91440" tIns="45720" rIns="91440" bIns="45720" numCol="1" anchor="ctr" anchorCtr="0" compatLnSpc="1">
            <a:spAutoFit/>
          </a:bodyPr>
          <a:lstStyle/>
          <a:p>
            <a:endParaRPr lang="zh-CN" altLang="en-US"/>
          </a:p>
        </p:txBody>
      </p:sp>
      <p:sp>
        <p:nvSpPr>
          <p:cNvPr id="186391" name="Oval 23"/>
          <p:cNvSpPr>
            <a:spLocks noChangeArrowheads="1"/>
          </p:cNvSpPr>
          <p:nvPr/>
        </p:nvSpPr>
        <p:spPr bwMode="auto">
          <a:xfrm>
            <a:off x="3027546" y="2006638"/>
            <a:ext cx="471544" cy="39907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x</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6390" name="Oval 22"/>
          <p:cNvSpPr>
            <a:spLocks noChangeArrowheads="1"/>
          </p:cNvSpPr>
          <p:nvPr/>
        </p:nvSpPr>
        <p:spPr bwMode="auto">
          <a:xfrm>
            <a:off x="3557219" y="2848211"/>
            <a:ext cx="471544" cy="39907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y</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6389" name="Text Box 21"/>
          <p:cNvSpPr txBox="1">
            <a:spLocks noChangeArrowheads="1"/>
          </p:cNvSpPr>
          <p:nvPr/>
        </p:nvSpPr>
        <p:spPr bwMode="auto">
          <a:xfrm>
            <a:off x="2381115" y="2911593"/>
            <a:ext cx="528408" cy="639690"/>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nSpc>
                <a:spcPct val="200000"/>
              </a:lnSpc>
            </a:pPr>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6388" name="Text Box 20"/>
          <p:cNvSpPr txBox="1">
            <a:spLocks noChangeArrowheads="1"/>
          </p:cNvSpPr>
          <p:nvPr/>
        </p:nvSpPr>
        <p:spPr bwMode="auto">
          <a:xfrm>
            <a:off x="3054070" y="3720302"/>
            <a:ext cx="528408" cy="639690"/>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nSpc>
                <a:spcPct val="200000"/>
              </a:lnSpc>
            </a:pPr>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b</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6387" name="Text Box 19"/>
          <p:cNvSpPr txBox="1">
            <a:spLocks noChangeArrowheads="1"/>
          </p:cNvSpPr>
          <p:nvPr/>
        </p:nvSpPr>
        <p:spPr bwMode="auto">
          <a:xfrm>
            <a:off x="3934902" y="3717955"/>
            <a:ext cx="528408" cy="642037"/>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nSpc>
                <a:spcPct val="200000"/>
              </a:lnSpc>
            </a:pPr>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0" hangingPunct="0">
              <a:lnSpc>
                <a:spcPct val="200000"/>
              </a:lnSpc>
            </a:pP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6386" name="AutoShape 18"/>
          <p:cNvSpPr>
            <a:spLocks noChangeShapeType="1"/>
          </p:cNvSpPr>
          <p:nvPr/>
        </p:nvSpPr>
        <p:spPr bwMode="auto">
          <a:xfrm>
            <a:off x="3370046" y="2347023"/>
            <a:ext cx="459062" cy="501188"/>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86385" name="AutoShape 17"/>
          <p:cNvSpPr>
            <a:spLocks noChangeShapeType="1"/>
          </p:cNvSpPr>
          <p:nvPr/>
        </p:nvSpPr>
        <p:spPr bwMode="auto">
          <a:xfrm flipH="1">
            <a:off x="2600969" y="2347023"/>
            <a:ext cx="557533" cy="564570"/>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86384" name="AutoShape 16"/>
          <p:cNvSpPr>
            <a:spLocks noChangeShapeType="1"/>
          </p:cNvSpPr>
          <p:nvPr/>
        </p:nvSpPr>
        <p:spPr bwMode="auto">
          <a:xfrm flipH="1">
            <a:off x="3299845" y="3188597"/>
            <a:ext cx="388331" cy="531705"/>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86383" name="AutoShape 15"/>
          <p:cNvSpPr>
            <a:spLocks noChangeShapeType="1"/>
          </p:cNvSpPr>
          <p:nvPr/>
        </p:nvSpPr>
        <p:spPr bwMode="auto">
          <a:xfrm>
            <a:off x="3921178" y="3188596"/>
            <a:ext cx="318986" cy="529358"/>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86382" name="AutoShape 14"/>
          <p:cNvSpPr>
            <a:spLocks noChangeShapeType="1"/>
          </p:cNvSpPr>
          <p:nvPr/>
        </p:nvSpPr>
        <p:spPr bwMode="auto">
          <a:xfrm>
            <a:off x="4548832" y="2571208"/>
            <a:ext cx="1511717" cy="1174"/>
          </a:xfrm>
          <a:prstGeom prst="straightConnector1">
            <a:avLst/>
          </a:prstGeom>
          <a:noFill/>
          <a:ln w="28575">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86381" name="Oval 13"/>
          <p:cNvSpPr>
            <a:spLocks noChangeArrowheads="1"/>
          </p:cNvSpPr>
          <p:nvPr/>
        </p:nvSpPr>
        <p:spPr bwMode="auto">
          <a:xfrm>
            <a:off x="7232050" y="2006638"/>
            <a:ext cx="471544" cy="39907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y</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6380" name="Oval 12"/>
          <p:cNvSpPr>
            <a:spLocks noChangeArrowheads="1"/>
          </p:cNvSpPr>
          <p:nvPr/>
        </p:nvSpPr>
        <p:spPr bwMode="auto">
          <a:xfrm>
            <a:off x="6634259" y="2848211"/>
            <a:ext cx="471544" cy="399072"/>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tailEnd type="none" w="sm" len="sm"/>
          </a:ln>
        </p:spPr>
        <p:style>
          <a:lnRef idx="1">
            <a:schemeClr val="accent5"/>
          </a:lnRef>
          <a:fillRef idx="2">
            <a:schemeClr val="accent5"/>
          </a:fillRef>
          <a:effectRef idx="1">
            <a:schemeClr val="accent5"/>
          </a:effectRef>
          <a:fontRef idx="minor">
            <a:schemeClr val="dk1"/>
          </a:fontRef>
        </p:style>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x</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6379" name="Text Box 11"/>
          <p:cNvSpPr txBox="1">
            <a:spLocks noChangeArrowheads="1"/>
          </p:cNvSpPr>
          <p:nvPr/>
        </p:nvSpPr>
        <p:spPr bwMode="auto">
          <a:xfrm>
            <a:off x="7701339" y="2911593"/>
            <a:ext cx="528408" cy="639690"/>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nSpc>
                <a:spcPct val="200000"/>
              </a:lnSpc>
            </a:pPr>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6378" name="Text Box 10"/>
          <p:cNvSpPr txBox="1">
            <a:spLocks noChangeArrowheads="1"/>
          </p:cNvSpPr>
          <p:nvPr/>
        </p:nvSpPr>
        <p:spPr bwMode="auto">
          <a:xfrm>
            <a:off x="6131109" y="3720302"/>
            <a:ext cx="528408" cy="639690"/>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nSpc>
                <a:spcPct val="200000"/>
              </a:lnSpc>
            </a:pPr>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6377" name="Text Box 9"/>
          <p:cNvSpPr txBox="1">
            <a:spLocks noChangeArrowheads="1"/>
          </p:cNvSpPr>
          <p:nvPr/>
        </p:nvSpPr>
        <p:spPr bwMode="auto">
          <a:xfrm>
            <a:off x="7011941" y="3717955"/>
            <a:ext cx="528408" cy="642037"/>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numCol="1" anchor="t" anchorCtr="0" compatLnSpc="1"/>
          <a:lstStyle/>
          <a:p>
            <a:pPr>
              <a:lnSpc>
                <a:spcPct val="200000"/>
              </a:lnSpc>
            </a:pPr>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b</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0" hangingPunct="0">
              <a:lnSpc>
                <a:spcPct val="200000"/>
              </a:lnSpc>
            </a:pP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6376" name="AutoShape 8"/>
          <p:cNvSpPr>
            <a:spLocks noChangeShapeType="1"/>
          </p:cNvSpPr>
          <p:nvPr/>
        </p:nvSpPr>
        <p:spPr bwMode="auto">
          <a:xfrm>
            <a:off x="7579436" y="2347023"/>
            <a:ext cx="427164" cy="564570"/>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86375" name="AutoShape 7"/>
          <p:cNvSpPr>
            <a:spLocks noChangeShapeType="1"/>
          </p:cNvSpPr>
          <p:nvPr/>
        </p:nvSpPr>
        <p:spPr bwMode="auto">
          <a:xfrm flipH="1">
            <a:off x="6823503" y="2347023"/>
            <a:ext cx="539503" cy="501188"/>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86374" name="AutoShape 6"/>
          <p:cNvSpPr>
            <a:spLocks noChangeShapeType="1"/>
          </p:cNvSpPr>
          <p:nvPr/>
        </p:nvSpPr>
        <p:spPr bwMode="auto">
          <a:xfrm flipH="1">
            <a:off x="6376884" y="3188597"/>
            <a:ext cx="388331" cy="531705"/>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86373" name="AutoShape 5"/>
          <p:cNvSpPr>
            <a:spLocks noChangeShapeType="1"/>
          </p:cNvSpPr>
          <p:nvPr/>
        </p:nvSpPr>
        <p:spPr bwMode="auto">
          <a:xfrm>
            <a:off x="6998217" y="3188596"/>
            <a:ext cx="318986" cy="529358"/>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86372" name="Text Box 4"/>
          <p:cNvSpPr txBox="1">
            <a:spLocks noChangeArrowheads="1"/>
          </p:cNvSpPr>
          <p:nvPr/>
        </p:nvSpPr>
        <p:spPr bwMode="auto">
          <a:xfrm>
            <a:off x="5053739" y="2248430"/>
            <a:ext cx="692062" cy="286393"/>
          </a:xfrm>
          <a:prstGeom prst="rect">
            <a:avLst/>
          </a:prstGeom>
          <a:noFill/>
          <a:ln w="9525">
            <a:noFill/>
            <a:miter lim="800000"/>
          </a:ln>
        </p:spPr>
        <p:txBody>
          <a:bodyPr vert="horz" wrap="square" lIns="0" tIns="0" rIns="0" bIns="0" numCol="1" anchor="t" anchorCtr="0" compatLnSpc="1"/>
          <a:lstStyle/>
          <a:p>
            <a:pPr algn="l"/>
            <a:r>
              <a:rPr kumimoji="0"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左旋</a:t>
            </a:r>
            <a:endParaRPr kumimoji="0"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6371" name="AutoShape 3"/>
          <p:cNvSpPr>
            <a:spLocks noChangeShapeType="1"/>
          </p:cNvSpPr>
          <p:nvPr/>
        </p:nvSpPr>
        <p:spPr bwMode="auto">
          <a:xfrm flipH="1">
            <a:off x="4548832" y="2848211"/>
            <a:ext cx="1511717" cy="0"/>
          </a:xfrm>
          <a:prstGeom prst="straightConnector1">
            <a:avLst/>
          </a:prstGeom>
          <a:noFill/>
          <a:ln w="28575">
            <a:solidFill>
              <a:srgbClr val="000000"/>
            </a:solidFill>
            <a:round/>
            <a:headEnd type="none" w="med" len="med"/>
            <a:tailEnd type="arrow" w="med" len="med"/>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86370" name="Text Box 2"/>
          <p:cNvSpPr txBox="1">
            <a:spLocks noChangeArrowheads="1"/>
          </p:cNvSpPr>
          <p:nvPr/>
        </p:nvSpPr>
        <p:spPr bwMode="auto">
          <a:xfrm>
            <a:off x="5053739" y="2940938"/>
            <a:ext cx="692062" cy="286393"/>
          </a:xfrm>
          <a:prstGeom prst="rect">
            <a:avLst/>
          </a:prstGeom>
          <a:noFill/>
          <a:ln w="9525">
            <a:noFill/>
            <a:miter lim="800000"/>
          </a:ln>
        </p:spPr>
        <p:txBody>
          <a:bodyPr vert="horz" wrap="square" lIns="0" tIns="0" rIns="0" bIns="0" numCol="1" anchor="t" anchorCtr="0" compatLnSpc="1"/>
          <a:lstStyle/>
          <a:p>
            <a:pPr algn="l"/>
            <a:r>
              <a:rPr kumimoji="0"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右旋</a:t>
            </a:r>
            <a:endParaRPr kumimoji="0"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TextBox 27"/>
          <p:cNvSpPr txBox="1"/>
          <p:nvPr/>
        </p:nvSpPr>
        <p:spPr>
          <a:xfrm>
            <a:off x="479376" y="4861609"/>
            <a:ext cx="11305256" cy="1014730"/>
          </a:xfrm>
          <a:prstGeom prst="rect">
            <a:avLst/>
          </a:prstGeom>
          <a:solidFill>
            <a:schemeClr val="accent6">
              <a:lumMod val="20000"/>
              <a:lumOff val="80000"/>
            </a:schemeClr>
          </a:solidFill>
          <a:ln>
            <a:solidFill>
              <a:srgbClr val="F19903"/>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l"/>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实际上</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AVL</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树中的各种调整可以通过上述旋转操作实现</a:t>
            </a:r>
            <a:r>
              <a:rPr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LL</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型调整就是对结点</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做右旋操作，</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RR</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型调整就是对结点</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做左旋操作，</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LR</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型调整就是先对结点</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做左旋操作再对结点</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做右旋操作，而</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RL</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型调整就是先对结点</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做右旋操作再对结点</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做左旋操作。</a:t>
            </a:r>
            <a:endParaRPr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52210" y="582096"/>
            <a:ext cx="4532230" cy="45322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991544" y="1849008"/>
            <a:ext cx="7000924" cy="2564130"/>
          </a:xfrm>
          <a:prstGeom prst="rect">
            <a:avLst/>
          </a:prstGeom>
          <a:solidFill>
            <a:schemeClr val="accent6">
              <a:lumMod val="20000"/>
              <a:lumOff val="80000"/>
            </a:schemeClr>
          </a:solidFill>
          <a:ln>
            <a:noFill/>
          </a:ln>
          <a:effectLst/>
          <a:scene3d>
            <a:camera prst="orthographicFront">
              <a:rot lat="0" lon="0" rev="0"/>
            </a:camera>
            <a:lightRig rig="chilly" dir="t">
              <a:rot lat="0" lon="0" rev="18480000"/>
            </a:lightRig>
          </a:scene3d>
          <a:sp3d prstMaterial="clear">
            <a:bevelT h="63500"/>
          </a:sp3d>
        </p:spPr>
        <p:style>
          <a:lnRef idx="1">
            <a:schemeClr val="accent3"/>
          </a:lnRef>
          <a:fillRef idx="2">
            <a:schemeClr val="accent3"/>
          </a:fillRef>
          <a:effectRef idx="1">
            <a:schemeClr val="accent3"/>
          </a:effectRef>
          <a:fontRef idx="minor">
            <a:schemeClr val="dk1"/>
          </a:fontRef>
        </p:style>
        <p:txBody>
          <a:bodyPr wrap="square" lIns="252000" tIns="144000" rIns="144000" bIns="144000">
            <a:spAutoFit/>
          </a:bodyPr>
          <a:lstStyle/>
          <a:p>
            <a:pPr algn="just">
              <a:lnSpc>
                <a:spcPct val="120000"/>
              </a:lnSpc>
              <a:spcBef>
                <a:spcPct val="50000"/>
              </a:spcBef>
            </a:pP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typedef</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struct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node </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120000"/>
              </a:lnSpc>
              <a:spcBef>
                <a:spcPct val="50000"/>
              </a:spcBef>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KeyType</a:t>
            </a:r>
            <a:r>
              <a:rPr lang="en-US" altLang="zh-CN"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key;            </a:t>
            </a:r>
            <a:r>
              <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关键字项</a:t>
            </a:r>
            <a:endPar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ct val="50000"/>
              </a:spcBef>
            </a:pPr>
            <a:r>
              <a:rPr lang="zh-CN" altLang="en-US"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InfoType</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data;          </a:t>
            </a:r>
            <a:r>
              <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其他数据域</a:t>
            </a:r>
            <a:endPar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ct val="50000"/>
              </a:spcBef>
            </a:pPr>
            <a:r>
              <a:rPr lang="zh-CN" altLang="en-US"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struct node *</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lchild</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rchild</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左右孩子指针</a:t>
            </a:r>
            <a:endPar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ct val="50000"/>
              </a:spcBef>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BSTNode</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267" name="Text Box 2"/>
          <p:cNvSpPr txBox="1">
            <a:spLocks noChangeArrowheads="1"/>
          </p:cNvSpPr>
          <p:nvPr/>
        </p:nvSpPr>
        <p:spPr bwMode="auto">
          <a:xfrm>
            <a:off x="263353" y="1021519"/>
            <a:ext cx="6796238" cy="681990"/>
          </a:xfrm>
          <a:prstGeom prst="rect">
            <a:avLst/>
          </a:prstGeom>
          <a:noFill/>
          <a:ln w="9525">
            <a:noFill/>
            <a:miter lim="800000"/>
          </a:ln>
        </p:spPr>
        <p:txBody>
          <a:bodyPr wrap="square">
            <a:spAutoFit/>
          </a:bodyPr>
          <a:lstStyle/>
          <a:p>
            <a:pPr algn="l">
              <a:lnSpc>
                <a:spcPct val="120000"/>
              </a:lnSpc>
              <a:spcBef>
                <a:spcPct val="50000"/>
              </a:spcBef>
            </a:pPr>
            <a:r>
              <a:rPr lang="zh-CN" altLang="en-US" sz="3200" b="1" dirty="0">
                <a:solidFill>
                  <a:schemeClr val="tx1"/>
                </a:solidFill>
                <a:latin typeface="微软雅黑" panose="020B0503020204020204" pitchFamily="34" charset="-122"/>
                <a:ea typeface="微软雅黑" panose="020B0503020204020204" pitchFamily="34" charset="-122"/>
              </a:rPr>
              <a:t>二叉排序树的结点类型如下：</a:t>
            </a:r>
            <a:endParaRPr kumimoji="0" lang="zh-CN" altLang="en-US" sz="3200" b="1" dirty="0">
              <a:solidFill>
                <a:schemeClr val="tx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400256" y="2060848"/>
            <a:ext cx="4797152" cy="4797152"/>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623392" y="947674"/>
            <a:ext cx="4104456" cy="521970"/>
          </a:xfrm>
          <a:prstGeom prst="rect">
            <a:avLst/>
          </a:prstGeom>
          <a:solidFill>
            <a:srgbClr val="F19903"/>
          </a:solidFill>
          <a:ln w="28575" algn="ctr">
            <a:noFill/>
            <a:miter lim="800000"/>
          </a:ln>
        </p:spPr>
        <p:txBody>
          <a:bodyPr wrap="square">
            <a:spAutoFit/>
          </a:bodyPr>
          <a:lstStyle/>
          <a:p>
            <a:pPr>
              <a:spcBef>
                <a:spcPct val="50000"/>
              </a:spcBef>
            </a:pPr>
            <a:r>
              <a:rPr kumimoji="0"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kumimoji="0"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红黑树中插入新结点</a:t>
            </a:r>
            <a:endParaRPr kumimoji="0"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86393" name="Rectangle 25"/>
          <p:cNvSpPr>
            <a:spLocks noChangeArrowheads="1"/>
          </p:cNvSpPr>
          <p:nvPr/>
        </p:nvSpPr>
        <p:spPr bwMode="auto">
          <a:xfrm>
            <a:off x="6003635" y="543211"/>
            <a:ext cx="184731" cy="52322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8" name="TextBox 27"/>
          <p:cNvSpPr txBox="1"/>
          <p:nvPr/>
        </p:nvSpPr>
        <p:spPr>
          <a:xfrm>
            <a:off x="2135560" y="2252380"/>
            <a:ext cx="9505056" cy="4271645"/>
          </a:xfrm>
          <a:prstGeom prst="rect">
            <a:avLst/>
          </a:prstGeom>
          <a:ln>
            <a:solidFill>
              <a:srgbClr val="F19903"/>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6"/>
          </a:lnRef>
          <a:fillRef idx="1">
            <a:schemeClr val="lt1"/>
          </a:fillRef>
          <a:effectRef idx="0">
            <a:schemeClr val="accent6"/>
          </a:effectRef>
          <a:fontRef idx="minor">
            <a:schemeClr val="dk1"/>
          </a:fontRef>
        </p:style>
        <p:txBody>
          <a:bodyPr wrap="square" rtlCol="0">
            <a:spAutoFit/>
          </a:bodyPr>
          <a:lstStyle/>
          <a:p>
            <a:pPr algn="l">
              <a:lnSpc>
                <a:spcPts val="2800"/>
              </a:lnSpc>
              <a:spcBef>
                <a:spcPts val="600"/>
              </a:spcBef>
            </a:pP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）红黑树是一棵二叉排序树，按照二叉排序树插入结点的方法找到新结点插入的位置。</a:t>
            </a:r>
            <a:endPar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a:lnSpc>
                <a:spcPts val="2800"/>
              </a:lnSpc>
              <a:spcBef>
                <a:spcPts val="600"/>
              </a:spcBef>
            </a:pP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）将新结点的颜色设置为</a:t>
            </a:r>
            <a:r>
              <a:rPr lang="zh-CN" altLang="zh-CN"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红色</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后插入到指定位置（插入红色结点不会破坏红黑树的第</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条性质）。以新插入结点作为当前结点</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执行步骤（</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a:lnSpc>
                <a:spcPts val="2800"/>
              </a:lnSpc>
              <a:spcBef>
                <a:spcPts val="600"/>
              </a:spcBef>
            </a:pP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）对当前结点</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进行判断和调整。</a:t>
            </a:r>
            <a:endPar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539750" lvl="1" indent="-360045" algn="l">
              <a:lnSpc>
                <a:spcPts val="2800"/>
              </a:lnSpc>
              <a:spcBef>
                <a:spcPts val="600"/>
              </a:spcBef>
              <a:buBlip>
                <a:blip r:embed="rId1"/>
              </a:buBlip>
            </a:pP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若结点</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为整棵树的</a:t>
            </a:r>
            <a:r>
              <a:rPr lang="zh-CN"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根结点</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，只需要将结点</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的颜色改为黑色即可。</a:t>
            </a:r>
            <a:endPar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539750" lvl="1" indent="-360045" algn="l">
              <a:lnSpc>
                <a:spcPts val="2800"/>
              </a:lnSpc>
              <a:spcBef>
                <a:spcPts val="0"/>
              </a:spcBef>
              <a:buBlip>
                <a:blip r:embed="rId1"/>
              </a:buBlip>
            </a:pP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若结点</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的双亲结点</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的颜色为黑色，此时仍然满足红黑树性质，不需要做任何调整。</a:t>
            </a:r>
            <a:endPar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539750" lvl="1" indent="-360045" algn="l">
              <a:lnSpc>
                <a:spcPts val="2800"/>
              </a:lnSpc>
              <a:spcBef>
                <a:spcPts val="0"/>
              </a:spcBef>
              <a:buBlip>
                <a:blip r:embed="rId1"/>
              </a:buBlip>
            </a:pP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若结点</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的双亲结点</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的颜色为</a:t>
            </a:r>
            <a:r>
              <a:rPr lang="zh-CN" altLang="zh-CN"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红色</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，由于结点</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都是红色，破坏了红黑树的第</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条性质，此时需要调整，假设其祖父为结点</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G</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，祖父结点的另一个孩子即叔叔为结点</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U</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，将调整分为</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种情况。</a:t>
            </a:r>
            <a:endParaRPr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TextBox 5"/>
          <p:cNvSpPr txBox="1"/>
          <p:nvPr/>
        </p:nvSpPr>
        <p:spPr>
          <a:xfrm>
            <a:off x="1127448" y="1628800"/>
            <a:ext cx="2415782" cy="521970"/>
          </a:xfrm>
          <a:prstGeom prst="rect">
            <a:avLst/>
          </a:prstGeom>
          <a:noFill/>
        </p:spPr>
        <p:txBody>
          <a:bodyPr wrap="square" rtlCol="0">
            <a:spAutoFit/>
          </a:bodyPr>
          <a:lstStyle/>
          <a:p>
            <a:pPr algn="l"/>
            <a:r>
              <a:rPr lang="zh-CN" altLang="en-US" sz="2800" b="1" dirty="0">
                <a:solidFill>
                  <a:schemeClr val="tx1"/>
                </a:solidFill>
                <a:latin typeface="微软雅黑" panose="020B0503020204020204" pitchFamily="34" charset="-122"/>
                <a:ea typeface="微软雅黑" panose="020B0503020204020204" pitchFamily="34" charset="-122"/>
              </a:rPr>
              <a:t>插入过程：</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p:nvPicPr>
        <p:blipFill>
          <a:blip r:embed="rId2" cstate="print"/>
          <a:srcRect/>
          <a:stretch>
            <a:fillRect/>
          </a:stretch>
        </p:blipFill>
        <p:spPr bwMode="auto">
          <a:xfrm>
            <a:off x="167680" y="3501009"/>
            <a:ext cx="1919536" cy="3024336"/>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93" name="Rectangle 25"/>
          <p:cNvSpPr>
            <a:spLocks noChangeArrowheads="1"/>
          </p:cNvSpPr>
          <p:nvPr/>
        </p:nvSpPr>
        <p:spPr bwMode="auto">
          <a:xfrm>
            <a:off x="6325286" y="503094"/>
            <a:ext cx="222368" cy="523220"/>
          </a:xfrm>
          <a:prstGeom prst="rect">
            <a:avLst/>
          </a:prstGeom>
          <a:noFill/>
          <a:ln w="9525">
            <a:noFill/>
            <a:miter lim="800000"/>
          </a:ln>
          <a:effectLst/>
        </p:spPr>
        <p:txBody>
          <a:bodyPr vert="horz" wrap="square" lIns="91440" tIns="45720" rIns="91440" bIns="45720" numCol="1" anchor="ctr" anchorCtr="0" compatLnSpc="1">
            <a:spAutoFit/>
          </a:bodyPr>
          <a:lstStyle/>
          <a:p>
            <a:endParaRPr lang="zh-CN" altLang="en-US"/>
          </a:p>
        </p:txBody>
      </p:sp>
      <p:sp>
        <p:nvSpPr>
          <p:cNvPr id="28" name="TextBox 27"/>
          <p:cNvSpPr txBox="1"/>
          <p:nvPr/>
        </p:nvSpPr>
        <p:spPr>
          <a:xfrm>
            <a:off x="1377478" y="1193308"/>
            <a:ext cx="9975106" cy="1861185"/>
          </a:xfrm>
          <a:prstGeom prst="rect">
            <a:avLst/>
          </a:prstGeom>
          <a:ln>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l">
              <a:spcBef>
                <a:spcPts val="600"/>
              </a:spcBef>
            </a:pP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① 当前结点</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的叔叔结点</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U</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是</a:t>
            </a:r>
            <a:r>
              <a:rPr lang="zh-CN"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红色</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a:spcBef>
                <a:spcPts val="600"/>
              </a:spcBef>
            </a:pP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调整方式</a:t>
            </a:r>
            <a:r>
              <a:rPr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是</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采用改变结点颜色的操作</a:t>
            </a:r>
            <a:r>
              <a:rPr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539750" lvl="1" indent="-360045" algn="l">
              <a:spcBef>
                <a:spcPts val="600"/>
              </a:spcBef>
              <a:buBlip>
                <a:blip r:embed="rId1"/>
              </a:buBlip>
            </a:pP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将双亲结点</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和叔叔结点</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U</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的颜色改为黑色，祖父结点</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G</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的颜色改为</a:t>
            </a:r>
            <a:r>
              <a:rPr lang="zh-CN"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红色</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（用来维护第</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条性质）。</a:t>
            </a:r>
            <a:endPar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539750" lvl="1" indent="-360045" algn="l">
              <a:spcBef>
                <a:spcPts val="600"/>
              </a:spcBef>
              <a:buBlip>
                <a:blip r:embed="rId1"/>
              </a:buBlip>
            </a:pP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以祖父结点</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G</a:t>
            </a:r>
            <a:r>
              <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为当前结点继续进行调整。</a:t>
            </a:r>
            <a:endParaRPr lang="zh-CN"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522" name="Rectangle 34"/>
          <p:cNvSpPr>
            <a:spLocks noChangeArrowheads="1"/>
          </p:cNvSpPr>
          <p:nvPr/>
        </p:nvSpPr>
        <p:spPr bwMode="auto">
          <a:xfrm>
            <a:off x="6325286" y="503094"/>
            <a:ext cx="222368" cy="523220"/>
          </a:xfrm>
          <a:prstGeom prst="rect">
            <a:avLst/>
          </a:prstGeom>
          <a:noFill/>
          <a:ln w="9525">
            <a:noFill/>
            <a:miter lim="800000"/>
          </a:ln>
          <a:effectLst/>
        </p:spPr>
        <p:txBody>
          <a:bodyPr vert="horz" wrap="square" lIns="91440" tIns="45720" rIns="91440" bIns="45720" numCol="1" anchor="ctr" anchorCtr="0" compatLnSpc="1">
            <a:spAutoFit/>
          </a:bodyPr>
          <a:lstStyle/>
          <a:p>
            <a:endParaRPr lang="zh-CN" altLang="en-US"/>
          </a:p>
        </p:txBody>
      </p:sp>
      <p:grpSp>
        <p:nvGrpSpPr>
          <p:cNvPr id="40" name="组合 39"/>
          <p:cNvGrpSpPr/>
          <p:nvPr/>
        </p:nvGrpSpPr>
        <p:grpSpPr>
          <a:xfrm>
            <a:off x="2581596" y="3630473"/>
            <a:ext cx="6807202" cy="1769404"/>
            <a:chOff x="928662" y="2865769"/>
            <a:chExt cx="5655075" cy="1769404"/>
          </a:xfrm>
        </p:grpSpPr>
        <p:sp>
          <p:nvSpPr>
            <p:cNvPr id="63520" name="Oval 32"/>
            <p:cNvSpPr>
              <a:spLocks noChangeArrowheads="1"/>
            </p:cNvSpPr>
            <p:nvPr/>
          </p:nvSpPr>
          <p:spPr bwMode="auto">
            <a:xfrm>
              <a:off x="1818956" y="2865769"/>
              <a:ext cx="351568" cy="351606"/>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G</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519" name="Oval 31"/>
            <p:cNvSpPr>
              <a:spLocks noChangeArrowheads="1"/>
            </p:cNvSpPr>
            <p:nvPr/>
          </p:nvSpPr>
          <p:spPr bwMode="auto">
            <a:xfrm>
              <a:off x="1270924" y="3538991"/>
              <a:ext cx="351568" cy="351606"/>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518" name="Oval 30"/>
            <p:cNvSpPr>
              <a:spLocks noChangeArrowheads="1"/>
            </p:cNvSpPr>
            <p:nvPr/>
          </p:nvSpPr>
          <p:spPr bwMode="auto">
            <a:xfrm>
              <a:off x="1581131" y="4211178"/>
              <a:ext cx="351568" cy="351606"/>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N</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517" name="Oval 29"/>
            <p:cNvSpPr>
              <a:spLocks noChangeArrowheads="1"/>
            </p:cNvSpPr>
            <p:nvPr/>
          </p:nvSpPr>
          <p:spPr bwMode="auto">
            <a:xfrm>
              <a:off x="2398010" y="3537956"/>
              <a:ext cx="351568" cy="351606"/>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U</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516" name="Text Box 28"/>
            <p:cNvSpPr txBox="1">
              <a:spLocks noChangeArrowheads="1"/>
            </p:cNvSpPr>
            <p:nvPr/>
          </p:nvSpPr>
          <p:spPr bwMode="auto">
            <a:xfrm>
              <a:off x="984499" y="4341479"/>
              <a:ext cx="181988" cy="252329"/>
            </a:xfrm>
            <a:prstGeom prst="rect">
              <a:avLst/>
            </a:prstGeom>
            <a:noFill/>
            <a:ln w="9525">
              <a:noFill/>
              <a:miter lim="800000"/>
            </a:ln>
          </p:spPr>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515" name="Text Box 27"/>
            <p:cNvSpPr txBox="1">
              <a:spLocks noChangeArrowheads="1"/>
            </p:cNvSpPr>
            <p:nvPr/>
          </p:nvSpPr>
          <p:spPr bwMode="auto">
            <a:xfrm>
              <a:off x="2781632" y="4341479"/>
              <a:ext cx="183022" cy="252329"/>
            </a:xfrm>
            <a:prstGeom prst="rect">
              <a:avLst/>
            </a:prstGeom>
            <a:noFill/>
            <a:ln w="9525">
              <a:noFill/>
              <a:miter lim="800000"/>
            </a:ln>
          </p:spPr>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514" name="Text Box 26"/>
            <p:cNvSpPr txBox="1">
              <a:spLocks noChangeArrowheads="1"/>
            </p:cNvSpPr>
            <p:nvPr/>
          </p:nvSpPr>
          <p:spPr bwMode="auto">
            <a:xfrm>
              <a:off x="2191205" y="4341479"/>
              <a:ext cx="181988" cy="252329"/>
            </a:xfrm>
            <a:prstGeom prst="rect">
              <a:avLst/>
            </a:prstGeom>
            <a:noFill/>
            <a:ln w="9525">
              <a:noFill/>
              <a:miter lim="800000"/>
            </a:ln>
          </p:spPr>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b</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513" name="AutoShape 25"/>
            <p:cNvSpPr>
              <a:spLocks noChangeShapeType="1"/>
            </p:cNvSpPr>
            <p:nvPr/>
          </p:nvSpPr>
          <p:spPr bwMode="auto">
            <a:xfrm flipH="1">
              <a:off x="1570791" y="3165668"/>
              <a:ext cx="299867" cy="425029"/>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63512" name="AutoShape 24"/>
            <p:cNvSpPr>
              <a:spLocks noChangeShapeType="1"/>
            </p:cNvSpPr>
            <p:nvPr/>
          </p:nvSpPr>
          <p:spPr bwMode="auto">
            <a:xfrm>
              <a:off x="2118823" y="3165668"/>
              <a:ext cx="330888" cy="423995"/>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63511" name="AutoShape 23"/>
            <p:cNvSpPr>
              <a:spLocks noChangeShapeType="1"/>
            </p:cNvSpPr>
            <p:nvPr/>
          </p:nvSpPr>
          <p:spPr bwMode="auto">
            <a:xfrm>
              <a:off x="1570791" y="3838889"/>
              <a:ext cx="186124" cy="372288"/>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63510" name="AutoShape 22"/>
            <p:cNvSpPr>
              <a:spLocks noChangeShapeType="1"/>
            </p:cNvSpPr>
            <p:nvPr/>
          </p:nvSpPr>
          <p:spPr bwMode="auto">
            <a:xfrm flipH="1">
              <a:off x="1075493" y="3838889"/>
              <a:ext cx="247132" cy="502589"/>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63509" name="AutoShape 21"/>
            <p:cNvSpPr>
              <a:spLocks noChangeShapeType="1"/>
            </p:cNvSpPr>
            <p:nvPr/>
          </p:nvSpPr>
          <p:spPr bwMode="auto">
            <a:xfrm flipH="1">
              <a:off x="2282199" y="3837855"/>
              <a:ext cx="167512" cy="503623"/>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63508" name="AutoShape 20"/>
            <p:cNvSpPr>
              <a:spLocks noChangeShapeType="1"/>
            </p:cNvSpPr>
            <p:nvPr/>
          </p:nvSpPr>
          <p:spPr bwMode="auto">
            <a:xfrm>
              <a:off x="2697876" y="3837855"/>
              <a:ext cx="175784" cy="503623"/>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63507" name="Text Box 19"/>
            <p:cNvSpPr txBox="1">
              <a:spLocks noChangeArrowheads="1"/>
            </p:cNvSpPr>
            <p:nvPr/>
          </p:nvSpPr>
          <p:spPr bwMode="auto">
            <a:xfrm>
              <a:off x="928662" y="3328027"/>
              <a:ext cx="515978" cy="252329"/>
            </a:xfrm>
            <a:prstGeom prst="rect">
              <a:avLst/>
            </a:prstGeom>
            <a:noFill/>
            <a:ln w="9525">
              <a:noFill/>
              <a:miter lim="800000"/>
            </a:ln>
          </p:spPr>
          <p:txBody>
            <a:bodyPr vert="horz" wrap="square" lIns="0" tIns="0" rIns="0" bIns="0" numCol="1" anchor="t" anchorCtr="0" compatLnSpc="1"/>
            <a:lstStyle/>
            <a:p>
              <a:pPr algn="l"/>
              <a:r>
                <a:rPr kumimoji="0"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双亲</a:t>
              </a:r>
              <a:endParaRPr kumimoji="0"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506" name="Text Box 18"/>
            <p:cNvSpPr txBox="1">
              <a:spLocks noChangeArrowheads="1"/>
            </p:cNvSpPr>
            <p:nvPr/>
          </p:nvSpPr>
          <p:spPr bwMode="auto">
            <a:xfrm>
              <a:off x="2676162" y="3338368"/>
              <a:ext cx="515978" cy="252329"/>
            </a:xfrm>
            <a:prstGeom prst="rect">
              <a:avLst/>
            </a:prstGeom>
            <a:noFill/>
            <a:ln w="9525">
              <a:noFill/>
              <a:miter lim="800000"/>
            </a:ln>
          </p:spPr>
          <p:txBody>
            <a:bodyPr vert="horz" wrap="square" lIns="0" tIns="0" rIns="0" bIns="0" numCol="1" anchor="t" anchorCtr="0" compatLnSpc="1"/>
            <a:lstStyle/>
            <a:p>
              <a:pPr algn="l"/>
              <a:r>
                <a:rPr kumimoji="0"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叔叔</a:t>
              </a:r>
              <a:endParaRPr kumimoji="0"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505" name="Oval 17"/>
            <p:cNvSpPr>
              <a:spLocks noChangeArrowheads="1"/>
            </p:cNvSpPr>
            <p:nvPr/>
          </p:nvSpPr>
          <p:spPr bwMode="auto">
            <a:xfrm>
              <a:off x="5210554" y="2907134"/>
              <a:ext cx="351568" cy="351606"/>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G</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504" name="Oval 16"/>
            <p:cNvSpPr>
              <a:spLocks noChangeArrowheads="1"/>
            </p:cNvSpPr>
            <p:nvPr/>
          </p:nvSpPr>
          <p:spPr bwMode="auto">
            <a:xfrm>
              <a:off x="4662521" y="3580356"/>
              <a:ext cx="351568" cy="351606"/>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503" name="Oval 15"/>
            <p:cNvSpPr>
              <a:spLocks noChangeArrowheads="1"/>
            </p:cNvSpPr>
            <p:nvPr/>
          </p:nvSpPr>
          <p:spPr bwMode="auto">
            <a:xfrm>
              <a:off x="4972728" y="4252543"/>
              <a:ext cx="351568" cy="351606"/>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N</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502" name="Oval 14"/>
            <p:cNvSpPr>
              <a:spLocks noChangeArrowheads="1"/>
            </p:cNvSpPr>
            <p:nvPr/>
          </p:nvSpPr>
          <p:spPr bwMode="auto">
            <a:xfrm>
              <a:off x="5789607" y="3579322"/>
              <a:ext cx="351568" cy="351606"/>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U</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501" name="Text Box 13"/>
            <p:cNvSpPr txBox="1">
              <a:spLocks noChangeArrowheads="1"/>
            </p:cNvSpPr>
            <p:nvPr/>
          </p:nvSpPr>
          <p:spPr bwMode="auto">
            <a:xfrm>
              <a:off x="4376097" y="4382844"/>
              <a:ext cx="181988" cy="252329"/>
            </a:xfrm>
            <a:prstGeom prst="rect">
              <a:avLst/>
            </a:prstGeom>
            <a:noFill/>
            <a:ln w="9525">
              <a:noFill/>
              <a:miter lim="800000"/>
            </a:ln>
          </p:spPr>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500" name="Text Box 12"/>
            <p:cNvSpPr txBox="1">
              <a:spLocks noChangeArrowheads="1"/>
            </p:cNvSpPr>
            <p:nvPr/>
          </p:nvSpPr>
          <p:spPr bwMode="auto">
            <a:xfrm>
              <a:off x="6173230" y="4382844"/>
              <a:ext cx="183022" cy="252329"/>
            </a:xfrm>
            <a:prstGeom prst="rect">
              <a:avLst/>
            </a:prstGeom>
            <a:noFill/>
            <a:ln w="9525">
              <a:noFill/>
              <a:miter lim="800000"/>
            </a:ln>
          </p:spPr>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499" name="Text Box 11"/>
            <p:cNvSpPr txBox="1">
              <a:spLocks noChangeArrowheads="1"/>
            </p:cNvSpPr>
            <p:nvPr/>
          </p:nvSpPr>
          <p:spPr bwMode="auto">
            <a:xfrm>
              <a:off x="5582802" y="4382844"/>
              <a:ext cx="181988" cy="252329"/>
            </a:xfrm>
            <a:prstGeom prst="rect">
              <a:avLst/>
            </a:prstGeom>
            <a:noFill/>
            <a:ln w="9525">
              <a:noFill/>
              <a:miter lim="800000"/>
            </a:ln>
          </p:spPr>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b</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498" name="AutoShape 10"/>
            <p:cNvSpPr>
              <a:spLocks noChangeShapeType="1"/>
            </p:cNvSpPr>
            <p:nvPr/>
          </p:nvSpPr>
          <p:spPr bwMode="auto">
            <a:xfrm flipH="1">
              <a:off x="4964456" y="3232887"/>
              <a:ext cx="297799" cy="403312"/>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63497" name="AutoShape 9"/>
            <p:cNvSpPr>
              <a:spLocks noChangeShapeType="1"/>
            </p:cNvSpPr>
            <p:nvPr/>
          </p:nvSpPr>
          <p:spPr bwMode="auto">
            <a:xfrm>
              <a:off x="5511455" y="3232887"/>
              <a:ext cx="329854" cy="402278"/>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63496" name="AutoShape 8"/>
            <p:cNvSpPr>
              <a:spLocks noChangeShapeType="1"/>
            </p:cNvSpPr>
            <p:nvPr/>
          </p:nvSpPr>
          <p:spPr bwMode="auto">
            <a:xfrm>
              <a:off x="4964456" y="3905074"/>
              <a:ext cx="185090" cy="347469"/>
            </a:xfrm>
            <a:prstGeom prst="straightConnector1">
              <a:avLst/>
            </a:prstGeom>
            <a:noFill/>
            <a:ln w="9525">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63495" name="AutoShape 7"/>
            <p:cNvSpPr>
              <a:spLocks noChangeShapeType="1"/>
            </p:cNvSpPr>
            <p:nvPr/>
          </p:nvSpPr>
          <p:spPr bwMode="auto">
            <a:xfrm flipH="1">
              <a:off x="4467091" y="3905074"/>
              <a:ext cx="247132" cy="477770"/>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63494" name="AutoShape 6"/>
            <p:cNvSpPr>
              <a:spLocks noChangeShapeType="1"/>
            </p:cNvSpPr>
            <p:nvPr/>
          </p:nvSpPr>
          <p:spPr bwMode="auto">
            <a:xfrm flipH="1">
              <a:off x="5673796" y="3905074"/>
              <a:ext cx="167512" cy="477770"/>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63493" name="AutoShape 5"/>
            <p:cNvSpPr>
              <a:spLocks noChangeShapeType="1"/>
            </p:cNvSpPr>
            <p:nvPr/>
          </p:nvSpPr>
          <p:spPr bwMode="auto">
            <a:xfrm>
              <a:off x="6090508" y="3905074"/>
              <a:ext cx="174750" cy="477770"/>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63492" name="Text Box 4"/>
            <p:cNvSpPr txBox="1">
              <a:spLocks noChangeArrowheads="1"/>
            </p:cNvSpPr>
            <p:nvPr/>
          </p:nvSpPr>
          <p:spPr bwMode="auto">
            <a:xfrm>
              <a:off x="4320259" y="3369392"/>
              <a:ext cx="515978" cy="252329"/>
            </a:xfrm>
            <a:prstGeom prst="rect">
              <a:avLst/>
            </a:prstGeom>
            <a:noFill/>
            <a:ln w="9525">
              <a:noFill/>
              <a:miter lim="800000"/>
            </a:ln>
          </p:spPr>
          <p:txBody>
            <a:bodyPr vert="horz" wrap="square" lIns="0" tIns="0" rIns="0" bIns="0" numCol="1" anchor="t" anchorCtr="0" compatLnSpc="1"/>
            <a:lstStyle/>
            <a:p>
              <a:pPr algn="l"/>
              <a:r>
                <a:rPr kumimoji="0"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双亲</a:t>
              </a:r>
              <a:endParaRPr kumimoji="0"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491" name="Text Box 3"/>
            <p:cNvSpPr txBox="1">
              <a:spLocks noChangeArrowheads="1"/>
            </p:cNvSpPr>
            <p:nvPr/>
          </p:nvSpPr>
          <p:spPr bwMode="auto">
            <a:xfrm>
              <a:off x="6067759" y="3379734"/>
              <a:ext cx="515978" cy="252329"/>
            </a:xfrm>
            <a:prstGeom prst="rect">
              <a:avLst/>
            </a:prstGeom>
            <a:noFill/>
            <a:ln w="9525">
              <a:noFill/>
              <a:miter lim="800000"/>
            </a:ln>
          </p:spPr>
          <p:txBody>
            <a:bodyPr vert="horz" wrap="square" lIns="0" tIns="0" rIns="0" bIns="0" numCol="1" anchor="t" anchorCtr="0" compatLnSpc="1"/>
            <a:lstStyle/>
            <a:p>
              <a:pPr algn="l"/>
              <a:r>
                <a:rPr kumimoji="0"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叔叔</a:t>
              </a:r>
              <a:endParaRPr kumimoji="0"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右箭头 38"/>
            <p:cNvSpPr/>
            <p:nvPr/>
          </p:nvSpPr>
          <p:spPr>
            <a:xfrm>
              <a:off x="3500430" y="3571876"/>
              <a:ext cx="428628" cy="21431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pSp>
      <p:pic>
        <p:nvPicPr>
          <p:cNvPr id="37" name="Picture 2"/>
          <p:cNvPicPr>
            <a:picLocks noChangeAspect="1" noChangeArrowheads="1"/>
          </p:cNvPicPr>
          <p:nvPr/>
        </p:nvPicPr>
        <p:blipFill>
          <a:blip r:embed="rId2" cstate="print"/>
          <a:srcRect/>
          <a:stretch>
            <a:fillRect/>
          </a:stretch>
        </p:blipFill>
        <p:spPr bwMode="auto">
          <a:xfrm>
            <a:off x="167680" y="3501009"/>
            <a:ext cx="1919536" cy="3024336"/>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93" name="Rectangle 25"/>
          <p:cNvSpPr>
            <a:spLocks noChangeArrowheads="1"/>
          </p:cNvSpPr>
          <p:nvPr/>
        </p:nvSpPr>
        <p:spPr bwMode="auto">
          <a:xfrm>
            <a:off x="7240436" y="326424"/>
            <a:ext cx="266594" cy="523220"/>
          </a:xfrm>
          <a:prstGeom prst="rect">
            <a:avLst/>
          </a:prstGeom>
          <a:noFill/>
          <a:ln w="9525">
            <a:noFill/>
            <a:miter lim="800000"/>
          </a:ln>
          <a:effectLst/>
        </p:spPr>
        <p:txBody>
          <a:bodyPr vert="horz" wrap="square" lIns="91440" tIns="45720" rIns="91440" bIns="45720" numCol="1" anchor="ctr" anchorCtr="0" compatLnSpc="1">
            <a:spAutoFit/>
          </a:bodyPr>
          <a:lstStyle/>
          <a:p>
            <a:endParaRPr lang="zh-CN" altLang="en-US"/>
          </a:p>
        </p:txBody>
      </p:sp>
      <p:sp>
        <p:nvSpPr>
          <p:cNvPr id="28" name="TextBox 27"/>
          <p:cNvSpPr txBox="1"/>
          <p:nvPr/>
        </p:nvSpPr>
        <p:spPr>
          <a:xfrm>
            <a:off x="1991544" y="1052736"/>
            <a:ext cx="8651228" cy="1799590"/>
          </a:xfrm>
          <a:prstGeom prst="rect">
            <a:avLst/>
          </a:prstGeom>
          <a:ln>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l">
              <a:spcBef>
                <a:spcPts val="600"/>
              </a:spcBef>
            </a:pP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② 当前结点</a:t>
            </a:r>
            <a:r>
              <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的叔叔结点</a:t>
            </a:r>
            <a:r>
              <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U</a:t>
            </a: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是黑色，并且结点</a:t>
            </a:r>
            <a:r>
              <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是右孩子。</a:t>
            </a:r>
            <a:endPar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a:spcBef>
                <a:spcPts val="600"/>
              </a:spcBef>
            </a:pP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调整方式</a:t>
            </a:r>
            <a:r>
              <a:rPr lang="zh-CN" altLang="en-US"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539750" indent="-360045" algn="l">
              <a:spcBef>
                <a:spcPts val="600"/>
              </a:spcBef>
              <a:buBlip>
                <a:blip r:embed="rId1"/>
              </a:buBlip>
            </a:pP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左旋以双亲结点</a:t>
            </a:r>
            <a:r>
              <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a:t>
            </a: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为根的子树。</a:t>
            </a:r>
            <a:endPar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539750" indent="-360045" algn="l">
              <a:spcBef>
                <a:spcPts val="600"/>
              </a:spcBef>
              <a:buBlip>
                <a:blip r:embed="rId1"/>
              </a:buBlip>
            </a:pP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再以结点</a:t>
            </a:r>
            <a:r>
              <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a:t>
            </a: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为当前结点按情况③继续进行调整。</a:t>
            </a:r>
            <a:endPar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522" name="Rectangle 34"/>
          <p:cNvSpPr>
            <a:spLocks noChangeArrowheads="1"/>
          </p:cNvSpPr>
          <p:nvPr/>
        </p:nvSpPr>
        <p:spPr bwMode="auto">
          <a:xfrm>
            <a:off x="7240436" y="326424"/>
            <a:ext cx="266594" cy="523220"/>
          </a:xfrm>
          <a:prstGeom prst="rect">
            <a:avLst/>
          </a:prstGeom>
          <a:noFill/>
          <a:ln w="9525">
            <a:noFill/>
            <a:miter lim="800000"/>
          </a:ln>
          <a:effectLst/>
        </p:spPr>
        <p:txBody>
          <a:bodyPr vert="horz" wrap="square" lIns="91440" tIns="45720" rIns="91440" bIns="45720" numCol="1" anchor="ctr" anchorCtr="0" compatLnSpc="1">
            <a:spAutoFit/>
          </a:bodyPr>
          <a:lstStyle/>
          <a:p>
            <a:endParaRPr lang="zh-CN" altLang="en-US"/>
          </a:p>
        </p:txBody>
      </p:sp>
      <p:sp>
        <p:nvSpPr>
          <p:cNvPr id="189480" name="Rectangle 40"/>
          <p:cNvSpPr>
            <a:spLocks noChangeArrowheads="1"/>
          </p:cNvSpPr>
          <p:nvPr/>
        </p:nvSpPr>
        <p:spPr bwMode="auto">
          <a:xfrm>
            <a:off x="7240436" y="326424"/>
            <a:ext cx="266594" cy="523220"/>
          </a:xfrm>
          <a:prstGeom prst="rect">
            <a:avLst/>
          </a:prstGeom>
          <a:noFill/>
          <a:ln w="9525">
            <a:noFill/>
            <a:miter lim="800000"/>
          </a:ln>
          <a:effectLst/>
        </p:spPr>
        <p:txBody>
          <a:bodyPr vert="horz" wrap="square" lIns="91440" tIns="45720" rIns="91440" bIns="45720" numCol="1" anchor="ctr" anchorCtr="0" compatLnSpc="1">
            <a:spAutoFit/>
          </a:bodyPr>
          <a:lstStyle/>
          <a:p>
            <a:endParaRPr lang="zh-CN" altLang="en-US"/>
          </a:p>
        </p:txBody>
      </p:sp>
      <p:grpSp>
        <p:nvGrpSpPr>
          <p:cNvPr id="79" name="组合 78"/>
          <p:cNvGrpSpPr/>
          <p:nvPr/>
        </p:nvGrpSpPr>
        <p:grpSpPr>
          <a:xfrm>
            <a:off x="2682803" y="3238998"/>
            <a:ext cx="8326826" cy="2278234"/>
            <a:chOff x="1159511" y="2650964"/>
            <a:chExt cx="5769943" cy="2278234"/>
          </a:xfrm>
        </p:grpSpPr>
        <p:sp>
          <p:nvSpPr>
            <p:cNvPr id="189478" name="Oval 38"/>
            <p:cNvSpPr>
              <a:spLocks noChangeArrowheads="1"/>
            </p:cNvSpPr>
            <p:nvPr/>
          </p:nvSpPr>
          <p:spPr bwMode="auto">
            <a:xfrm>
              <a:off x="2105937" y="2650964"/>
              <a:ext cx="330714" cy="330743"/>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G</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477" name="Oval 37"/>
            <p:cNvSpPr>
              <a:spLocks noChangeArrowheads="1"/>
            </p:cNvSpPr>
            <p:nvPr/>
          </p:nvSpPr>
          <p:spPr bwMode="auto">
            <a:xfrm>
              <a:off x="1590412" y="3284239"/>
              <a:ext cx="330714" cy="330743"/>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476" name="Oval 36"/>
            <p:cNvSpPr>
              <a:spLocks noChangeArrowheads="1"/>
            </p:cNvSpPr>
            <p:nvPr/>
          </p:nvSpPr>
          <p:spPr bwMode="auto">
            <a:xfrm>
              <a:off x="1882218" y="3916542"/>
              <a:ext cx="330714" cy="330743"/>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N</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475" name="Oval 35"/>
            <p:cNvSpPr>
              <a:spLocks noChangeArrowheads="1"/>
            </p:cNvSpPr>
            <p:nvPr/>
          </p:nvSpPr>
          <p:spPr bwMode="auto">
            <a:xfrm>
              <a:off x="2650642" y="3283266"/>
              <a:ext cx="330714" cy="330743"/>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U</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474" name="Text Box 34"/>
            <p:cNvSpPr txBox="1">
              <a:spLocks noChangeArrowheads="1"/>
            </p:cNvSpPr>
            <p:nvPr/>
          </p:nvSpPr>
          <p:spPr bwMode="auto">
            <a:xfrm>
              <a:off x="1320977" y="4000200"/>
              <a:ext cx="171193" cy="237357"/>
            </a:xfrm>
            <a:prstGeom prst="rect">
              <a:avLst/>
            </a:prstGeom>
            <a:noFill/>
            <a:ln w="9525">
              <a:noFill/>
              <a:miter lim="800000"/>
            </a:ln>
          </p:spPr>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473" name="Text Box 33"/>
            <p:cNvSpPr txBox="1">
              <a:spLocks noChangeArrowheads="1"/>
            </p:cNvSpPr>
            <p:nvPr/>
          </p:nvSpPr>
          <p:spPr bwMode="auto">
            <a:xfrm>
              <a:off x="3011510" y="3980745"/>
              <a:ext cx="172166" cy="237357"/>
            </a:xfrm>
            <a:prstGeom prst="rect">
              <a:avLst/>
            </a:prstGeom>
            <a:noFill/>
            <a:ln w="9525">
              <a:noFill/>
              <a:miter lim="800000"/>
            </a:ln>
          </p:spPr>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e</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472" name="Text Box 32"/>
            <p:cNvSpPr txBox="1">
              <a:spLocks noChangeArrowheads="1"/>
            </p:cNvSpPr>
            <p:nvPr/>
          </p:nvSpPr>
          <p:spPr bwMode="auto">
            <a:xfrm>
              <a:off x="2456104" y="3980745"/>
              <a:ext cx="171193" cy="237357"/>
            </a:xfrm>
            <a:prstGeom prst="rect">
              <a:avLst/>
            </a:prstGeom>
            <a:noFill/>
            <a:ln w="9525">
              <a:noFill/>
              <a:miter lim="800000"/>
            </a:ln>
          </p:spPr>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d</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471" name="AutoShape 31"/>
            <p:cNvSpPr>
              <a:spLocks noChangeShapeType="1"/>
            </p:cNvSpPr>
            <p:nvPr/>
          </p:nvSpPr>
          <p:spPr bwMode="auto">
            <a:xfrm flipH="1">
              <a:off x="1872491" y="2933068"/>
              <a:ext cx="282080" cy="399810"/>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89470" name="AutoShape 30"/>
            <p:cNvSpPr>
              <a:spLocks noChangeShapeType="1"/>
            </p:cNvSpPr>
            <p:nvPr/>
          </p:nvSpPr>
          <p:spPr bwMode="auto">
            <a:xfrm>
              <a:off x="2388016" y="2933068"/>
              <a:ext cx="311260" cy="398837"/>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89469" name="AutoShape 29"/>
            <p:cNvSpPr>
              <a:spLocks noChangeShapeType="1"/>
            </p:cNvSpPr>
            <p:nvPr/>
          </p:nvSpPr>
          <p:spPr bwMode="auto">
            <a:xfrm>
              <a:off x="1872491" y="3566343"/>
              <a:ext cx="175084" cy="350198"/>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89468" name="AutoShape 28"/>
            <p:cNvSpPr>
              <a:spLocks noChangeShapeType="1"/>
            </p:cNvSpPr>
            <p:nvPr/>
          </p:nvSpPr>
          <p:spPr bwMode="auto">
            <a:xfrm flipH="1">
              <a:off x="1406574" y="3566343"/>
              <a:ext cx="232473" cy="433857"/>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89467" name="AutoShape 27"/>
            <p:cNvSpPr>
              <a:spLocks noChangeShapeType="1"/>
            </p:cNvSpPr>
            <p:nvPr/>
          </p:nvSpPr>
          <p:spPr bwMode="auto">
            <a:xfrm flipH="1">
              <a:off x="2541701" y="3565371"/>
              <a:ext cx="157576" cy="415374"/>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89466" name="AutoShape 26"/>
            <p:cNvSpPr>
              <a:spLocks noChangeShapeType="1"/>
            </p:cNvSpPr>
            <p:nvPr/>
          </p:nvSpPr>
          <p:spPr bwMode="auto">
            <a:xfrm>
              <a:off x="2932722" y="3565371"/>
              <a:ext cx="165357" cy="415374"/>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89465" name="Text Box 25"/>
            <p:cNvSpPr txBox="1">
              <a:spLocks noChangeArrowheads="1"/>
            </p:cNvSpPr>
            <p:nvPr/>
          </p:nvSpPr>
          <p:spPr bwMode="auto">
            <a:xfrm>
              <a:off x="1661418" y="4652931"/>
              <a:ext cx="171193" cy="237357"/>
            </a:xfrm>
            <a:prstGeom prst="rect">
              <a:avLst/>
            </a:prstGeom>
            <a:noFill/>
            <a:ln w="9525">
              <a:noFill/>
              <a:miter lim="800000"/>
            </a:ln>
          </p:spPr>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b</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464" name="Text Box 24"/>
            <p:cNvSpPr txBox="1">
              <a:spLocks noChangeArrowheads="1"/>
            </p:cNvSpPr>
            <p:nvPr/>
          </p:nvSpPr>
          <p:spPr bwMode="auto">
            <a:xfrm>
              <a:off x="2272266" y="4652931"/>
              <a:ext cx="171193" cy="237357"/>
            </a:xfrm>
            <a:prstGeom prst="rect">
              <a:avLst/>
            </a:prstGeom>
            <a:noFill/>
            <a:ln w="9525">
              <a:noFill/>
              <a:miter lim="800000"/>
            </a:ln>
          </p:spPr>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463" name="AutoShape 23"/>
            <p:cNvSpPr>
              <a:spLocks noChangeShapeType="1"/>
            </p:cNvSpPr>
            <p:nvPr/>
          </p:nvSpPr>
          <p:spPr bwMode="auto">
            <a:xfrm flipH="1">
              <a:off x="1747015" y="4198646"/>
              <a:ext cx="183838" cy="454285"/>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89462" name="AutoShape 22"/>
            <p:cNvSpPr>
              <a:spLocks noChangeShapeType="1"/>
            </p:cNvSpPr>
            <p:nvPr/>
          </p:nvSpPr>
          <p:spPr bwMode="auto">
            <a:xfrm>
              <a:off x="2164298" y="4198646"/>
              <a:ext cx="193565" cy="454285"/>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89460" name="Text Box 20"/>
            <p:cNvSpPr txBox="1">
              <a:spLocks noChangeArrowheads="1"/>
            </p:cNvSpPr>
            <p:nvPr/>
          </p:nvSpPr>
          <p:spPr bwMode="auto">
            <a:xfrm>
              <a:off x="3541625" y="3277430"/>
              <a:ext cx="1173251" cy="237357"/>
            </a:xfrm>
            <a:prstGeom prst="rect">
              <a:avLst/>
            </a:prstGeom>
            <a:noFill/>
            <a:ln w="9525">
              <a:noFill/>
              <a:miter lim="800000"/>
            </a:ln>
          </p:spPr>
          <p:txBody>
            <a:bodyPr vert="horz" wrap="square" lIns="0" tIns="0" rIns="0" bIns="0" numCol="1" anchor="t" anchorCtr="0" compatLnSpc="1"/>
            <a:lstStyle/>
            <a:p>
              <a:pPr algn="l"/>
              <a:r>
                <a:rPr kumimoji="0"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左旋子树</a:t>
              </a:r>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459" name="Oval 19"/>
            <p:cNvSpPr>
              <a:spLocks noChangeArrowheads="1"/>
            </p:cNvSpPr>
            <p:nvPr/>
          </p:nvSpPr>
          <p:spPr bwMode="auto">
            <a:xfrm>
              <a:off x="5851715" y="2689875"/>
              <a:ext cx="330714" cy="330743"/>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G</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458" name="Oval 18"/>
            <p:cNvSpPr>
              <a:spLocks noChangeArrowheads="1"/>
            </p:cNvSpPr>
            <p:nvPr/>
          </p:nvSpPr>
          <p:spPr bwMode="auto">
            <a:xfrm>
              <a:off x="5336190" y="3323150"/>
              <a:ext cx="330714" cy="330743"/>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N</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457" name="Oval 17"/>
            <p:cNvSpPr>
              <a:spLocks noChangeArrowheads="1"/>
            </p:cNvSpPr>
            <p:nvPr/>
          </p:nvSpPr>
          <p:spPr bwMode="auto">
            <a:xfrm>
              <a:off x="5054111" y="3955452"/>
              <a:ext cx="330714" cy="330743"/>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456" name="Oval 16"/>
            <p:cNvSpPr>
              <a:spLocks noChangeArrowheads="1"/>
            </p:cNvSpPr>
            <p:nvPr/>
          </p:nvSpPr>
          <p:spPr bwMode="auto">
            <a:xfrm>
              <a:off x="6396421" y="3322177"/>
              <a:ext cx="330714" cy="330743"/>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U</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455" name="Text Box 15"/>
            <p:cNvSpPr txBox="1">
              <a:spLocks noChangeArrowheads="1"/>
            </p:cNvSpPr>
            <p:nvPr/>
          </p:nvSpPr>
          <p:spPr bwMode="auto">
            <a:xfrm>
              <a:off x="5738883" y="4039111"/>
              <a:ext cx="171193" cy="237357"/>
            </a:xfrm>
            <a:prstGeom prst="rect">
              <a:avLst/>
            </a:prstGeom>
            <a:noFill/>
            <a:ln w="9525">
              <a:noFill/>
              <a:miter lim="800000"/>
            </a:ln>
          </p:spPr>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454" name="Text Box 14"/>
            <p:cNvSpPr txBox="1">
              <a:spLocks noChangeArrowheads="1"/>
            </p:cNvSpPr>
            <p:nvPr/>
          </p:nvSpPr>
          <p:spPr bwMode="auto">
            <a:xfrm>
              <a:off x="6757288" y="4039111"/>
              <a:ext cx="172166" cy="237357"/>
            </a:xfrm>
            <a:prstGeom prst="rect">
              <a:avLst/>
            </a:prstGeom>
            <a:noFill/>
            <a:ln w="9525">
              <a:noFill/>
              <a:miter lim="800000"/>
            </a:ln>
          </p:spPr>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e</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453" name="Text Box 13"/>
            <p:cNvSpPr txBox="1">
              <a:spLocks noChangeArrowheads="1"/>
            </p:cNvSpPr>
            <p:nvPr/>
          </p:nvSpPr>
          <p:spPr bwMode="auto">
            <a:xfrm>
              <a:off x="6201883" y="4039111"/>
              <a:ext cx="171193" cy="237357"/>
            </a:xfrm>
            <a:prstGeom prst="rect">
              <a:avLst/>
            </a:prstGeom>
            <a:noFill/>
            <a:ln w="9525">
              <a:noFill/>
              <a:miter lim="800000"/>
            </a:ln>
          </p:spPr>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d</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452" name="AutoShape 12"/>
            <p:cNvSpPr>
              <a:spLocks noChangeShapeType="1"/>
            </p:cNvSpPr>
            <p:nvPr/>
          </p:nvSpPr>
          <p:spPr bwMode="auto">
            <a:xfrm flipH="1">
              <a:off x="5620215" y="2996299"/>
              <a:ext cx="280134" cy="37938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89451" name="AutoShape 11"/>
            <p:cNvSpPr>
              <a:spLocks noChangeShapeType="1"/>
            </p:cNvSpPr>
            <p:nvPr/>
          </p:nvSpPr>
          <p:spPr bwMode="auto">
            <a:xfrm>
              <a:off x="6134768" y="2996299"/>
              <a:ext cx="310288" cy="378409"/>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89450" name="AutoShape 10"/>
            <p:cNvSpPr>
              <a:spLocks noChangeShapeType="1"/>
            </p:cNvSpPr>
            <p:nvPr/>
          </p:nvSpPr>
          <p:spPr bwMode="auto">
            <a:xfrm>
              <a:off x="5618270" y="3605254"/>
              <a:ext cx="206210" cy="433857"/>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89449" name="AutoShape 9"/>
            <p:cNvSpPr>
              <a:spLocks noChangeShapeType="1"/>
            </p:cNvSpPr>
            <p:nvPr/>
          </p:nvSpPr>
          <p:spPr bwMode="auto">
            <a:xfrm flipH="1">
              <a:off x="6287480" y="3604281"/>
              <a:ext cx="157576" cy="434829"/>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89448" name="AutoShape 8"/>
            <p:cNvSpPr>
              <a:spLocks noChangeShapeType="1"/>
            </p:cNvSpPr>
            <p:nvPr/>
          </p:nvSpPr>
          <p:spPr bwMode="auto">
            <a:xfrm>
              <a:off x="6678500" y="3604281"/>
              <a:ext cx="165357" cy="434829"/>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89447" name="Text Box 7"/>
            <p:cNvSpPr txBox="1">
              <a:spLocks noChangeArrowheads="1"/>
            </p:cNvSpPr>
            <p:nvPr/>
          </p:nvSpPr>
          <p:spPr bwMode="auto">
            <a:xfrm>
              <a:off x="4833310" y="4691841"/>
              <a:ext cx="171193" cy="237357"/>
            </a:xfrm>
            <a:prstGeom prst="rect">
              <a:avLst/>
            </a:prstGeom>
            <a:noFill/>
            <a:ln w="9525">
              <a:noFill/>
              <a:miter lim="800000"/>
            </a:ln>
          </p:spPr>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446" name="Text Box 6"/>
            <p:cNvSpPr txBox="1">
              <a:spLocks noChangeArrowheads="1"/>
            </p:cNvSpPr>
            <p:nvPr/>
          </p:nvSpPr>
          <p:spPr bwMode="auto">
            <a:xfrm>
              <a:off x="5444159" y="4691841"/>
              <a:ext cx="171193" cy="237357"/>
            </a:xfrm>
            <a:prstGeom prst="rect">
              <a:avLst/>
            </a:prstGeom>
            <a:noFill/>
            <a:ln w="9525">
              <a:noFill/>
              <a:miter lim="800000"/>
            </a:ln>
          </p:spPr>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b</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445" name="AutoShape 5"/>
            <p:cNvSpPr>
              <a:spLocks noChangeShapeType="1"/>
            </p:cNvSpPr>
            <p:nvPr/>
          </p:nvSpPr>
          <p:spPr bwMode="auto">
            <a:xfrm flipH="1">
              <a:off x="4918907" y="4262849"/>
              <a:ext cx="183838" cy="428993"/>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89444" name="AutoShape 4"/>
            <p:cNvSpPr>
              <a:spLocks noChangeShapeType="1"/>
            </p:cNvSpPr>
            <p:nvPr/>
          </p:nvSpPr>
          <p:spPr bwMode="auto">
            <a:xfrm>
              <a:off x="5337163" y="4262849"/>
              <a:ext cx="192592" cy="428993"/>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89443" name="AutoShape 3"/>
            <p:cNvSpPr>
              <a:spLocks noChangeShapeType="1"/>
            </p:cNvSpPr>
            <p:nvPr/>
          </p:nvSpPr>
          <p:spPr bwMode="auto">
            <a:xfrm flipH="1">
              <a:off x="5219468" y="3605254"/>
              <a:ext cx="165357" cy="350198"/>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89442" name="AutoShape 2"/>
            <p:cNvSpPr>
              <a:spLocks noChangeShapeType="1"/>
            </p:cNvSpPr>
            <p:nvPr/>
          </p:nvSpPr>
          <p:spPr bwMode="auto">
            <a:xfrm flipH="1">
              <a:off x="1159511" y="3453502"/>
              <a:ext cx="430901" cy="973"/>
            </a:xfrm>
            <a:prstGeom prst="straightConnector1">
              <a:avLst/>
            </a:prstGeom>
            <a:noFill/>
            <a:ln w="38100">
              <a:solidFill>
                <a:srgbClr val="FF00FF"/>
              </a:solidFill>
              <a:prstDash val="sysDot"/>
              <a:round/>
              <a:tailEnd type="triangl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78" name="右箭头 77"/>
            <p:cNvSpPr/>
            <p:nvPr/>
          </p:nvSpPr>
          <p:spPr>
            <a:xfrm>
              <a:off x="3590530" y="3643314"/>
              <a:ext cx="1000132" cy="21431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pSp>
      <p:pic>
        <p:nvPicPr>
          <p:cNvPr id="44" name="Picture 2"/>
          <p:cNvPicPr>
            <a:picLocks noChangeAspect="1" noChangeArrowheads="1"/>
          </p:cNvPicPr>
          <p:nvPr/>
        </p:nvPicPr>
        <p:blipFill>
          <a:blip r:embed="rId2" cstate="print"/>
          <a:srcRect/>
          <a:stretch>
            <a:fillRect/>
          </a:stretch>
        </p:blipFill>
        <p:spPr bwMode="auto">
          <a:xfrm>
            <a:off x="167680" y="3501009"/>
            <a:ext cx="1919536" cy="3024336"/>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93" name="Rectangle 25"/>
          <p:cNvSpPr>
            <a:spLocks noChangeArrowheads="1"/>
          </p:cNvSpPr>
          <p:nvPr/>
        </p:nvSpPr>
        <p:spPr bwMode="auto">
          <a:xfrm>
            <a:off x="5984115" y="399002"/>
            <a:ext cx="223772" cy="523220"/>
          </a:xfrm>
          <a:prstGeom prst="rect">
            <a:avLst/>
          </a:prstGeom>
          <a:noFill/>
          <a:ln w="9525">
            <a:noFill/>
            <a:miter lim="800000"/>
          </a:ln>
          <a:effectLst/>
        </p:spPr>
        <p:txBody>
          <a:bodyPr vert="horz" wrap="square" lIns="91440" tIns="45720" rIns="91440" bIns="45720" numCol="1" anchor="ctr" anchorCtr="0" compatLnSpc="1">
            <a:spAutoFit/>
          </a:bodyPr>
          <a:lstStyle/>
          <a:p>
            <a:endParaRPr lang="zh-CN" altLang="en-US"/>
          </a:p>
        </p:txBody>
      </p:sp>
      <p:sp>
        <p:nvSpPr>
          <p:cNvPr id="28" name="TextBox 27"/>
          <p:cNvSpPr txBox="1"/>
          <p:nvPr/>
        </p:nvSpPr>
        <p:spPr>
          <a:xfrm>
            <a:off x="1617664" y="1052736"/>
            <a:ext cx="9518896" cy="1799590"/>
          </a:xfrm>
          <a:prstGeom prst="rect">
            <a:avLst/>
          </a:prstGeom>
          <a:ln>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l">
              <a:spcBef>
                <a:spcPts val="600"/>
              </a:spcBef>
            </a:pP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③ 当前结点</a:t>
            </a:r>
            <a:r>
              <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的叔叔结点</a:t>
            </a:r>
            <a:r>
              <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U</a:t>
            </a: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是黑色，并且结点</a:t>
            </a:r>
            <a:r>
              <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是左孩子。</a:t>
            </a:r>
            <a:endPar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a:spcBef>
                <a:spcPts val="600"/>
              </a:spcBef>
            </a:pP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调整方式</a:t>
            </a:r>
            <a:r>
              <a:rPr lang="zh-CN" altLang="en-US"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539750" indent="-360045" algn="l">
              <a:spcBef>
                <a:spcPts val="600"/>
              </a:spcBef>
              <a:buBlip>
                <a:blip r:embed="rId1"/>
              </a:buBlip>
            </a:pP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先右旋以祖父结点</a:t>
            </a:r>
            <a:r>
              <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G</a:t>
            </a: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为根的子树</a:t>
            </a:r>
            <a:r>
              <a:rPr lang="zh-CN" altLang="en-US"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539750" indent="-360045" algn="l">
              <a:spcBef>
                <a:spcPts val="600"/>
              </a:spcBef>
              <a:buBlip>
                <a:blip r:embed="rId1"/>
              </a:buBlip>
            </a:pP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然后交换以前的双亲结点</a:t>
            </a:r>
            <a:r>
              <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a:t>
            </a: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和祖父结点</a:t>
            </a:r>
            <a:r>
              <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G</a:t>
            </a: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的颜色。</a:t>
            </a:r>
            <a:endPar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522" name="Rectangle 34"/>
          <p:cNvSpPr>
            <a:spLocks noChangeArrowheads="1"/>
          </p:cNvSpPr>
          <p:nvPr/>
        </p:nvSpPr>
        <p:spPr bwMode="auto">
          <a:xfrm>
            <a:off x="5984115" y="399002"/>
            <a:ext cx="223772" cy="523220"/>
          </a:xfrm>
          <a:prstGeom prst="rect">
            <a:avLst/>
          </a:prstGeom>
          <a:noFill/>
          <a:ln w="9525">
            <a:noFill/>
            <a:miter lim="800000"/>
          </a:ln>
          <a:effectLst/>
        </p:spPr>
        <p:txBody>
          <a:bodyPr vert="horz" wrap="square" lIns="91440" tIns="45720" rIns="91440" bIns="45720" numCol="1" anchor="ctr" anchorCtr="0" compatLnSpc="1">
            <a:spAutoFit/>
          </a:bodyPr>
          <a:lstStyle/>
          <a:p>
            <a:endParaRPr lang="zh-CN" altLang="en-US"/>
          </a:p>
        </p:txBody>
      </p:sp>
      <p:sp>
        <p:nvSpPr>
          <p:cNvPr id="189480" name="Rectangle 40"/>
          <p:cNvSpPr>
            <a:spLocks noChangeArrowheads="1"/>
          </p:cNvSpPr>
          <p:nvPr/>
        </p:nvSpPr>
        <p:spPr bwMode="auto">
          <a:xfrm>
            <a:off x="5984115" y="399002"/>
            <a:ext cx="223772" cy="523220"/>
          </a:xfrm>
          <a:prstGeom prst="rect">
            <a:avLst/>
          </a:prstGeom>
          <a:noFill/>
          <a:ln w="9525">
            <a:noFill/>
            <a:miter lim="800000"/>
          </a:ln>
          <a:effectLst/>
        </p:spPr>
        <p:txBody>
          <a:bodyPr vert="horz" wrap="square" lIns="91440" tIns="45720" rIns="91440" bIns="45720" numCol="1" anchor="ctr" anchorCtr="0" compatLnSpc="1">
            <a:spAutoFit/>
          </a:bodyPr>
          <a:lstStyle/>
          <a:p>
            <a:endParaRPr lang="zh-CN" altLang="en-US"/>
          </a:p>
        </p:txBody>
      </p:sp>
      <p:sp>
        <p:nvSpPr>
          <p:cNvPr id="190523" name="Rectangle 59"/>
          <p:cNvSpPr>
            <a:spLocks noChangeArrowheads="1"/>
          </p:cNvSpPr>
          <p:nvPr/>
        </p:nvSpPr>
        <p:spPr bwMode="auto">
          <a:xfrm>
            <a:off x="5984115" y="399002"/>
            <a:ext cx="223772" cy="523220"/>
          </a:xfrm>
          <a:prstGeom prst="rect">
            <a:avLst/>
          </a:prstGeom>
          <a:noFill/>
          <a:ln w="9525">
            <a:noFill/>
            <a:miter lim="800000"/>
          </a:ln>
          <a:effectLst/>
        </p:spPr>
        <p:txBody>
          <a:bodyPr vert="horz" wrap="square" lIns="91440" tIns="45720" rIns="91440" bIns="45720" numCol="1" anchor="ctr" anchorCtr="0" compatLnSpc="1">
            <a:spAutoFit/>
          </a:bodyPr>
          <a:lstStyle/>
          <a:p>
            <a:endParaRPr lang="zh-CN" altLang="en-US"/>
          </a:p>
        </p:txBody>
      </p:sp>
      <p:grpSp>
        <p:nvGrpSpPr>
          <p:cNvPr id="106" name="组合 105"/>
          <p:cNvGrpSpPr/>
          <p:nvPr/>
        </p:nvGrpSpPr>
        <p:grpSpPr>
          <a:xfrm>
            <a:off x="982862" y="3311756"/>
            <a:ext cx="10297714" cy="2349493"/>
            <a:chOff x="357158" y="2651143"/>
            <a:chExt cx="8501122" cy="2349493"/>
          </a:xfrm>
        </p:grpSpPr>
        <p:sp>
          <p:nvSpPr>
            <p:cNvPr id="190520" name="Text Box 56"/>
            <p:cNvSpPr txBox="1">
              <a:spLocks noChangeArrowheads="1"/>
            </p:cNvSpPr>
            <p:nvPr/>
          </p:nvSpPr>
          <p:spPr bwMode="auto">
            <a:xfrm>
              <a:off x="2647967" y="3252199"/>
              <a:ext cx="1209653" cy="242811"/>
            </a:xfrm>
            <a:prstGeom prst="rect">
              <a:avLst/>
            </a:prstGeom>
            <a:noFill/>
            <a:ln w="9525">
              <a:noFill/>
              <a:miter lim="800000"/>
            </a:ln>
          </p:spPr>
          <p:txBody>
            <a:bodyPr vert="horz" wrap="square" lIns="0" tIns="0" rIns="0" bIns="0" numCol="1" anchor="t" anchorCtr="0" compatLnSpc="1"/>
            <a:lstStyle/>
            <a:p>
              <a:pPr algn="l"/>
              <a:r>
                <a:rPr kumimoji="0"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右旋子树</a:t>
              </a:r>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G</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519" name="Oval 55"/>
            <p:cNvSpPr>
              <a:spLocks noChangeArrowheads="1"/>
            </p:cNvSpPr>
            <p:nvPr/>
          </p:nvSpPr>
          <p:spPr bwMode="auto">
            <a:xfrm>
              <a:off x="1398616" y="2651143"/>
              <a:ext cx="338200" cy="338343"/>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G</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518" name="Oval 54"/>
            <p:cNvSpPr>
              <a:spLocks noChangeArrowheads="1"/>
            </p:cNvSpPr>
            <p:nvPr/>
          </p:nvSpPr>
          <p:spPr bwMode="auto">
            <a:xfrm>
              <a:off x="871421" y="3298970"/>
              <a:ext cx="338200" cy="338343"/>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517" name="Oval 53"/>
            <p:cNvSpPr>
              <a:spLocks noChangeArrowheads="1"/>
            </p:cNvSpPr>
            <p:nvPr/>
          </p:nvSpPr>
          <p:spPr bwMode="auto">
            <a:xfrm>
              <a:off x="582956" y="3945802"/>
              <a:ext cx="338200" cy="338343"/>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N</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516" name="Oval 52"/>
            <p:cNvSpPr>
              <a:spLocks noChangeArrowheads="1"/>
            </p:cNvSpPr>
            <p:nvPr/>
          </p:nvSpPr>
          <p:spPr bwMode="auto">
            <a:xfrm>
              <a:off x="1955651" y="3297975"/>
              <a:ext cx="338200" cy="338343"/>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U</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515" name="Text Box 51"/>
            <p:cNvSpPr txBox="1">
              <a:spLocks noChangeArrowheads="1"/>
            </p:cNvSpPr>
            <p:nvPr/>
          </p:nvSpPr>
          <p:spPr bwMode="auto">
            <a:xfrm>
              <a:off x="1283230" y="4031383"/>
              <a:ext cx="175068" cy="242811"/>
            </a:xfrm>
            <a:prstGeom prst="rect">
              <a:avLst/>
            </a:prstGeom>
            <a:noFill/>
            <a:ln w="9525">
              <a:noFill/>
              <a:miter lim="800000"/>
            </a:ln>
          </p:spPr>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514" name="Text Box 50"/>
            <p:cNvSpPr txBox="1">
              <a:spLocks noChangeArrowheads="1"/>
            </p:cNvSpPr>
            <p:nvPr/>
          </p:nvSpPr>
          <p:spPr bwMode="auto">
            <a:xfrm>
              <a:off x="2324687" y="4031383"/>
              <a:ext cx="176063" cy="242811"/>
            </a:xfrm>
            <a:prstGeom prst="rect">
              <a:avLst/>
            </a:prstGeom>
            <a:noFill/>
            <a:ln w="9525">
              <a:noFill/>
              <a:miter lim="800000"/>
            </a:ln>
          </p:spPr>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e</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513" name="Text Box 49"/>
            <p:cNvSpPr txBox="1">
              <a:spLocks noChangeArrowheads="1"/>
            </p:cNvSpPr>
            <p:nvPr/>
          </p:nvSpPr>
          <p:spPr bwMode="auto">
            <a:xfrm>
              <a:off x="1756710" y="4031383"/>
              <a:ext cx="175068" cy="242811"/>
            </a:xfrm>
            <a:prstGeom prst="rect">
              <a:avLst/>
            </a:prstGeom>
            <a:noFill/>
            <a:ln w="9525">
              <a:noFill/>
              <a:miter lim="800000"/>
            </a:ln>
          </p:spPr>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d</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512" name="AutoShape 48"/>
            <p:cNvSpPr>
              <a:spLocks noChangeShapeType="1"/>
            </p:cNvSpPr>
            <p:nvPr/>
          </p:nvSpPr>
          <p:spPr bwMode="auto">
            <a:xfrm flipH="1">
              <a:off x="1161875" y="2964608"/>
              <a:ext cx="286475" cy="388099"/>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90511" name="AutoShape 47"/>
            <p:cNvSpPr>
              <a:spLocks noChangeShapeType="1"/>
            </p:cNvSpPr>
            <p:nvPr/>
          </p:nvSpPr>
          <p:spPr bwMode="auto">
            <a:xfrm>
              <a:off x="1688075" y="2964608"/>
              <a:ext cx="317311" cy="387104"/>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90510" name="AutoShape 46"/>
            <p:cNvSpPr>
              <a:spLocks noChangeShapeType="1"/>
            </p:cNvSpPr>
            <p:nvPr/>
          </p:nvSpPr>
          <p:spPr bwMode="auto">
            <a:xfrm>
              <a:off x="1159886" y="3587557"/>
              <a:ext cx="210878" cy="443826"/>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90509" name="AutoShape 45"/>
            <p:cNvSpPr>
              <a:spLocks noChangeShapeType="1"/>
            </p:cNvSpPr>
            <p:nvPr/>
          </p:nvSpPr>
          <p:spPr bwMode="auto">
            <a:xfrm flipH="1">
              <a:off x="1844244" y="3586562"/>
              <a:ext cx="161142" cy="44482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90508" name="AutoShape 44"/>
            <p:cNvSpPr>
              <a:spLocks noChangeShapeType="1"/>
            </p:cNvSpPr>
            <p:nvPr/>
          </p:nvSpPr>
          <p:spPr bwMode="auto">
            <a:xfrm>
              <a:off x="2244116" y="3586562"/>
              <a:ext cx="169100" cy="44482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90507" name="Text Box 43"/>
            <p:cNvSpPr txBox="1">
              <a:spLocks noChangeArrowheads="1"/>
            </p:cNvSpPr>
            <p:nvPr/>
          </p:nvSpPr>
          <p:spPr bwMode="auto">
            <a:xfrm>
              <a:off x="357158" y="4699113"/>
              <a:ext cx="175068" cy="242811"/>
            </a:xfrm>
            <a:prstGeom prst="rect">
              <a:avLst/>
            </a:prstGeom>
            <a:noFill/>
            <a:ln w="9525">
              <a:noFill/>
              <a:miter lim="800000"/>
            </a:ln>
          </p:spPr>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506" name="Text Box 42"/>
            <p:cNvSpPr txBox="1">
              <a:spLocks noChangeArrowheads="1"/>
            </p:cNvSpPr>
            <p:nvPr/>
          </p:nvSpPr>
          <p:spPr bwMode="auto">
            <a:xfrm>
              <a:off x="981834" y="4699113"/>
              <a:ext cx="175068" cy="242811"/>
            </a:xfrm>
            <a:prstGeom prst="rect">
              <a:avLst/>
            </a:prstGeom>
            <a:noFill/>
            <a:ln w="9525">
              <a:noFill/>
              <a:miter lim="800000"/>
            </a:ln>
          </p:spPr>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b</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505" name="AutoShape 41"/>
            <p:cNvSpPr>
              <a:spLocks noChangeShapeType="1"/>
            </p:cNvSpPr>
            <p:nvPr/>
          </p:nvSpPr>
          <p:spPr bwMode="auto">
            <a:xfrm flipH="1">
              <a:off x="444692" y="4260262"/>
              <a:ext cx="187999" cy="43885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90504" name="AutoShape 40"/>
            <p:cNvSpPr>
              <a:spLocks noChangeShapeType="1"/>
            </p:cNvSpPr>
            <p:nvPr/>
          </p:nvSpPr>
          <p:spPr bwMode="auto">
            <a:xfrm>
              <a:off x="872416" y="4260262"/>
              <a:ext cx="196952" cy="43885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90503" name="AutoShape 39"/>
            <p:cNvSpPr>
              <a:spLocks noChangeShapeType="1"/>
            </p:cNvSpPr>
            <p:nvPr/>
          </p:nvSpPr>
          <p:spPr bwMode="auto">
            <a:xfrm flipH="1">
              <a:off x="752056" y="3587557"/>
              <a:ext cx="169100" cy="358245"/>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90502" name="Oval 38"/>
            <p:cNvSpPr>
              <a:spLocks noChangeArrowheads="1"/>
            </p:cNvSpPr>
            <p:nvPr/>
          </p:nvSpPr>
          <p:spPr bwMode="auto">
            <a:xfrm>
              <a:off x="4548670" y="2671046"/>
              <a:ext cx="338200" cy="338343"/>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501" name="Oval 37"/>
            <p:cNvSpPr>
              <a:spLocks noChangeArrowheads="1"/>
            </p:cNvSpPr>
            <p:nvPr/>
          </p:nvSpPr>
          <p:spPr bwMode="auto">
            <a:xfrm>
              <a:off x="4051316" y="3358678"/>
              <a:ext cx="338200" cy="338343"/>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N</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500" name="Oval 36"/>
            <p:cNvSpPr>
              <a:spLocks noChangeArrowheads="1"/>
            </p:cNvSpPr>
            <p:nvPr/>
          </p:nvSpPr>
          <p:spPr bwMode="auto">
            <a:xfrm>
              <a:off x="5384223" y="4024417"/>
              <a:ext cx="338200" cy="338343"/>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U</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499" name="Text Box 35"/>
            <p:cNvSpPr txBox="1">
              <a:spLocks noChangeArrowheads="1"/>
            </p:cNvSpPr>
            <p:nvPr/>
          </p:nvSpPr>
          <p:spPr bwMode="auto">
            <a:xfrm>
              <a:off x="4781431" y="4111988"/>
              <a:ext cx="175068" cy="242811"/>
            </a:xfrm>
            <a:prstGeom prst="rect">
              <a:avLst/>
            </a:prstGeom>
            <a:noFill/>
            <a:ln w="9525">
              <a:noFill/>
              <a:miter lim="800000"/>
            </a:ln>
          </p:spPr>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498" name="Text Box 34"/>
            <p:cNvSpPr txBox="1">
              <a:spLocks noChangeArrowheads="1"/>
            </p:cNvSpPr>
            <p:nvPr/>
          </p:nvSpPr>
          <p:spPr bwMode="auto">
            <a:xfrm>
              <a:off x="5753259" y="4757825"/>
              <a:ext cx="176063" cy="242811"/>
            </a:xfrm>
            <a:prstGeom prst="rect">
              <a:avLst/>
            </a:prstGeom>
            <a:noFill/>
            <a:ln w="9525">
              <a:noFill/>
              <a:miter lim="800000"/>
            </a:ln>
          </p:spPr>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e</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497" name="Text Box 33"/>
            <p:cNvSpPr txBox="1">
              <a:spLocks noChangeArrowheads="1"/>
            </p:cNvSpPr>
            <p:nvPr/>
          </p:nvSpPr>
          <p:spPr bwMode="auto">
            <a:xfrm>
              <a:off x="5185282" y="4757825"/>
              <a:ext cx="175068" cy="242811"/>
            </a:xfrm>
            <a:prstGeom prst="rect">
              <a:avLst/>
            </a:prstGeom>
            <a:noFill/>
            <a:ln w="9525">
              <a:noFill/>
              <a:miter lim="800000"/>
            </a:ln>
          </p:spPr>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d</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496" name="AutoShape 32"/>
            <p:cNvSpPr>
              <a:spLocks noChangeShapeType="1"/>
            </p:cNvSpPr>
            <p:nvPr/>
          </p:nvSpPr>
          <p:spPr bwMode="auto">
            <a:xfrm flipH="1">
              <a:off x="4311930" y="2984510"/>
              <a:ext cx="286475" cy="388099"/>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90495" name="AutoShape 31"/>
            <p:cNvSpPr>
              <a:spLocks noChangeShapeType="1"/>
            </p:cNvSpPr>
            <p:nvPr/>
          </p:nvSpPr>
          <p:spPr bwMode="auto">
            <a:xfrm>
              <a:off x="4838129" y="2984510"/>
              <a:ext cx="317311" cy="387104"/>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90494" name="AutoShape 30"/>
            <p:cNvSpPr>
              <a:spLocks noChangeShapeType="1"/>
            </p:cNvSpPr>
            <p:nvPr/>
          </p:nvSpPr>
          <p:spPr bwMode="auto">
            <a:xfrm flipH="1">
              <a:off x="4868965" y="3647264"/>
              <a:ext cx="196952" cy="464724"/>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90493" name="AutoShape 29"/>
            <p:cNvSpPr>
              <a:spLocks noChangeShapeType="1"/>
            </p:cNvSpPr>
            <p:nvPr/>
          </p:nvSpPr>
          <p:spPr bwMode="auto">
            <a:xfrm flipH="1">
              <a:off x="5272816" y="4337882"/>
              <a:ext cx="161142" cy="419943"/>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90492" name="AutoShape 28"/>
            <p:cNvSpPr>
              <a:spLocks noChangeShapeType="1"/>
            </p:cNvSpPr>
            <p:nvPr/>
          </p:nvSpPr>
          <p:spPr bwMode="auto">
            <a:xfrm>
              <a:off x="5673683" y="4337882"/>
              <a:ext cx="168105" cy="419943"/>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90491" name="Text Box 27"/>
            <p:cNvSpPr txBox="1">
              <a:spLocks noChangeArrowheads="1"/>
            </p:cNvSpPr>
            <p:nvPr/>
          </p:nvSpPr>
          <p:spPr bwMode="auto">
            <a:xfrm>
              <a:off x="3825518" y="4111988"/>
              <a:ext cx="175068" cy="242811"/>
            </a:xfrm>
            <a:prstGeom prst="rect">
              <a:avLst/>
            </a:prstGeom>
            <a:noFill/>
            <a:ln w="9525">
              <a:noFill/>
              <a:miter lim="800000"/>
            </a:ln>
          </p:spPr>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490" name="Text Box 26"/>
            <p:cNvSpPr txBox="1">
              <a:spLocks noChangeArrowheads="1"/>
            </p:cNvSpPr>
            <p:nvPr/>
          </p:nvSpPr>
          <p:spPr bwMode="auto">
            <a:xfrm>
              <a:off x="4450194" y="4111988"/>
              <a:ext cx="175068" cy="242811"/>
            </a:xfrm>
            <a:prstGeom prst="rect">
              <a:avLst/>
            </a:prstGeom>
            <a:noFill/>
            <a:ln w="9525">
              <a:noFill/>
              <a:miter lim="800000"/>
            </a:ln>
          </p:spPr>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b</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489" name="AutoShape 25"/>
            <p:cNvSpPr>
              <a:spLocks noChangeShapeType="1"/>
            </p:cNvSpPr>
            <p:nvPr/>
          </p:nvSpPr>
          <p:spPr bwMode="auto">
            <a:xfrm flipH="1">
              <a:off x="3913052" y="3673138"/>
              <a:ext cx="187999" cy="43885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90488" name="AutoShape 24"/>
            <p:cNvSpPr>
              <a:spLocks noChangeShapeType="1"/>
            </p:cNvSpPr>
            <p:nvPr/>
          </p:nvSpPr>
          <p:spPr bwMode="auto">
            <a:xfrm>
              <a:off x="4340776" y="3673138"/>
              <a:ext cx="196952" cy="43885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90487" name="Oval 23"/>
            <p:cNvSpPr>
              <a:spLocks noChangeArrowheads="1"/>
            </p:cNvSpPr>
            <p:nvPr/>
          </p:nvSpPr>
          <p:spPr bwMode="auto">
            <a:xfrm>
              <a:off x="5016182" y="3358678"/>
              <a:ext cx="338200" cy="338343"/>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G</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486" name="AutoShape 22"/>
            <p:cNvSpPr>
              <a:spLocks noChangeShapeType="1"/>
            </p:cNvSpPr>
            <p:nvPr/>
          </p:nvSpPr>
          <p:spPr bwMode="auto">
            <a:xfrm>
              <a:off x="5304646" y="3647264"/>
              <a:ext cx="248677" cy="377153"/>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90485" name="AutoShape 21"/>
            <p:cNvSpPr>
              <a:spLocks noChangeShapeType="1"/>
            </p:cNvSpPr>
            <p:nvPr/>
          </p:nvSpPr>
          <p:spPr bwMode="auto">
            <a:xfrm flipV="1">
              <a:off x="1756710" y="2804392"/>
              <a:ext cx="507300" cy="995"/>
            </a:xfrm>
            <a:prstGeom prst="straightConnector1">
              <a:avLst/>
            </a:prstGeom>
            <a:noFill/>
            <a:ln w="38100">
              <a:solidFill>
                <a:srgbClr val="000000"/>
              </a:solidFill>
              <a:prstDash val="sysDot"/>
              <a:round/>
              <a:tailEnd type="triangl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90483" name="Text Box 19"/>
            <p:cNvSpPr txBox="1">
              <a:spLocks noChangeArrowheads="1"/>
            </p:cNvSpPr>
            <p:nvPr/>
          </p:nvSpPr>
          <p:spPr bwMode="auto">
            <a:xfrm>
              <a:off x="5778579" y="3286124"/>
              <a:ext cx="1079437" cy="242811"/>
            </a:xfrm>
            <a:prstGeom prst="rect">
              <a:avLst/>
            </a:prstGeom>
            <a:noFill/>
            <a:ln w="9525">
              <a:noFill/>
              <a:miter lim="800000"/>
            </a:ln>
          </p:spPr>
          <p:txBody>
            <a:bodyPr vert="horz" wrap="square" lIns="0" tIns="0" rIns="0" bIns="0" numCol="1" anchor="t" anchorCtr="0" compatLnSpc="1"/>
            <a:lstStyle/>
            <a:p>
              <a:pPr algn="l"/>
              <a:r>
                <a:rPr kumimoji="0"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改变颜色</a:t>
              </a:r>
              <a:endParaRPr kumimoji="0" lang="zh-CN" altLang="en-US"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482" name="Oval 18"/>
            <p:cNvSpPr>
              <a:spLocks noChangeArrowheads="1"/>
            </p:cNvSpPr>
            <p:nvPr/>
          </p:nvSpPr>
          <p:spPr bwMode="auto">
            <a:xfrm>
              <a:off x="7477628" y="2671046"/>
              <a:ext cx="338200" cy="338343"/>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481" name="Oval 17"/>
            <p:cNvSpPr>
              <a:spLocks noChangeArrowheads="1"/>
            </p:cNvSpPr>
            <p:nvPr/>
          </p:nvSpPr>
          <p:spPr bwMode="auto">
            <a:xfrm>
              <a:off x="6980274" y="3358678"/>
              <a:ext cx="338200" cy="338343"/>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N</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480" name="Oval 16"/>
            <p:cNvSpPr>
              <a:spLocks noChangeArrowheads="1"/>
            </p:cNvSpPr>
            <p:nvPr/>
          </p:nvSpPr>
          <p:spPr bwMode="auto">
            <a:xfrm>
              <a:off x="8313181" y="4024417"/>
              <a:ext cx="338200" cy="338343"/>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U</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479" name="Text Box 15"/>
            <p:cNvSpPr txBox="1">
              <a:spLocks noChangeArrowheads="1"/>
            </p:cNvSpPr>
            <p:nvPr/>
          </p:nvSpPr>
          <p:spPr bwMode="auto">
            <a:xfrm>
              <a:off x="7710389" y="4111988"/>
              <a:ext cx="175068" cy="242811"/>
            </a:xfrm>
            <a:prstGeom prst="rect">
              <a:avLst/>
            </a:prstGeom>
            <a:noFill/>
            <a:ln w="9525">
              <a:noFill/>
              <a:miter lim="800000"/>
            </a:ln>
          </p:spPr>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478" name="Text Box 14"/>
            <p:cNvSpPr txBox="1">
              <a:spLocks noChangeArrowheads="1"/>
            </p:cNvSpPr>
            <p:nvPr/>
          </p:nvSpPr>
          <p:spPr bwMode="auto">
            <a:xfrm>
              <a:off x="8682217" y="4757825"/>
              <a:ext cx="176063" cy="242811"/>
            </a:xfrm>
            <a:prstGeom prst="rect">
              <a:avLst/>
            </a:prstGeom>
            <a:noFill/>
            <a:ln w="9525">
              <a:noFill/>
              <a:miter lim="800000"/>
            </a:ln>
          </p:spPr>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e</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477" name="Text Box 13"/>
            <p:cNvSpPr txBox="1">
              <a:spLocks noChangeArrowheads="1"/>
            </p:cNvSpPr>
            <p:nvPr/>
          </p:nvSpPr>
          <p:spPr bwMode="auto">
            <a:xfrm>
              <a:off x="8114240" y="4757825"/>
              <a:ext cx="175068" cy="242811"/>
            </a:xfrm>
            <a:prstGeom prst="rect">
              <a:avLst/>
            </a:prstGeom>
            <a:noFill/>
            <a:ln w="9525">
              <a:noFill/>
              <a:miter lim="800000"/>
            </a:ln>
          </p:spPr>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d</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476" name="AutoShape 12"/>
            <p:cNvSpPr>
              <a:spLocks noChangeShapeType="1"/>
            </p:cNvSpPr>
            <p:nvPr/>
          </p:nvSpPr>
          <p:spPr bwMode="auto">
            <a:xfrm flipH="1">
              <a:off x="7240887" y="2984510"/>
              <a:ext cx="286475" cy="388099"/>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90475" name="AutoShape 11"/>
            <p:cNvSpPr>
              <a:spLocks noChangeShapeType="1"/>
            </p:cNvSpPr>
            <p:nvPr/>
          </p:nvSpPr>
          <p:spPr bwMode="auto">
            <a:xfrm>
              <a:off x="7767087" y="2984510"/>
              <a:ext cx="317311" cy="387104"/>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90474" name="AutoShape 10"/>
            <p:cNvSpPr>
              <a:spLocks noChangeShapeType="1"/>
            </p:cNvSpPr>
            <p:nvPr/>
          </p:nvSpPr>
          <p:spPr bwMode="auto">
            <a:xfrm flipH="1">
              <a:off x="7797923" y="3671147"/>
              <a:ext cx="196952" cy="380138"/>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90473" name="AutoShape 9"/>
            <p:cNvSpPr>
              <a:spLocks noChangeShapeType="1"/>
            </p:cNvSpPr>
            <p:nvPr/>
          </p:nvSpPr>
          <p:spPr bwMode="auto">
            <a:xfrm flipH="1">
              <a:off x="8201774" y="4337882"/>
              <a:ext cx="161142" cy="419943"/>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90472" name="AutoShape 8"/>
            <p:cNvSpPr>
              <a:spLocks noChangeShapeType="1"/>
            </p:cNvSpPr>
            <p:nvPr/>
          </p:nvSpPr>
          <p:spPr bwMode="auto">
            <a:xfrm>
              <a:off x="8602640" y="4337882"/>
              <a:ext cx="168105" cy="419943"/>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90471" name="Text Box 7"/>
            <p:cNvSpPr txBox="1">
              <a:spLocks noChangeArrowheads="1"/>
            </p:cNvSpPr>
            <p:nvPr/>
          </p:nvSpPr>
          <p:spPr bwMode="auto">
            <a:xfrm>
              <a:off x="6754476" y="4111988"/>
              <a:ext cx="175068" cy="242811"/>
            </a:xfrm>
            <a:prstGeom prst="rect">
              <a:avLst/>
            </a:prstGeom>
            <a:noFill/>
            <a:ln w="9525">
              <a:noFill/>
              <a:miter lim="800000"/>
            </a:ln>
          </p:spPr>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470" name="Text Box 6"/>
            <p:cNvSpPr txBox="1">
              <a:spLocks noChangeArrowheads="1"/>
            </p:cNvSpPr>
            <p:nvPr/>
          </p:nvSpPr>
          <p:spPr bwMode="auto">
            <a:xfrm>
              <a:off x="7379152" y="4111988"/>
              <a:ext cx="175068" cy="242811"/>
            </a:xfrm>
            <a:prstGeom prst="rect">
              <a:avLst/>
            </a:prstGeom>
            <a:noFill/>
            <a:ln w="9525">
              <a:noFill/>
              <a:miter lim="800000"/>
            </a:ln>
          </p:spPr>
          <p:txBody>
            <a:bodyPr vert="horz" wrap="square" lIns="0" tIns="0" rIns="0" bIns="0" numCol="1" anchor="t" anchorCtr="0" compatLnSpc="1"/>
            <a:lstStyle/>
            <a:p>
              <a:r>
                <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b</a:t>
              </a:r>
              <a:endParaRPr kumimoji="0"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469" name="AutoShape 5"/>
            <p:cNvSpPr>
              <a:spLocks noChangeShapeType="1"/>
            </p:cNvSpPr>
            <p:nvPr/>
          </p:nvSpPr>
          <p:spPr bwMode="auto">
            <a:xfrm flipH="1">
              <a:off x="6842010" y="3673138"/>
              <a:ext cx="187999" cy="43885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90468" name="AutoShape 4"/>
            <p:cNvSpPr>
              <a:spLocks noChangeShapeType="1"/>
            </p:cNvSpPr>
            <p:nvPr/>
          </p:nvSpPr>
          <p:spPr bwMode="auto">
            <a:xfrm>
              <a:off x="7269734" y="3673138"/>
              <a:ext cx="196952" cy="43885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90467" name="Oval 3"/>
            <p:cNvSpPr>
              <a:spLocks noChangeArrowheads="1"/>
            </p:cNvSpPr>
            <p:nvPr/>
          </p:nvSpPr>
          <p:spPr bwMode="auto">
            <a:xfrm>
              <a:off x="7945140" y="3358678"/>
              <a:ext cx="338200" cy="338343"/>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G</a:t>
              </a:r>
              <a:endParaRPr kumimoji="0" lang="en-US" altLang="zh-CN" sz="18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466" name="AutoShape 2"/>
            <p:cNvSpPr>
              <a:spLocks noChangeShapeType="1"/>
            </p:cNvSpPr>
            <p:nvPr/>
          </p:nvSpPr>
          <p:spPr bwMode="auto">
            <a:xfrm>
              <a:off x="8235594" y="3671147"/>
              <a:ext cx="247682" cy="353270"/>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endParaRPr lang="zh-CN" altLang="en-US" sz="1800" b="1">
                <a:solidFill>
                  <a:srgbClr val="0000FF"/>
                </a:solidFill>
                <a:ea typeface="仿宋" panose="02010609060101010101" pitchFamily="49" charset="-122"/>
                <a:cs typeface="Times New Roman" panose="02020603050405020304" pitchFamily="18" charset="0"/>
              </a:endParaRPr>
            </a:p>
          </p:txBody>
        </p:sp>
        <p:sp>
          <p:nvSpPr>
            <p:cNvPr id="104" name="右箭头 103"/>
            <p:cNvSpPr/>
            <p:nvPr/>
          </p:nvSpPr>
          <p:spPr>
            <a:xfrm>
              <a:off x="5850017" y="3643314"/>
              <a:ext cx="785818" cy="21431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05" name="右箭头 104"/>
            <p:cNvSpPr/>
            <p:nvPr/>
          </p:nvSpPr>
          <p:spPr>
            <a:xfrm>
              <a:off x="2786050" y="3571876"/>
              <a:ext cx="785818" cy="21431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93" name="Rectangle 25"/>
          <p:cNvSpPr>
            <a:spLocks noChangeArrowheads="1"/>
          </p:cNvSpPr>
          <p:nvPr/>
        </p:nvSpPr>
        <p:spPr bwMode="auto">
          <a:xfrm>
            <a:off x="6003635" y="-261610"/>
            <a:ext cx="184731" cy="52322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8" name="TextBox 27"/>
          <p:cNvSpPr txBox="1"/>
          <p:nvPr/>
        </p:nvSpPr>
        <p:spPr>
          <a:xfrm>
            <a:off x="2024034" y="1209092"/>
            <a:ext cx="8968510" cy="1963420"/>
          </a:xfrm>
          <a:prstGeom prst="rect">
            <a:avLst/>
          </a:prstGeom>
          <a:ln>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marL="457200" indent="-457200" algn="l">
              <a:lnSpc>
                <a:spcPts val="2800"/>
              </a:lnSpc>
              <a:spcBef>
                <a:spcPts val="600"/>
              </a:spcBef>
              <a:buBlip>
                <a:blip r:embed="rId1"/>
              </a:buBlip>
            </a:pP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上述插入过程的时间复杂度为</a:t>
            </a:r>
            <a:r>
              <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O(log</a:t>
            </a:r>
            <a:r>
              <a:rPr lang="en-US" altLang="zh-CN" sz="2400" b="1"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2400" b="1" i="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a:t>
            </a:r>
            <a:r>
              <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，而且插入中的旋转操作不超过两次。</a:t>
            </a:r>
            <a:endPar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l">
              <a:lnSpc>
                <a:spcPts val="2800"/>
              </a:lnSpc>
              <a:spcBef>
                <a:spcPts val="600"/>
              </a:spcBef>
              <a:buBlip>
                <a:blip r:embed="rId1"/>
              </a:buBlip>
            </a:pP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红黑树中删除结点的操作也是先按二叉排序树删除方法删除对应的结点，然后进行判断和调整使其满足红黑树的性质，这里不再详述。同样删除过程的时间复杂度为</a:t>
            </a:r>
            <a:r>
              <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O(log</a:t>
            </a:r>
            <a:r>
              <a:rPr lang="en-US" altLang="zh-CN" sz="2400" b="1" baseline="-25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2400" b="1" i="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a:t>
            </a:r>
            <a:r>
              <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522" name="Rectangle 34"/>
          <p:cNvSpPr>
            <a:spLocks noChangeArrowheads="1"/>
          </p:cNvSpPr>
          <p:nvPr/>
        </p:nvSpPr>
        <p:spPr bwMode="auto">
          <a:xfrm>
            <a:off x="6003635" y="-261610"/>
            <a:ext cx="184731" cy="52322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89480" name="Rectangle 40"/>
          <p:cNvSpPr>
            <a:spLocks noChangeArrowheads="1"/>
          </p:cNvSpPr>
          <p:nvPr/>
        </p:nvSpPr>
        <p:spPr bwMode="auto">
          <a:xfrm>
            <a:off x="6003635" y="-261610"/>
            <a:ext cx="184731" cy="52322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90523" name="Rectangle 59"/>
          <p:cNvSpPr>
            <a:spLocks noChangeArrowheads="1"/>
          </p:cNvSpPr>
          <p:nvPr/>
        </p:nvSpPr>
        <p:spPr bwMode="auto">
          <a:xfrm>
            <a:off x="6003635" y="-261610"/>
            <a:ext cx="184731" cy="52322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pic>
        <p:nvPicPr>
          <p:cNvPr id="8" name="图片 7" descr="乐高玩具&#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2184" y="3429000"/>
            <a:ext cx="4914656" cy="3311169"/>
          </a:xfrm>
          <a:prstGeom prst="rect">
            <a:avLst/>
          </a:prstGeom>
        </p:spPr>
      </p:pic>
      <p:pic>
        <p:nvPicPr>
          <p:cNvPr id="9" name="Picture 2"/>
          <p:cNvPicPr>
            <a:picLocks noChangeAspect="1" noChangeArrowheads="1"/>
          </p:cNvPicPr>
          <p:nvPr/>
        </p:nvPicPr>
        <p:blipFill>
          <a:blip r:embed="rId3" cstate="print"/>
          <a:srcRect/>
          <a:stretch>
            <a:fillRect/>
          </a:stretch>
        </p:blipFill>
        <p:spPr bwMode="auto">
          <a:xfrm>
            <a:off x="335360" y="3458576"/>
            <a:ext cx="1919536" cy="3024336"/>
          </a:xfrm>
          <a:prstGeom prst="rect">
            <a:avLst/>
          </a:prstGeom>
          <a:noFill/>
          <a:ln w="9525">
            <a:noFill/>
            <a:miter lim="800000"/>
            <a:headEnd/>
            <a:tailEnd/>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93" name="Rectangle 25"/>
          <p:cNvSpPr>
            <a:spLocks noChangeArrowheads="1"/>
          </p:cNvSpPr>
          <p:nvPr/>
        </p:nvSpPr>
        <p:spPr bwMode="auto">
          <a:xfrm>
            <a:off x="4602993" y="-261610"/>
            <a:ext cx="248273" cy="523220"/>
          </a:xfrm>
          <a:prstGeom prst="rect">
            <a:avLst/>
          </a:prstGeom>
          <a:noFill/>
          <a:ln w="9525">
            <a:noFill/>
            <a:miter lim="800000"/>
          </a:ln>
          <a:effectLst/>
        </p:spPr>
        <p:txBody>
          <a:bodyPr vert="horz" wrap="square" lIns="91440" tIns="45720" rIns="91440" bIns="45720" numCol="1" anchor="ctr" anchorCtr="0" compatLnSpc="1">
            <a:spAutoFit/>
          </a:bodyPr>
          <a:lstStyle/>
          <a:p>
            <a:endParaRPr lang="zh-CN" altLang="en-US"/>
          </a:p>
        </p:txBody>
      </p:sp>
      <p:sp>
        <p:nvSpPr>
          <p:cNvPr id="63522" name="Rectangle 34"/>
          <p:cNvSpPr>
            <a:spLocks noChangeArrowheads="1"/>
          </p:cNvSpPr>
          <p:nvPr/>
        </p:nvSpPr>
        <p:spPr bwMode="auto">
          <a:xfrm>
            <a:off x="4602993" y="-261610"/>
            <a:ext cx="248273" cy="523220"/>
          </a:xfrm>
          <a:prstGeom prst="rect">
            <a:avLst/>
          </a:prstGeom>
          <a:noFill/>
          <a:ln w="9525">
            <a:noFill/>
            <a:miter lim="800000"/>
          </a:ln>
          <a:effectLst/>
        </p:spPr>
        <p:txBody>
          <a:bodyPr vert="horz" wrap="square" lIns="91440" tIns="45720" rIns="91440" bIns="45720" numCol="1" anchor="ctr" anchorCtr="0" compatLnSpc="1">
            <a:spAutoFit/>
          </a:bodyPr>
          <a:lstStyle/>
          <a:p>
            <a:endParaRPr lang="zh-CN" altLang="en-US"/>
          </a:p>
        </p:txBody>
      </p:sp>
      <p:sp>
        <p:nvSpPr>
          <p:cNvPr id="189480" name="Rectangle 40"/>
          <p:cNvSpPr>
            <a:spLocks noChangeArrowheads="1"/>
          </p:cNvSpPr>
          <p:nvPr/>
        </p:nvSpPr>
        <p:spPr bwMode="auto">
          <a:xfrm>
            <a:off x="4602993" y="-261610"/>
            <a:ext cx="248273" cy="523220"/>
          </a:xfrm>
          <a:prstGeom prst="rect">
            <a:avLst/>
          </a:prstGeom>
          <a:noFill/>
          <a:ln w="9525">
            <a:noFill/>
            <a:miter lim="800000"/>
          </a:ln>
          <a:effectLst/>
        </p:spPr>
        <p:txBody>
          <a:bodyPr vert="horz" wrap="square" lIns="91440" tIns="45720" rIns="91440" bIns="45720" numCol="1" anchor="ctr" anchorCtr="0" compatLnSpc="1">
            <a:spAutoFit/>
          </a:bodyPr>
          <a:lstStyle/>
          <a:p>
            <a:endParaRPr lang="zh-CN" altLang="en-US"/>
          </a:p>
        </p:txBody>
      </p:sp>
      <p:sp>
        <p:nvSpPr>
          <p:cNvPr id="190523" name="Rectangle 59"/>
          <p:cNvSpPr>
            <a:spLocks noChangeArrowheads="1"/>
          </p:cNvSpPr>
          <p:nvPr/>
        </p:nvSpPr>
        <p:spPr bwMode="auto">
          <a:xfrm>
            <a:off x="4602993" y="-261610"/>
            <a:ext cx="248273" cy="523220"/>
          </a:xfrm>
          <a:prstGeom prst="rect">
            <a:avLst/>
          </a:prstGeom>
          <a:noFill/>
          <a:ln w="9525">
            <a:noFill/>
            <a:miter lim="800000"/>
          </a:ln>
          <a:effectLst/>
        </p:spPr>
        <p:txBody>
          <a:bodyPr vert="horz" wrap="square" lIns="91440" tIns="45720" rIns="91440" bIns="45720" numCol="1" anchor="ctr" anchorCtr="0" compatLnSpc="1">
            <a:spAutoFit/>
          </a:bodyPr>
          <a:lstStyle/>
          <a:p>
            <a:endParaRPr lang="zh-CN" altLang="en-US"/>
          </a:p>
        </p:txBody>
      </p:sp>
      <p:sp>
        <p:nvSpPr>
          <p:cNvPr id="8" name="TextBox 7"/>
          <p:cNvSpPr txBox="1"/>
          <p:nvPr/>
        </p:nvSpPr>
        <p:spPr>
          <a:xfrm>
            <a:off x="623392" y="1950414"/>
            <a:ext cx="10657184" cy="1292860"/>
          </a:xfrm>
          <a:prstGeom prst="rect">
            <a:avLst/>
          </a:prstGeom>
          <a:ln>
            <a:solidFill>
              <a:srgbClr val="F19903"/>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algn="l">
              <a:lnSpc>
                <a:spcPts val="2800"/>
              </a:lnSpc>
              <a:spcBef>
                <a:spcPts val="0"/>
              </a:spcBef>
            </a:pP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练习题</a:t>
            </a:r>
            <a:r>
              <a:rPr lang="en-US" altLang="zh-CN"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9</a:t>
            </a:r>
            <a:r>
              <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有一个关键字序列为（</a:t>
            </a:r>
            <a:r>
              <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11</a:t>
            </a: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14</a:t>
            </a: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7</a:t>
            </a: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15</a:t>
            </a: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8</a:t>
            </a: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），从一棵空红黑树开始依次插入各个关键字创建一棵红黑树，给出创建红黑树的这个过程。</a:t>
            </a:r>
            <a:endParaRPr lang="zh-CN" altLang="en-US"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9" name="组合 3"/>
          <p:cNvGrpSpPr/>
          <p:nvPr/>
        </p:nvGrpSpPr>
        <p:grpSpPr>
          <a:xfrm>
            <a:off x="694862" y="980729"/>
            <a:ext cx="1344106" cy="785817"/>
            <a:chOff x="5703182" y="3835411"/>
            <a:chExt cx="1238250" cy="1236663"/>
          </a:xfrm>
        </p:grpSpPr>
        <p:grpSp>
          <p:nvGrpSpPr>
            <p:cNvPr id="10" name="Group 19"/>
            <p:cNvGrpSpPr/>
            <p:nvPr/>
          </p:nvGrpSpPr>
          <p:grpSpPr bwMode="auto">
            <a:xfrm>
              <a:off x="5703182" y="3835411"/>
              <a:ext cx="1238250" cy="1236663"/>
              <a:chOff x="810" y="845"/>
              <a:chExt cx="827" cy="826"/>
            </a:xfrm>
          </p:grpSpPr>
          <p:sp>
            <p:nvSpPr>
              <p:cNvPr id="13" name="Oval 20"/>
              <p:cNvSpPr>
                <a:spLocks noChangeArrowheads="1"/>
              </p:cNvSpPr>
              <p:nvPr/>
            </p:nvSpPr>
            <p:spPr bwMode="gray">
              <a:xfrm>
                <a:off x="810" y="845"/>
                <a:ext cx="827" cy="826"/>
              </a:xfrm>
              <a:prstGeom prst="ellipse">
                <a:avLst/>
              </a:prstGeom>
              <a:solidFill>
                <a:srgbClr val="F8F8F8"/>
              </a:solidFill>
              <a:ln w="38100">
                <a:solidFill>
                  <a:srgbClr val="F19903"/>
                </a:solidFill>
                <a:round/>
              </a:ln>
            </p:spPr>
            <p:txBody>
              <a:bodyPr wrap="none" anchor="ctr"/>
              <a:lstStyle/>
              <a:p>
                <a:endParaRPr lang="zh-CN" altLang="zh-CN">
                  <a:latin typeface="Calibri" panose="020F0502020204030204" charset="0"/>
                  <a:cs typeface="Arial" panose="020B0604020202020204" pitchFamily="34" charset="0"/>
                </a:endParaRPr>
              </a:p>
            </p:txBody>
          </p:sp>
          <p:sp>
            <p:nvSpPr>
              <p:cNvPr id="14" name="Oval 21"/>
              <p:cNvSpPr>
                <a:spLocks noChangeArrowheads="1"/>
              </p:cNvSpPr>
              <p:nvPr/>
            </p:nvSpPr>
            <p:spPr bwMode="gray">
              <a:xfrm>
                <a:off x="836" y="879"/>
                <a:ext cx="758" cy="758"/>
              </a:xfrm>
              <a:prstGeom prst="ellipse">
                <a:avLst/>
              </a:prstGeom>
              <a:noFill/>
              <a:ln w="38100">
                <a:solidFill>
                  <a:srgbClr val="F19903"/>
                </a:solidFill>
                <a:round/>
              </a:ln>
            </p:spPr>
            <p:txBody>
              <a:bodyPr wrap="none" anchor="ctr"/>
              <a:lstStyle/>
              <a:p>
                <a:endParaRPr lang="zh-CN" altLang="zh-CN">
                  <a:latin typeface="Calibri" panose="020F0502020204030204" charset="0"/>
                  <a:cs typeface="Arial" panose="020B0604020202020204" pitchFamily="34" charset="0"/>
                </a:endParaRPr>
              </a:p>
            </p:txBody>
          </p:sp>
          <p:sp>
            <p:nvSpPr>
              <p:cNvPr id="15" name="Oval 22"/>
              <p:cNvSpPr>
                <a:spLocks noChangeArrowheads="1"/>
              </p:cNvSpPr>
              <p:nvPr/>
            </p:nvSpPr>
            <p:spPr bwMode="gray">
              <a:xfrm>
                <a:off x="878" y="915"/>
                <a:ext cx="690" cy="690"/>
              </a:xfrm>
              <a:prstGeom prst="ellipse">
                <a:avLst/>
              </a:prstGeom>
              <a:noFill/>
              <a:ln w="38100">
                <a:solidFill>
                  <a:srgbClr val="F19903"/>
                </a:solidFill>
                <a:round/>
              </a:ln>
            </p:spPr>
            <p:txBody>
              <a:bodyPr wrap="none" anchor="ctr"/>
              <a:lstStyle/>
              <a:p>
                <a:endParaRPr lang="zh-CN" altLang="zh-CN">
                  <a:latin typeface="Calibri" panose="020F0502020204030204" charset="0"/>
                  <a:cs typeface="Arial" panose="020B0604020202020204" pitchFamily="34" charset="0"/>
                </a:endParaRPr>
              </a:p>
            </p:txBody>
          </p:sp>
        </p:grpSp>
        <p:sp>
          <p:nvSpPr>
            <p:cNvPr id="11" name="Text Box 23"/>
            <p:cNvSpPr txBox="1">
              <a:spLocks noChangeArrowheads="1"/>
            </p:cNvSpPr>
            <p:nvPr/>
          </p:nvSpPr>
          <p:spPr bwMode="gray">
            <a:xfrm>
              <a:off x="5767676" y="4154859"/>
              <a:ext cx="1082674" cy="627572"/>
            </a:xfrm>
            <a:prstGeom prst="rect">
              <a:avLst/>
            </a:prstGeom>
            <a:noFill/>
            <a:ln w="9525" algn="ctr">
              <a:noFill/>
              <a:miter lim="800000"/>
            </a:ln>
          </p:spPr>
          <p:txBody>
            <a:bodyPr>
              <a:spAutoFit/>
            </a:bodyPr>
            <a:lstStyle/>
            <a:p>
              <a:pPr algn="ctr">
                <a:spcBef>
                  <a:spcPct val="50000"/>
                </a:spcBef>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示例</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pic>
        <p:nvPicPr>
          <p:cNvPr id="17" name="图片 16" descr="乐高玩具&#10;&#10;低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707562" y="3284984"/>
            <a:ext cx="4484438" cy="3311169"/>
          </a:xfrm>
          <a:prstGeom prst="rect">
            <a:avLst/>
          </a:prstGeom>
        </p:spPr>
      </p:pic>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090" y="2886669"/>
            <a:ext cx="4177828" cy="4177828"/>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93" name="Rectangle 25"/>
          <p:cNvSpPr>
            <a:spLocks noChangeArrowheads="1"/>
          </p:cNvSpPr>
          <p:nvPr/>
        </p:nvSpPr>
        <p:spPr bwMode="auto">
          <a:xfrm>
            <a:off x="5119694" y="431086"/>
            <a:ext cx="234781" cy="523220"/>
          </a:xfrm>
          <a:prstGeom prst="rect">
            <a:avLst/>
          </a:prstGeom>
          <a:noFill/>
          <a:ln w="9525">
            <a:noFill/>
            <a:miter lim="800000"/>
          </a:ln>
          <a:effectLst/>
        </p:spPr>
        <p:txBody>
          <a:bodyPr vert="horz" wrap="square" lIns="91440" tIns="45720" rIns="91440" bIns="45720" numCol="1" anchor="ctr" anchorCtr="0" compatLnSpc="1">
            <a:spAutoFit/>
          </a:bodyPr>
          <a:lstStyle/>
          <a:p>
            <a:endParaRPr lang="zh-CN" altLang="en-US"/>
          </a:p>
        </p:txBody>
      </p:sp>
      <p:sp>
        <p:nvSpPr>
          <p:cNvPr id="63522" name="Rectangle 34"/>
          <p:cNvSpPr>
            <a:spLocks noChangeArrowheads="1"/>
          </p:cNvSpPr>
          <p:nvPr/>
        </p:nvSpPr>
        <p:spPr bwMode="auto">
          <a:xfrm>
            <a:off x="5119694" y="431086"/>
            <a:ext cx="234781" cy="523220"/>
          </a:xfrm>
          <a:prstGeom prst="rect">
            <a:avLst/>
          </a:prstGeom>
          <a:noFill/>
          <a:ln w="9525">
            <a:noFill/>
            <a:miter lim="800000"/>
          </a:ln>
          <a:effectLst/>
        </p:spPr>
        <p:txBody>
          <a:bodyPr vert="horz" wrap="square" lIns="91440" tIns="45720" rIns="91440" bIns="45720" numCol="1" anchor="ctr" anchorCtr="0" compatLnSpc="1">
            <a:spAutoFit/>
          </a:bodyPr>
          <a:lstStyle/>
          <a:p>
            <a:endParaRPr lang="zh-CN" altLang="en-US"/>
          </a:p>
        </p:txBody>
      </p:sp>
      <p:sp>
        <p:nvSpPr>
          <p:cNvPr id="189480" name="Rectangle 40"/>
          <p:cNvSpPr>
            <a:spLocks noChangeArrowheads="1"/>
          </p:cNvSpPr>
          <p:nvPr/>
        </p:nvSpPr>
        <p:spPr bwMode="auto">
          <a:xfrm>
            <a:off x="5119694" y="431086"/>
            <a:ext cx="234781" cy="523220"/>
          </a:xfrm>
          <a:prstGeom prst="rect">
            <a:avLst/>
          </a:prstGeom>
          <a:noFill/>
          <a:ln w="9525">
            <a:noFill/>
            <a:miter lim="800000"/>
          </a:ln>
          <a:effectLst/>
        </p:spPr>
        <p:txBody>
          <a:bodyPr vert="horz" wrap="square" lIns="91440" tIns="45720" rIns="91440" bIns="45720" numCol="1" anchor="ctr" anchorCtr="0" compatLnSpc="1">
            <a:spAutoFit/>
          </a:bodyPr>
          <a:lstStyle/>
          <a:p>
            <a:endParaRPr lang="zh-CN" altLang="en-US"/>
          </a:p>
        </p:txBody>
      </p:sp>
      <p:sp>
        <p:nvSpPr>
          <p:cNvPr id="190523" name="Rectangle 59"/>
          <p:cNvSpPr>
            <a:spLocks noChangeArrowheads="1"/>
          </p:cNvSpPr>
          <p:nvPr/>
        </p:nvSpPr>
        <p:spPr bwMode="auto">
          <a:xfrm>
            <a:off x="5119694" y="431086"/>
            <a:ext cx="234781" cy="523220"/>
          </a:xfrm>
          <a:prstGeom prst="rect">
            <a:avLst/>
          </a:prstGeom>
          <a:noFill/>
          <a:ln w="9525">
            <a:noFill/>
            <a:miter lim="800000"/>
          </a:ln>
          <a:effectLst/>
        </p:spPr>
        <p:txBody>
          <a:bodyPr vert="horz" wrap="square" lIns="91440" tIns="45720" rIns="91440" bIns="45720" numCol="1" anchor="ctr" anchorCtr="0" compatLnSpc="1">
            <a:spAutoFit/>
          </a:bodyPr>
          <a:lstStyle/>
          <a:p>
            <a:endParaRPr lang="zh-CN" altLang="en-US"/>
          </a:p>
        </p:txBody>
      </p:sp>
      <p:sp>
        <p:nvSpPr>
          <p:cNvPr id="191537" name="Rectangle 49"/>
          <p:cNvSpPr>
            <a:spLocks noChangeArrowheads="1"/>
          </p:cNvSpPr>
          <p:nvPr/>
        </p:nvSpPr>
        <p:spPr bwMode="auto">
          <a:xfrm>
            <a:off x="5119694" y="431086"/>
            <a:ext cx="234781" cy="523220"/>
          </a:xfrm>
          <a:prstGeom prst="rect">
            <a:avLst/>
          </a:prstGeom>
          <a:noFill/>
          <a:ln w="9525">
            <a:noFill/>
            <a:miter lim="800000"/>
          </a:ln>
          <a:effectLst/>
        </p:spPr>
        <p:txBody>
          <a:bodyPr vert="horz" wrap="square" lIns="91440" tIns="45720" rIns="91440" bIns="45720" numCol="1" anchor="ctr" anchorCtr="0" compatLnSpc="1">
            <a:spAutoFit/>
          </a:bodyPr>
          <a:lstStyle/>
          <a:p>
            <a:endParaRPr lang="zh-CN" altLang="en-US"/>
          </a:p>
        </p:txBody>
      </p:sp>
      <p:sp>
        <p:nvSpPr>
          <p:cNvPr id="191535" name="Oval 47"/>
          <p:cNvSpPr>
            <a:spLocks noChangeArrowheads="1"/>
          </p:cNvSpPr>
          <p:nvPr/>
        </p:nvSpPr>
        <p:spPr bwMode="auto">
          <a:xfrm>
            <a:off x="1308007" y="2291208"/>
            <a:ext cx="479355" cy="365573"/>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11</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534" name="Oval 46"/>
          <p:cNvSpPr>
            <a:spLocks noChangeArrowheads="1"/>
          </p:cNvSpPr>
          <p:nvPr/>
        </p:nvSpPr>
        <p:spPr bwMode="auto">
          <a:xfrm>
            <a:off x="5151137" y="2448189"/>
            <a:ext cx="479355" cy="365573"/>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14</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533" name="Text Box 45"/>
          <p:cNvSpPr txBox="1">
            <a:spLocks noChangeArrowheads="1"/>
          </p:cNvSpPr>
          <p:nvPr/>
        </p:nvSpPr>
        <p:spPr bwMode="auto">
          <a:xfrm>
            <a:off x="1614307" y="3167507"/>
            <a:ext cx="1330917" cy="262352"/>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a:t>
            </a:r>
            <a:r>
              <a:rPr kumimoji="0" lang="zh-CN" altLang="en-US"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插入</a:t>
            </a: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11</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532" name="Oval 44"/>
          <p:cNvSpPr>
            <a:spLocks noChangeArrowheads="1"/>
          </p:cNvSpPr>
          <p:nvPr/>
        </p:nvSpPr>
        <p:spPr bwMode="auto">
          <a:xfrm>
            <a:off x="2729047" y="2291208"/>
            <a:ext cx="479355" cy="365573"/>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11</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531" name="AutoShape 43"/>
          <p:cNvSpPr>
            <a:spLocks noChangeShapeType="1"/>
          </p:cNvSpPr>
          <p:nvPr/>
        </p:nvSpPr>
        <p:spPr bwMode="auto">
          <a:xfrm>
            <a:off x="1748600" y="2538198"/>
            <a:ext cx="1039074" cy="1075"/>
          </a:xfrm>
          <a:prstGeom prst="straightConnector1">
            <a:avLst/>
          </a:prstGeom>
          <a:noFill/>
          <a:ln w="38100">
            <a:solidFill>
              <a:srgbClr val="000000"/>
            </a:solidFill>
            <a:round/>
            <a:headEnd type="none" w="med" len="med"/>
            <a:tailEnd type="arrow"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1530" name="Text Box 42"/>
          <p:cNvSpPr txBox="1">
            <a:spLocks noChangeArrowheads="1"/>
          </p:cNvSpPr>
          <p:nvPr/>
        </p:nvSpPr>
        <p:spPr bwMode="auto">
          <a:xfrm>
            <a:off x="1686433" y="2205189"/>
            <a:ext cx="1199454" cy="262352"/>
          </a:xfrm>
          <a:prstGeom prst="rect">
            <a:avLst/>
          </a:prstGeom>
          <a:noFill/>
          <a:ln w="9525">
            <a:noFill/>
            <a:miter lim="800000"/>
          </a:ln>
        </p:spPr>
        <p:txBody>
          <a:bodyPr vert="horz" wrap="square" lIns="0" tIns="0" rIns="0" bIns="0" numCol="1" anchor="t" anchorCtr="0" compatLnSpc="1"/>
          <a:lstStyle/>
          <a:p>
            <a:pPr>
              <a:lnSpc>
                <a:spcPts val="2000"/>
              </a:lnSpc>
            </a:pPr>
            <a:r>
              <a:rPr kumimoji="0" lang="zh-CN" altLang="en-US"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改变颜色</a:t>
            </a:r>
            <a:endParaRPr kumimoji="0" lang="zh-CN" altLang="en-US"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529" name="Text Box 41"/>
          <p:cNvSpPr txBox="1">
            <a:spLocks noChangeArrowheads="1"/>
          </p:cNvSpPr>
          <p:nvPr/>
        </p:nvSpPr>
        <p:spPr bwMode="auto">
          <a:xfrm>
            <a:off x="4693115" y="3167507"/>
            <a:ext cx="1330917" cy="262352"/>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(b)</a:t>
            </a:r>
            <a:r>
              <a:rPr kumimoji="0" lang="zh-CN" altLang="en-US"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插入</a:t>
            </a: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14</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528" name="Oval 40"/>
          <p:cNvSpPr>
            <a:spLocks noChangeArrowheads="1"/>
          </p:cNvSpPr>
          <p:nvPr/>
        </p:nvSpPr>
        <p:spPr bwMode="auto">
          <a:xfrm>
            <a:off x="4809466" y="1836392"/>
            <a:ext cx="479355" cy="365573"/>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11</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527" name="AutoShape 39"/>
          <p:cNvSpPr>
            <a:spLocks noChangeShapeType="1"/>
          </p:cNvSpPr>
          <p:nvPr/>
        </p:nvSpPr>
        <p:spPr bwMode="auto">
          <a:xfrm>
            <a:off x="5149280" y="2148204"/>
            <a:ext cx="265055" cy="299985"/>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ln w="19050">
                <a:solidFill>
                  <a:schemeClr val="tx1"/>
                </a:solidFill>
              </a:ln>
              <a:solidFill>
                <a:srgbClr val="0000FF"/>
              </a:solidFill>
              <a:ea typeface="仿宋" panose="02010609060101010101" pitchFamily="49" charset="-122"/>
              <a:cs typeface="Times New Roman" panose="02020603050405020304" pitchFamily="18" charset="0"/>
            </a:endParaRPr>
          </a:p>
        </p:txBody>
      </p:sp>
      <p:sp>
        <p:nvSpPr>
          <p:cNvPr id="191526" name="Oval 38"/>
          <p:cNvSpPr>
            <a:spLocks noChangeArrowheads="1"/>
          </p:cNvSpPr>
          <p:nvPr/>
        </p:nvSpPr>
        <p:spPr bwMode="auto">
          <a:xfrm>
            <a:off x="7988327" y="2469693"/>
            <a:ext cx="479355" cy="365573"/>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14</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525" name="Text Box 37"/>
          <p:cNvSpPr txBox="1">
            <a:spLocks noChangeArrowheads="1"/>
          </p:cNvSpPr>
          <p:nvPr/>
        </p:nvSpPr>
        <p:spPr bwMode="auto">
          <a:xfrm>
            <a:off x="7344929" y="3167507"/>
            <a:ext cx="1161732" cy="262352"/>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a:t>
            </a:r>
            <a:r>
              <a:rPr kumimoji="0" lang="zh-CN" altLang="en-US"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插入</a:t>
            </a: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524" name="Oval 36"/>
          <p:cNvSpPr>
            <a:spLocks noChangeArrowheads="1"/>
          </p:cNvSpPr>
          <p:nvPr/>
        </p:nvSpPr>
        <p:spPr bwMode="auto">
          <a:xfrm>
            <a:off x="7646656" y="1857896"/>
            <a:ext cx="479355" cy="365573"/>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11</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523" name="AutoShape 35"/>
          <p:cNvSpPr>
            <a:spLocks noChangeShapeType="1"/>
          </p:cNvSpPr>
          <p:nvPr/>
        </p:nvSpPr>
        <p:spPr bwMode="auto">
          <a:xfrm>
            <a:off x="7987580" y="2196589"/>
            <a:ext cx="265055" cy="273105"/>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ln w="19050">
                <a:solidFill>
                  <a:schemeClr val="tx1"/>
                </a:solidFill>
              </a:ln>
              <a:solidFill>
                <a:srgbClr val="0000FF"/>
              </a:solidFill>
              <a:ea typeface="仿宋" panose="02010609060101010101" pitchFamily="49" charset="-122"/>
              <a:cs typeface="Times New Roman" panose="02020603050405020304" pitchFamily="18" charset="0"/>
            </a:endParaRPr>
          </a:p>
        </p:txBody>
      </p:sp>
      <p:sp>
        <p:nvSpPr>
          <p:cNvPr id="191522" name="Oval 34"/>
          <p:cNvSpPr>
            <a:spLocks noChangeArrowheads="1"/>
          </p:cNvSpPr>
          <p:nvPr/>
        </p:nvSpPr>
        <p:spPr bwMode="auto">
          <a:xfrm>
            <a:off x="7278362" y="2469693"/>
            <a:ext cx="479355" cy="365573"/>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521" name="AutoShape 33"/>
          <p:cNvSpPr>
            <a:spLocks noChangeShapeType="1"/>
          </p:cNvSpPr>
          <p:nvPr/>
        </p:nvSpPr>
        <p:spPr bwMode="auto">
          <a:xfrm flipH="1">
            <a:off x="7482196" y="2169708"/>
            <a:ext cx="298893" cy="299985"/>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ln w="19050">
                <a:solidFill>
                  <a:schemeClr val="tx1"/>
                </a:solidFill>
              </a:ln>
              <a:solidFill>
                <a:srgbClr val="0000FF"/>
              </a:solidFill>
              <a:ea typeface="仿宋" panose="02010609060101010101" pitchFamily="49" charset="-122"/>
              <a:cs typeface="Times New Roman" panose="02020603050405020304" pitchFamily="18" charset="0"/>
            </a:endParaRPr>
          </a:p>
        </p:txBody>
      </p:sp>
      <p:sp>
        <p:nvSpPr>
          <p:cNvPr id="191520" name="Oval 32"/>
          <p:cNvSpPr>
            <a:spLocks noChangeArrowheads="1"/>
          </p:cNvSpPr>
          <p:nvPr/>
        </p:nvSpPr>
        <p:spPr bwMode="auto">
          <a:xfrm>
            <a:off x="2017972" y="4717603"/>
            <a:ext cx="479355" cy="365573"/>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14</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519" name="Text Box 31"/>
          <p:cNvSpPr txBox="1">
            <a:spLocks noChangeArrowheads="1"/>
          </p:cNvSpPr>
          <p:nvPr/>
        </p:nvSpPr>
        <p:spPr bwMode="auto">
          <a:xfrm>
            <a:off x="4604249" y="6002484"/>
            <a:ext cx="1161732" cy="262352"/>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(d)</a:t>
            </a:r>
            <a:r>
              <a:rPr kumimoji="0" lang="zh-CN" altLang="en-US"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插入</a:t>
            </a: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7</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518" name="Oval 30"/>
          <p:cNvSpPr>
            <a:spLocks noChangeArrowheads="1"/>
          </p:cNvSpPr>
          <p:nvPr/>
        </p:nvSpPr>
        <p:spPr bwMode="auto">
          <a:xfrm>
            <a:off x="1676301" y="4105806"/>
            <a:ext cx="479355" cy="365573"/>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11</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517" name="AutoShape 29"/>
          <p:cNvSpPr>
            <a:spLocks noChangeShapeType="1"/>
          </p:cNvSpPr>
          <p:nvPr/>
        </p:nvSpPr>
        <p:spPr bwMode="auto">
          <a:xfrm>
            <a:off x="2016115" y="4417618"/>
            <a:ext cx="265055" cy="299985"/>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ln w="19050">
                <a:solidFill>
                  <a:schemeClr val="tx1"/>
                </a:solidFill>
              </a:ln>
              <a:solidFill>
                <a:srgbClr val="0000FF"/>
              </a:solidFill>
              <a:ea typeface="仿宋" panose="02010609060101010101" pitchFamily="49" charset="-122"/>
              <a:cs typeface="Times New Roman" panose="02020603050405020304" pitchFamily="18" charset="0"/>
            </a:endParaRPr>
          </a:p>
        </p:txBody>
      </p:sp>
      <p:sp>
        <p:nvSpPr>
          <p:cNvPr id="191516" name="Oval 28"/>
          <p:cNvSpPr>
            <a:spLocks noChangeArrowheads="1"/>
          </p:cNvSpPr>
          <p:nvPr/>
        </p:nvSpPr>
        <p:spPr bwMode="auto">
          <a:xfrm>
            <a:off x="1308007" y="4717603"/>
            <a:ext cx="479355" cy="365573"/>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515" name="AutoShape 27"/>
          <p:cNvSpPr>
            <a:spLocks noChangeShapeType="1"/>
          </p:cNvSpPr>
          <p:nvPr/>
        </p:nvSpPr>
        <p:spPr bwMode="auto">
          <a:xfrm flipH="1">
            <a:off x="1511841" y="4417618"/>
            <a:ext cx="298893" cy="299985"/>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ln w="19050">
                <a:solidFill>
                  <a:schemeClr val="tx1"/>
                </a:solidFill>
              </a:ln>
              <a:solidFill>
                <a:srgbClr val="0000FF"/>
              </a:solidFill>
              <a:ea typeface="仿宋" panose="02010609060101010101" pitchFamily="49" charset="-122"/>
              <a:cs typeface="Times New Roman" panose="02020603050405020304" pitchFamily="18" charset="0"/>
            </a:endParaRPr>
          </a:p>
        </p:txBody>
      </p:sp>
      <p:sp>
        <p:nvSpPr>
          <p:cNvPr id="191514" name="Oval 26"/>
          <p:cNvSpPr>
            <a:spLocks noChangeArrowheads="1"/>
          </p:cNvSpPr>
          <p:nvPr/>
        </p:nvSpPr>
        <p:spPr bwMode="auto">
          <a:xfrm>
            <a:off x="1638584" y="5372409"/>
            <a:ext cx="479355" cy="365573"/>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7</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513" name="AutoShape 25"/>
          <p:cNvSpPr>
            <a:spLocks noChangeShapeType="1"/>
          </p:cNvSpPr>
          <p:nvPr/>
        </p:nvSpPr>
        <p:spPr bwMode="auto">
          <a:xfrm>
            <a:off x="1649015" y="5029414"/>
            <a:ext cx="250957" cy="342994"/>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ln w="19050">
                <a:solidFill>
                  <a:schemeClr val="tx1"/>
                </a:solidFill>
              </a:ln>
              <a:solidFill>
                <a:srgbClr val="0000FF"/>
              </a:solidFill>
              <a:ea typeface="仿宋" panose="02010609060101010101" pitchFamily="49" charset="-122"/>
              <a:cs typeface="Times New Roman" panose="02020603050405020304" pitchFamily="18" charset="0"/>
            </a:endParaRPr>
          </a:p>
        </p:txBody>
      </p:sp>
      <p:sp>
        <p:nvSpPr>
          <p:cNvPr id="191512" name="Text Box 24"/>
          <p:cNvSpPr txBox="1">
            <a:spLocks noChangeArrowheads="1"/>
          </p:cNvSpPr>
          <p:nvPr/>
        </p:nvSpPr>
        <p:spPr bwMode="auto">
          <a:xfrm>
            <a:off x="2432738" y="4642337"/>
            <a:ext cx="310172" cy="262352"/>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U</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511" name="Text Box 23"/>
          <p:cNvSpPr txBox="1">
            <a:spLocks noChangeArrowheads="1"/>
          </p:cNvSpPr>
          <p:nvPr/>
        </p:nvSpPr>
        <p:spPr bwMode="auto">
          <a:xfrm>
            <a:off x="1133723" y="4631585"/>
            <a:ext cx="310172" cy="262352"/>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510" name="Text Box 22"/>
          <p:cNvSpPr txBox="1">
            <a:spLocks noChangeArrowheads="1"/>
          </p:cNvSpPr>
          <p:nvPr/>
        </p:nvSpPr>
        <p:spPr bwMode="auto">
          <a:xfrm>
            <a:off x="2068881" y="5372408"/>
            <a:ext cx="310172" cy="262352"/>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509" name="Oval 21"/>
          <p:cNvSpPr>
            <a:spLocks noChangeArrowheads="1"/>
          </p:cNvSpPr>
          <p:nvPr/>
        </p:nvSpPr>
        <p:spPr bwMode="auto">
          <a:xfrm>
            <a:off x="5118966" y="4749859"/>
            <a:ext cx="479355" cy="365573"/>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14</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508" name="Oval 20"/>
          <p:cNvSpPr>
            <a:spLocks noChangeArrowheads="1"/>
          </p:cNvSpPr>
          <p:nvPr/>
        </p:nvSpPr>
        <p:spPr bwMode="auto">
          <a:xfrm>
            <a:off x="4777296" y="4138062"/>
            <a:ext cx="479355" cy="365573"/>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11</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507" name="AutoShape 19"/>
          <p:cNvSpPr>
            <a:spLocks noChangeShapeType="1"/>
          </p:cNvSpPr>
          <p:nvPr/>
        </p:nvSpPr>
        <p:spPr bwMode="auto">
          <a:xfrm>
            <a:off x="5117110" y="4449874"/>
            <a:ext cx="265055" cy="299985"/>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ln w="19050">
                <a:solidFill>
                  <a:schemeClr val="tx1"/>
                </a:solidFill>
              </a:ln>
              <a:solidFill>
                <a:srgbClr val="0000FF"/>
              </a:solidFill>
              <a:ea typeface="仿宋" panose="02010609060101010101" pitchFamily="49" charset="-122"/>
              <a:cs typeface="Times New Roman" panose="02020603050405020304" pitchFamily="18" charset="0"/>
            </a:endParaRPr>
          </a:p>
        </p:txBody>
      </p:sp>
      <p:sp>
        <p:nvSpPr>
          <p:cNvPr id="191506" name="Oval 18"/>
          <p:cNvSpPr>
            <a:spLocks noChangeArrowheads="1"/>
          </p:cNvSpPr>
          <p:nvPr/>
        </p:nvSpPr>
        <p:spPr bwMode="auto">
          <a:xfrm>
            <a:off x="4409001" y="4749859"/>
            <a:ext cx="479355" cy="365573"/>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505" name="AutoShape 17"/>
          <p:cNvSpPr>
            <a:spLocks noChangeShapeType="1"/>
          </p:cNvSpPr>
          <p:nvPr/>
        </p:nvSpPr>
        <p:spPr bwMode="auto">
          <a:xfrm flipH="1">
            <a:off x="4612836" y="4449874"/>
            <a:ext cx="298893" cy="299985"/>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ln w="19050">
                <a:solidFill>
                  <a:schemeClr val="tx1"/>
                </a:solidFill>
              </a:ln>
              <a:solidFill>
                <a:srgbClr val="0000FF"/>
              </a:solidFill>
              <a:ea typeface="仿宋" panose="02010609060101010101" pitchFamily="49" charset="-122"/>
              <a:cs typeface="Times New Roman" panose="02020603050405020304" pitchFamily="18" charset="0"/>
            </a:endParaRPr>
          </a:p>
        </p:txBody>
      </p:sp>
      <p:sp>
        <p:nvSpPr>
          <p:cNvPr id="191504" name="Oval 16"/>
          <p:cNvSpPr>
            <a:spLocks noChangeArrowheads="1"/>
          </p:cNvSpPr>
          <p:nvPr/>
        </p:nvSpPr>
        <p:spPr bwMode="auto">
          <a:xfrm>
            <a:off x="4739579" y="5404665"/>
            <a:ext cx="479355" cy="365573"/>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7</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503" name="AutoShape 15"/>
          <p:cNvSpPr>
            <a:spLocks noChangeShapeType="1"/>
          </p:cNvSpPr>
          <p:nvPr/>
        </p:nvSpPr>
        <p:spPr bwMode="auto">
          <a:xfrm>
            <a:off x="4750009" y="5061671"/>
            <a:ext cx="250957" cy="342994"/>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ln w="19050">
                <a:solidFill>
                  <a:schemeClr val="tx1"/>
                </a:solidFill>
              </a:ln>
              <a:solidFill>
                <a:srgbClr val="0000FF"/>
              </a:solidFill>
              <a:ea typeface="仿宋" panose="02010609060101010101" pitchFamily="49" charset="-122"/>
              <a:cs typeface="Times New Roman" panose="02020603050405020304" pitchFamily="18" charset="0"/>
            </a:endParaRPr>
          </a:p>
        </p:txBody>
      </p:sp>
      <p:sp>
        <p:nvSpPr>
          <p:cNvPr id="191502" name="AutoShape 14"/>
          <p:cNvSpPr>
            <a:spLocks noChangeShapeType="1"/>
          </p:cNvSpPr>
          <p:nvPr/>
        </p:nvSpPr>
        <p:spPr bwMode="auto">
          <a:xfrm>
            <a:off x="2786624" y="5084289"/>
            <a:ext cx="1039074" cy="1075"/>
          </a:xfrm>
          <a:prstGeom prst="straightConnector1">
            <a:avLst/>
          </a:prstGeom>
          <a:noFill/>
          <a:ln w="38100">
            <a:solidFill>
              <a:srgbClr val="000000"/>
            </a:solidFill>
            <a:round/>
            <a:headEnd type="none" w="med" len="med"/>
            <a:tailEnd type="arrow"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1501" name="Text Box 13"/>
          <p:cNvSpPr txBox="1">
            <a:spLocks noChangeArrowheads="1"/>
          </p:cNvSpPr>
          <p:nvPr/>
        </p:nvSpPr>
        <p:spPr bwMode="auto">
          <a:xfrm>
            <a:off x="2640104" y="4760611"/>
            <a:ext cx="1334758" cy="262352"/>
          </a:xfrm>
          <a:prstGeom prst="rect">
            <a:avLst/>
          </a:prstGeom>
          <a:noFill/>
          <a:ln w="9525">
            <a:noFill/>
            <a:miter lim="800000"/>
          </a:ln>
        </p:spPr>
        <p:txBody>
          <a:bodyPr vert="horz" wrap="square" lIns="0" tIns="0" rIns="0" bIns="0" numCol="1" anchor="t" anchorCtr="0" compatLnSpc="1"/>
          <a:lstStyle/>
          <a:p>
            <a:pPr>
              <a:lnSpc>
                <a:spcPts val="2000"/>
              </a:lnSpc>
            </a:pPr>
            <a:r>
              <a:rPr kumimoji="0" lang="zh-CN" altLang="en-US"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改变颜色</a:t>
            </a:r>
            <a:endParaRPr kumimoji="0" lang="zh-CN" altLang="en-US"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500" name="Text Box 12"/>
          <p:cNvSpPr txBox="1">
            <a:spLocks noChangeArrowheads="1"/>
          </p:cNvSpPr>
          <p:nvPr/>
        </p:nvSpPr>
        <p:spPr bwMode="auto">
          <a:xfrm>
            <a:off x="5202045" y="4046668"/>
            <a:ext cx="310172" cy="262352"/>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499" name="Oval 11"/>
          <p:cNvSpPr>
            <a:spLocks noChangeArrowheads="1"/>
          </p:cNvSpPr>
          <p:nvPr/>
        </p:nvSpPr>
        <p:spPr bwMode="auto">
          <a:xfrm>
            <a:off x="8100368" y="4771364"/>
            <a:ext cx="479355" cy="365573"/>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14</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498" name="Oval 10"/>
          <p:cNvSpPr>
            <a:spLocks noChangeArrowheads="1"/>
          </p:cNvSpPr>
          <p:nvPr/>
        </p:nvSpPr>
        <p:spPr bwMode="auto">
          <a:xfrm>
            <a:off x="7758698" y="4159566"/>
            <a:ext cx="479355" cy="365573"/>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11</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497" name="AutoShape 9"/>
          <p:cNvSpPr>
            <a:spLocks noChangeShapeType="1"/>
          </p:cNvSpPr>
          <p:nvPr/>
        </p:nvSpPr>
        <p:spPr bwMode="auto">
          <a:xfrm>
            <a:off x="8099621" y="4498259"/>
            <a:ext cx="265055" cy="273105"/>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ln w="19050">
                <a:solidFill>
                  <a:schemeClr val="tx1"/>
                </a:solidFill>
              </a:ln>
              <a:solidFill>
                <a:srgbClr val="0000FF"/>
              </a:solidFill>
              <a:ea typeface="仿宋" panose="02010609060101010101" pitchFamily="49" charset="-122"/>
              <a:cs typeface="Times New Roman" panose="02020603050405020304" pitchFamily="18" charset="0"/>
            </a:endParaRPr>
          </a:p>
        </p:txBody>
      </p:sp>
      <p:sp>
        <p:nvSpPr>
          <p:cNvPr id="191496" name="Oval 8"/>
          <p:cNvSpPr>
            <a:spLocks noChangeArrowheads="1"/>
          </p:cNvSpPr>
          <p:nvPr/>
        </p:nvSpPr>
        <p:spPr bwMode="auto">
          <a:xfrm>
            <a:off x="7390403" y="4771364"/>
            <a:ext cx="479355" cy="365573"/>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495" name="AutoShape 7"/>
          <p:cNvSpPr>
            <a:spLocks noChangeShapeType="1"/>
          </p:cNvSpPr>
          <p:nvPr/>
        </p:nvSpPr>
        <p:spPr bwMode="auto">
          <a:xfrm flipH="1">
            <a:off x="7595469" y="4498259"/>
            <a:ext cx="297482" cy="273105"/>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ln w="19050">
                <a:solidFill>
                  <a:schemeClr val="tx1"/>
                </a:solidFill>
              </a:ln>
              <a:solidFill>
                <a:srgbClr val="0000FF"/>
              </a:solidFill>
              <a:ea typeface="仿宋" panose="02010609060101010101" pitchFamily="49" charset="-122"/>
              <a:cs typeface="Times New Roman" panose="02020603050405020304" pitchFamily="18" charset="0"/>
            </a:endParaRPr>
          </a:p>
        </p:txBody>
      </p:sp>
      <p:sp>
        <p:nvSpPr>
          <p:cNvPr id="191494" name="Oval 6"/>
          <p:cNvSpPr>
            <a:spLocks noChangeArrowheads="1"/>
          </p:cNvSpPr>
          <p:nvPr/>
        </p:nvSpPr>
        <p:spPr bwMode="auto">
          <a:xfrm>
            <a:off x="7720981" y="5426169"/>
            <a:ext cx="479355" cy="365573"/>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7</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493" name="AutoShape 5"/>
          <p:cNvSpPr>
            <a:spLocks noChangeShapeType="1"/>
          </p:cNvSpPr>
          <p:nvPr/>
        </p:nvSpPr>
        <p:spPr bwMode="auto">
          <a:xfrm>
            <a:off x="7733748" y="5110056"/>
            <a:ext cx="249547" cy="316113"/>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ln w="19050">
                <a:solidFill>
                  <a:schemeClr val="tx1"/>
                </a:solidFill>
              </a:ln>
              <a:solidFill>
                <a:srgbClr val="0000FF"/>
              </a:solidFill>
              <a:ea typeface="仿宋" panose="02010609060101010101" pitchFamily="49" charset="-122"/>
              <a:cs typeface="Times New Roman" panose="02020603050405020304" pitchFamily="18" charset="0"/>
            </a:endParaRPr>
          </a:p>
        </p:txBody>
      </p:sp>
      <p:sp>
        <p:nvSpPr>
          <p:cNvPr id="191492" name="AutoShape 4"/>
          <p:cNvSpPr>
            <a:spLocks noChangeShapeType="1"/>
          </p:cNvSpPr>
          <p:nvPr/>
        </p:nvSpPr>
        <p:spPr bwMode="auto">
          <a:xfrm>
            <a:off x="6231812" y="5124455"/>
            <a:ext cx="1039074" cy="1075"/>
          </a:xfrm>
          <a:prstGeom prst="straightConnector1">
            <a:avLst/>
          </a:prstGeom>
          <a:noFill/>
          <a:ln w="38100">
            <a:solidFill>
              <a:srgbClr val="000000"/>
            </a:solidFill>
            <a:round/>
            <a:headEnd type="none" w="med" len="med"/>
            <a:tailEnd type="arrow"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1491" name="Text Box 3"/>
          <p:cNvSpPr txBox="1">
            <a:spLocks noChangeArrowheads="1"/>
          </p:cNvSpPr>
          <p:nvPr/>
        </p:nvSpPr>
        <p:spPr bwMode="auto">
          <a:xfrm>
            <a:off x="6151747" y="4782115"/>
            <a:ext cx="1300805" cy="262352"/>
          </a:xfrm>
          <a:prstGeom prst="rect">
            <a:avLst/>
          </a:prstGeom>
          <a:noFill/>
          <a:ln w="9525">
            <a:noFill/>
            <a:miter lim="800000"/>
          </a:ln>
        </p:spPr>
        <p:txBody>
          <a:bodyPr vert="horz" wrap="square" lIns="0" tIns="0" rIns="0" bIns="0" numCol="1" anchor="t" anchorCtr="0" compatLnSpc="1"/>
          <a:lstStyle/>
          <a:p>
            <a:pPr>
              <a:lnSpc>
                <a:spcPts val="2000"/>
              </a:lnSpc>
            </a:pPr>
            <a:r>
              <a:rPr kumimoji="0" lang="zh-CN" altLang="en-US"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改变颜色</a:t>
            </a:r>
            <a:endParaRPr kumimoji="0" lang="zh-CN" altLang="en-US"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490" name="Text Box 2"/>
          <p:cNvSpPr txBox="1">
            <a:spLocks noChangeArrowheads="1"/>
          </p:cNvSpPr>
          <p:nvPr/>
        </p:nvSpPr>
        <p:spPr bwMode="auto">
          <a:xfrm>
            <a:off x="2068881" y="4042367"/>
            <a:ext cx="310172" cy="262352"/>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G</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8" name="Picture 2"/>
          <p:cNvPicPr>
            <a:picLocks noChangeAspect="1" noChangeArrowheads="1"/>
          </p:cNvPicPr>
          <p:nvPr/>
        </p:nvPicPr>
        <p:blipFill>
          <a:blip r:embed="rId1" cstate="print"/>
          <a:srcRect/>
          <a:stretch>
            <a:fillRect/>
          </a:stretch>
        </p:blipFill>
        <p:spPr bwMode="auto">
          <a:xfrm>
            <a:off x="983432" y="906987"/>
            <a:ext cx="2088232" cy="796023"/>
          </a:xfrm>
          <a:prstGeom prst="rect">
            <a:avLst/>
          </a:prstGeom>
          <a:noFill/>
          <a:ln w="9525">
            <a:noFill/>
            <a:miter lim="800000"/>
            <a:headEnd/>
            <a:tailEnd/>
          </a:ln>
        </p:spPr>
      </p:pic>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60966" y="1605890"/>
            <a:ext cx="4356050" cy="435605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93" name="Rectangle 25"/>
          <p:cNvSpPr>
            <a:spLocks noChangeArrowheads="1"/>
          </p:cNvSpPr>
          <p:nvPr/>
        </p:nvSpPr>
        <p:spPr bwMode="auto">
          <a:xfrm>
            <a:off x="6003635" y="192110"/>
            <a:ext cx="184731" cy="52322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63522" name="Rectangle 34"/>
          <p:cNvSpPr>
            <a:spLocks noChangeArrowheads="1"/>
          </p:cNvSpPr>
          <p:nvPr/>
        </p:nvSpPr>
        <p:spPr bwMode="auto">
          <a:xfrm>
            <a:off x="6003635" y="192110"/>
            <a:ext cx="184731" cy="52322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89480" name="Rectangle 40"/>
          <p:cNvSpPr>
            <a:spLocks noChangeArrowheads="1"/>
          </p:cNvSpPr>
          <p:nvPr/>
        </p:nvSpPr>
        <p:spPr bwMode="auto">
          <a:xfrm>
            <a:off x="6003635" y="192110"/>
            <a:ext cx="184731" cy="52322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90523" name="Rectangle 59"/>
          <p:cNvSpPr>
            <a:spLocks noChangeArrowheads="1"/>
          </p:cNvSpPr>
          <p:nvPr/>
        </p:nvSpPr>
        <p:spPr bwMode="auto">
          <a:xfrm>
            <a:off x="6003635" y="192110"/>
            <a:ext cx="184731" cy="52322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92593" name="Rectangle 81"/>
          <p:cNvSpPr>
            <a:spLocks noChangeArrowheads="1"/>
          </p:cNvSpPr>
          <p:nvPr/>
        </p:nvSpPr>
        <p:spPr bwMode="auto">
          <a:xfrm>
            <a:off x="6003635" y="192110"/>
            <a:ext cx="184731" cy="52322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92591" name="Text Box 79"/>
          <p:cNvSpPr txBox="1">
            <a:spLocks noChangeArrowheads="1"/>
          </p:cNvSpPr>
          <p:nvPr/>
        </p:nvSpPr>
        <p:spPr bwMode="auto">
          <a:xfrm>
            <a:off x="3871066" y="2905431"/>
            <a:ext cx="891835" cy="257162"/>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(e)</a:t>
            </a:r>
            <a:r>
              <a:rPr kumimoji="0" lang="zh-CN" altLang="en-US"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插入</a:t>
            </a: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90" name="Oval 78"/>
          <p:cNvSpPr>
            <a:spLocks noChangeArrowheads="1"/>
          </p:cNvSpPr>
          <p:nvPr/>
        </p:nvSpPr>
        <p:spPr bwMode="auto">
          <a:xfrm>
            <a:off x="4396132" y="1674428"/>
            <a:ext cx="379030" cy="358340"/>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14</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89" name="Oval 77"/>
          <p:cNvSpPr>
            <a:spLocks noChangeArrowheads="1"/>
          </p:cNvSpPr>
          <p:nvPr/>
        </p:nvSpPr>
        <p:spPr bwMode="auto">
          <a:xfrm>
            <a:off x="4052776" y="1074735"/>
            <a:ext cx="379030" cy="358340"/>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11</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88" name="AutoShape 76"/>
          <p:cNvSpPr>
            <a:spLocks noChangeShapeType="1"/>
          </p:cNvSpPr>
          <p:nvPr/>
        </p:nvSpPr>
        <p:spPr bwMode="auto">
          <a:xfrm>
            <a:off x="4377182" y="1406728"/>
            <a:ext cx="209581" cy="26770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2587" name="Oval 75"/>
          <p:cNvSpPr>
            <a:spLocks noChangeArrowheads="1"/>
          </p:cNvSpPr>
          <p:nvPr/>
        </p:nvSpPr>
        <p:spPr bwMode="auto">
          <a:xfrm>
            <a:off x="3682664" y="1674428"/>
            <a:ext cx="379030" cy="358340"/>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86" name="AutoShape 74"/>
          <p:cNvSpPr>
            <a:spLocks noChangeShapeType="1"/>
          </p:cNvSpPr>
          <p:nvPr/>
        </p:nvSpPr>
        <p:spPr bwMode="auto">
          <a:xfrm flipH="1">
            <a:off x="3873295" y="1406728"/>
            <a:ext cx="235221" cy="26770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2585" name="Oval 73"/>
          <p:cNvSpPr>
            <a:spLocks noChangeArrowheads="1"/>
          </p:cNvSpPr>
          <p:nvPr/>
        </p:nvSpPr>
        <p:spPr bwMode="auto">
          <a:xfrm>
            <a:off x="4014873" y="2316278"/>
            <a:ext cx="379030" cy="358340"/>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7</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84" name="AutoShape 72"/>
          <p:cNvSpPr>
            <a:spLocks noChangeShapeType="1"/>
          </p:cNvSpPr>
          <p:nvPr/>
        </p:nvSpPr>
        <p:spPr bwMode="auto">
          <a:xfrm>
            <a:off x="4008184" y="2006420"/>
            <a:ext cx="197318" cy="309859"/>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2583" name="Oval 71"/>
          <p:cNvSpPr>
            <a:spLocks noChangeArrowheads="1"/>
          </p:cNvSpPr>
          <p:nvPr/>
        </p:nvSpPr>
        <p:spPr bwMode="auto">
          <a:xfrm>
            <a:off x="3369407" y="2316278"/>
            <a:ext cx="379030" cy="358340"/>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82" name="AutoShape 70"/>
          <p:cNvSpPr>
            <a:spLocks noChangeShapeType="1"/>
          </p:cNvSpPr>
          <p:nvPr/>
        </p:nvSpPr>
        <p:spPr bwMode="auto">
          <a:xfrm flipH="1">
            <a:off x="3558922" y="1980072"/>
            <a:ext cx="179482" cy="336207"/>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2581" name="Text Box 69"/>
          <p:cNvSpPr txBox="1">
            <a:spLocks noChangeArrowheads="1"/>
          </p:cNvSpPr>
          <p:nvPr/>
        </p:nvSpPr>
        <p:spPr bwMode="auto">
          <a:xfrm>
            <a:off x="6885466" y="2905431"/>
            <a:ext cx="1139360" cy="257162"/>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(f)</a:t>
            </a:r>
            <a:r>
              <a:rPr kumimoji="0" lang="zh-CN" altLang="en-US"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插入</a:t>
            </a: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15</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80" name="Oval 68"/>
          <p:cNvSpPr>
            <a:spLocks noChangeArrowheads="1"/>
          </p:cNvSpPr>
          <p:nvPr/>
        </p:nvSpPr>
        <p:spPr bwMode="auto">
          <a:xfrm>
            <a:off x="7410534" y="1633324"/>
            <a:ext cx="379030" cy="358340"/>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14</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79" name="Oval 67"/>
          <p:cNvSpPr>
            <a:spLocks noChangeArrowheads="1"/>
          </p:cNvSpPr>
          <p:nvPr/>
        </p:nvSpPr>
        <p:spPr bwMode="auto">
          <a:xfrm>
            <a:off x="7067178" y="1033632"/>
            <a:ext cx="379030" cy="358340"/>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11</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78" name="AutoShape 66"/>
          <p:cNvSpPr>
            <a:spLocks noChangeShapeType="1"/>
          </p:cNvSpPr>
          <p:nvPr/>
        </p:nvSpPr>
        <p:spPr bwMode="auto">
          <a:xfrm>
            <a:off x="7391584" y="1365624"/>
            <a:ext cx="209581" cy="26770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2577" name="Oval 65"/>
          <p:cNvSpPr>
            <a:spLocks noChangeArrowheads="1"/>
          </p:cNvSpPr>
          <p:nvPr/>
        </p:nvSpPr>
        <p:spPr bwMode="auto">
          <a:xfrm>
            <a:off x="6697066" y="1633324"/>
            <a:ext cx="379030" cy="358340"/>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76" name="AutoShape 64"/>
          <p:cNvSpPr>
            <a:spLocks noChangeShapeType="1"/>
          </p:cNvSpPr>
          <p:nvPr/>
        </p:nvSpPr>
        <p:spPr bwMode="auto">
          <a:xfrm flipH="1">
            <a:off x="6887697" y="1365624"/>
            <a:ext cx="235221" cy="26770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2575" name="Oval 63"/>
          <p:cNvSpPr>
            <a:spLocks noChangeArrowheads="1"/>
          </p:cNvSpPr>
          <p:nvPr/>
        </p:nvSpPr>
        <p:spPr bwMode="auto">
          <a:xfrm>
            <a:off x="7029275" y="2275174"/>
            <a:ext cx="379030" cy="358340"/>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7</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74" name="AutoShape 62"/>
          <p:cNvSpPr>
            <a:spLocks noChangeShapeType="1"/>
          </p:cNvSpPr>
          <p:nvPr/>
        </p:nvSpPr>
        <p:spPr bwMode="auto">
          <a:xfrm>
            <a:off x="7022586" y="1965316"/>
            <a:ext cx="197318" cy="309859"/>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2573" name="Oval 61"/>
          <p:cNvSpPr>
            <a:spLocks noChangeArrowheads="1"/>
          </p:cNvSpPr>
          <p:nvPr/>
        </p:nvSpPr>
        <p:spPr bwMode="auto">
          <a:xfrm>
            <a:off x="6383809" y="2275174"/>
            <a:ext cx="379030" cy="358340"/>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72" name="AutoShape 60"/>
          <p:cNvSpPr>
            <a:spLocks noChangeShapeType="1"/>
          </p:cNvSpPr>
          <p:nvPr/>
        </p:nvSpPr>
        <p:spPr bwMode="auto">
          <a:xfrm flipH="1">
            <a:off x="6574440" y="1965316"/>
            <a:ext cx="178367" cy="309859"/>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2571" name="Oval 59"/>
          <p:cNvSpPr>
            <a:spLocks noChangeArrowheads="1"/>
          </p:cNvSpPr>
          <p:nvPr/>
        </p:nvSpPr>
        <p:spPr bwMode="auto">
          <a:xfrm>
            <a:off x="7720447" y="2275174"/>
            <a:ext cx="379030" cy="358340"/>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15</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70" name="AutoShape 58"/>
          <p:cNvSpPr>
            <a:spLocks noChangeShapeType="1"/>
          </p:cNvSpPr>
          <p:nvPr/>
        </p:nvSpPr>
        <p:spPr bwMode="auto">
          <a:xfrm>
            <a:off x="7733825" y="1938968"/>
            <a:ext cx="176137" cy="336207"/>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2569" name="Text Box 57"/>
          <p:cNvSpPr txBox="1">
            <a:spLocks noChangeArrowheads="1"/>
          </p:cNvSpPr>
          <p:nvPr/>
        </p:nvSpPr>
        <p:spPr bwMode="auto">
          <a:xfrm>
            <a:off x="3970282" y="6124166"/>
            <a:ext cx="891835" cy="257162"/>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(g)</a:t>
            </a:r>
            <a:r>
              <a:rPr kumimoji="0" lang="zh-CN" altLang="en-US"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插入</a:t>
            </a: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5</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68" name="Oval 56"/>
          <p:cNvSpPr>
            <a:spLocks noChangeArrowheads="1"/>
          </p:cNvSpPr>
          <p:nvPr/>
        </p:nvSpPr>
        <p:spPr bwMode="auto">
          <a:xfrm>
            <a:off x="3052806" y="4125894"/>
            <a:ext cx="379030" cy="358340"/>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14</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67" name="Oval 55"/>
          <p:cNvSpPr>
            <a:spLocks noChangeArrowheads="1"/>
          </p:cNvSpPr>
          <p:nvPr/>
        </p:nvSpPr>
        <p:spPr bwMode="auto">
          <a:xfrm>
            <a:off x="2709450" y="3526202"/>
            <a:ext cx="379030" cy="358340"/>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11</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66" name="AutoShape 54"/>
          <p:cNvSpPr>
            <a:spLocks noChangeShapeType="1"/>
          </p:cNvSpPr>
          <p:nvPr/>
        </p:nvSpPr>
        <p:spPr bwMode="auto">
          <a:xfrm>
            <a:off x="3033856" y="3858194"/>
            <a:ext cx="209581" cy="26770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2565" name="Oval 53"/>
          <p:cNvSpPr>
            <a:spLocks noChangeArrowheads="1"/>
          </p:cNvSpPr>
          <p:nvPr/>
        </p:nvSpPr>
        <p:spPr bwMode="auto">
          <a:xfrm>
            <a:off x="2339338" y="4125894"/>
            <a:ext cx="379030" cy="358340"/>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64" name="AutoShape 52"/>
          <p:cNvSpPr>
            <a:spLocks noChangeShapeType="1"/>
          </p:cNvSpPr>
          <p:nvPr/>
        </p:nvSpPr>
        <p:spPr bwMode="auto">
          <a:xfrm flipH="1">
            <a:off x="2529969" y="3858194"/>
            <a:ext cx="235221" cy="26770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2563" name="Oval 51"/>
          <p:cNvSpPr>
            <a:spLocks noChangeArrowheads="1"/>
          </p:cNvSpPr>
          <p:nvPr/>
        </p:nvSpPr>
        <p:spPr bwMode="auto">
          <a:xfrm>
            <a:off x="2671547" y="4767744"/>
            <a:ext cx="379030" cy="358340"/>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7</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62" name="AutoShape 50"/>
          <p:cNvSpPr>
            <a:spLocks noChangeShapeType="1"/>
          </p:cNvSpPr>
          <p:nvPr/>
        </p:nvSpPr>
        <p:spPr bwMode="auto">
          <a:xfrm>
            <a:off x="2664858" y="4457887"/>
            <a:ext cx="197318" cy="309859"/>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2561" name="Oval 49"/>
          <p:cNvSpPr>
            <a:spLocks noChangeArrowheads="1"/>
          </p:cNvSpPr>
          <p:nvPr/>
        </p:nvSpPr>
        <p:spPr bwMode="auto">
          <a:xfrm>
            <a:off x="2026081" y="4767744"/>
            <a:ext cx="379030" cy="358340"/>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60" name="AutoShape 48"/>
          <p:cNvSpPr>
            <a:spLocks noChangeShapeType="1"/>
          </p:cNvSpPr>
          <p:nvPr/>
        </p:nvSpPr>
        <p:spPr bwMode="auto">
          <a:xfrm flipH="1">
            <a:off x="2216712" y="4457887"/>
            <a:ext cx="178367" cy="309859"/>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2559" name="Oval 47"/>
          <p:cNvSpPr>
            <a:spLocks noChangeArrowheads="1"/>
          </p:cNvSpPr>
          <p:nvPr/>
        </p:nvSpPr>
        <p:spPr bwMode="auto">
          <a:xfrm>
            <a:off x="3362719" y="4767744"/>
            <a:ext cx="379030" cy="358340"/>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15</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58" name="AutoShape 46"/>
          <p:cNvSpPr>
            <a:spLocks noChangeShapeType="1"/>
          </p:cNvSpPr>
          <p:nvPr/>
        </p:nvSpPr>
        <p:spPr bwMode="auto">
          <a:xfrm>
            <a:off x="3378327" y="4457887"/>
            <a:ext cx="175023" cy="309859"/>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2557" name="Oval 45"/>
          <p:cNvSpPr>
            <a:spLocks noChangeArrowheads="1"/>
          </p:cNvSpPr>
          <p:nvPr/>
        </p:nvSpPr>
        <p:spPr bwMode="auto">
          <a:xfrm>
            <a:off x="2396193" y="5449644"/>
            <a:ext cx="379030" cy="358340"/>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5</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56" name="AutoShape 44"/>
          <p:cNvSpPr>
            <a:spLocks noChangeShapeType="1"/>
          </p:cNvSpPr>
          <p:nvPr/>
        </p:nvSpPr>
        <p:spPr bwMode="auto">
          <a:xfrm flipH="1">
            <a:off x="2585709" y="5073388"/>
            <a:ext cx="141579" cy="376257"/>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2555" name="Text Box 43"/>
          <p:cNvSpPr txBox="1">
            <a:spLocks noChangeArrowheads="1"/>
          </p:cNvSpPr>
          <p:nvPr/>
        </p:nvSpPr>
        <p:spPr bwMode="auto">
          <a:xfrm>
            <a:off x="1881159" y="4653919"/>
            <a:ext cx="245255" cy="257162"/>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U</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54" name="Text Box 42"/>
          <p:cNvSpPr txBox="1">
            <a:spLocks noChangeArrowheads="1"/>
          </p:cNvSpPr>
          <p:nvPr/>
        </p:nvSpPr>
        <p:spPr bwMode="auto">
          <a:xfrm>
            <a:off x="3507643" y="1535307"/>
            <a:ext cx="245255" cy="257162"/>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53" name="Text Box 41"/>
          <p:cNvSpPr txBox="1">
            <a:spLocks noChangeArrowheads="1"/>
          </p:cNvSpPr>
          <p:nvPr/>
        </p:nvSpPr>
        <p:spPr bwMode="auto">
          <a:xfrm>
            <a:off x="2175465" y="3947778"/>
            <a:ext cx="245255" cy="257162"/>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G</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52" name="Text Box 40"/>
          <p:cNvSpPr txBox="1">
            <a:spLocks noChangeArrowheads="1"/>
          </p:cNvSpPr>
          <p:nvPr/>
        </p:nvSpPr>
        <p:spPr bwMode="auto">
          <a:xfrm>
            <a:off x="2732615" y="5449644"/>
            <a:ext cx="245255" cy="257162"/>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51" name="Oval 39"/>
          <p:cNvSpPr>
            <a:spLocks noChangeArrowheads="1"/>
          </p:cNvSpPr>
          <p:nvPr/>
        </p:nvSpPr>
        <p:spPr bwMode="auto">
          <a:xfrm>
            <a:off x="6319151" y="4125894"/>
            <a:ext cx="379030" cy="358340"/>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14</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50" name="Oval 38"/>
          <p:cNvSpPr>
            <a:spLocks noChangeArrowheads="1"/>
          </p:cNvSpPr>
          <p:nvPr/>
        </p:nvSpPr>
        <p:spPr bwMode="auto">
          <a:xfrm>
            <a:off x="5975795" y="3526202"/>
            <a:ext cx="379030" cy="358340"/>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11</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49" name="AutoShape 37"/>
          <p:cNvSpPr>
            <a:spLocks noChangeShapeType="1"/>
          </p:cNvSpPr>
          <p:nvPr/>
        </p:nvSpPr>
        <p:spPr bwMode="auto">
          <a:xfrm>
            <a:off x="6300201" y="3858194"/>
            <a:ext cx="209581" cy="26770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2548" name="Oval 36"/>
          <p:cNvSpPr>
            <a:spLocks noChangeArrowheads="1"/>
          </p:cNvSpPr>
          <p:nvPr/>
        </p:nvSpPr>
        <p:spPr bwMode="auto">
          <a:xfrm>
            <a:off x="5605683" y="4125894"/>
            <a:ext cx="379030" cy="358340"/>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47" name="AutoShape 35"/>
          <p:cNvSpPr>
            <a:spLocks noChangeShapeType="1"/>
          </p:cNvSpPr>
          <p:nvPr/>
        </p:nvSpPr>
        <p:spPr bwMode="auto">
          <a:xfrm flipH="1">
            <a:off x="5796314" y="3858194"/>
            <a:ext cx="235221" cy="26770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2546" name="Oval 34"/>
          <p:cNvSpPr>
            <a:spLocks noChangeArrowheads="1"/>
          </p:cNvSpPr>
          <p:nvPr/>
        </p:nvSpPr>
        <p:spPr bwMode="auto">
          <a:xfrm>
            <a:off x="5937892" y="4767744"/>
            <a:ext cx="379030" cy="358340"/>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7</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45" name="AutoShape 33"/>
          <p:cNvSpPr>
            <a:spLocks noChangeShapeType="1"/>
          </p:cNvSpPr>
          <p:nvPr/>
        </p:nvSpPr>
        <p:spPr bwMode="auto">
          <a:xfrm>
            <a:off x="5931203" y="4457887"/>
            <a:ext cx="197318" cy="309859"/>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2544" name="Oval 32"/>
          <p:cNvSpPr>
            <a:spLocks noChangeArrowheads="1"/>
          </p:cNvSpPr>
          <p:nvPr/>
        </p:nvSpPr>
        <p:spPr bwMode="auto">
          <a:xfrm>
            <a:off x="5292426" y="4767744"/>
            <a:ext cx="379030" cy="358340"/>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43" name="AutoShape 31"/>
          <p:cNvSpPr>
            <a:spLocks noChangeShapeType="1"/>
          </p:cNvSpPr>
          <p:nvPr/>
        </p:nvSpPr>
        <p:spPr bwMode="auto">
          <a:xfrm flipH="1">
            <a:off x="5483057" y="4457887"/>
            <a:ext cx="178367" cy="309859"/>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2542" name="Oval 30"/>
          <p:cNvSpPr>
            <a:spLocks noChangeArrowheads="1"/>
          </p:cNvSpPr>
          <p:nvPr/>
        </p:nvSpPr>
        <p:spPr bwMode="auto">
          <a:xfrm>
            <a:off x="6629064" y="4767744"/>
            <a:ext cx="379030" cy="358340"/>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15</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41" name="AutoShape 29"/>
          <p:cNvSpPr>
            <a:spLocks noChangeShapeType="1"/>
          </p:cNvSpPr>
          <p:nvPr/>
        </p:nvSpPr>
        <p:spPr bwMode="auto">
          <a:xfrm>
            <a:off x="6644672" y="4457887"/>
            <a:ext cx="175023" cy="309859"/>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2540" name="Oval 28"/>
          <p:cNvSpPr>
            <a:spLocks noChangeArrowheads="1"/>
          </p:cNvSpPr>
          <p:nvPr/>
        </p:nvSpPr>
        <p:spPr bwMode="auto">
          <a:xfrm>
            <a:off x="5662538" y="5449644"/>
            <a:ext cx="379030" cy="358340"/>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5</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39" name="AutoShape 27"/>
          <p:cNvSpPr>
            <a:spLocks noChangeShapeType="1"/>
          </p:cNvSpPr>
          <p:nvPr/>
        </p:nvSpPr>
        <p:spPr bwMode="auto">
          <a:xfrm flipH="1">
            <a:off x="5853168" y="5099736"/>
            <a:ext cx="140464" cy="349908"/>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2538" name="Text Box 26"/>
          <p:cNvSpPr txBox="1">
            <a:spLocks noChangeArrowheads="1"/>
          </p:cNvSpPr>
          <p:nvPr/>
        </p:nvSpPr>
        <p:spPr bwMode="auto">
          <a:xfrm>
            <a:off x="5441810" y="3947778"/>
            <a:ext cx="245255" cy="257162"/>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36" name="Text Box 24"/>
          <p:cNvSpPr txBox="1">
            <a:spLocks noChangeArrowheads="1"/>
          </p:cNvSpPr>
          <p:nvPr/>
        </p:nvSpPr>
        <p:spPr bwMode="auto">
          <a:xfrm>
            <a:off x="3992577" y="4477911"/>
            <a:ext cx="960415" cy="257162"/>
          </a:xfrm>
          <a:prstGeom prst="rect">
            <a:avLst/>
          </a:prstGeom>
          <a:noFill/>
          <a:ln w="9525">
            <a:noFill/>
            <a:miter lim="800000"/>
          </a:ln>
        </p:spPr>
        <p:txBody>
          <a:bodyPr vert="horz" wrap="square" lIns="0" tIns="0" rIns="0" bIns="0" numCol="1" anchor="t" anchorCtr="0" compatLnSpc="1"/>
          <a:lstStyle/>
          <a:p>
            <a:pPr>
              <a:lnSpc>
                <a:spcPts val="2000"/>
              </a:lnSpc>
            </a:pPr>
            <a:r>
              <a:rPr kumimoji="0" lang="zh-CN" altLang="en-US"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改变颜色</a:t>
            </a:r>
            <a:endParaRPr kumimoji="0" lang="zh-CN" altLang="en-US"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35" name="Oval 23"/>
          <p:cNvSpPr>
            <a:spLocks noChangeArrowheads="1"/>
          </p:cNvSpPr>
          <p:nvPr/>
        </p:nvSpPr>
        <p:spPr bwMode="auto">
          <a:xfrm>
            <a:off x="9039248" y="4136434"/>
            <a:ext cx="379030" cy="358340"/>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14</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34" name="Oval 22"/>
          <p:cNvSpPr>
            <a:spLocks noChangeArrowheads="1"/>
          </p:cNvSpPr>
          <p:nvPr/>
        </p:nvSpPr>
        <p:spPr bwMode="auto">
          <a:xfrm>
            <a:off x="8695891" y="3536741"/>
            <a:ext cx="379030" cy="358340"/>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11</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33" name="AutoShape 21"/>
          <p:cNvSpPr>
            <a:spLocks noChangeShapeType="1"/>
          </p:cNvSpPr>
          <p:nvPr/>
        </p:nvSpPr>
        <p:spPr bwMode="auto">
          <a:xfrm>
            <a:off x="9020297" y="3868734"/>
            <a:ext cx="209581" cy="26770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2532" name="Oval 20"/>
          <p:cNvSpPr>
            <a:spLocks noChangeArrowheads="1"/>
          </p:cNvSpPr>
          <p:nvPr/>
        </p:nvSpPr>
        <p:spPr bwMode="auto">
          <a:xfrm>
            <a:off x="8325780" y="4136434"/>
            <a:ext cx="379030" cy="358340"/>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31" name="AutoShape 19"/>
          <p:cNvSpPr>
            <a:spLocks noChangeShapeType="1"/>
          </p:cNvSpPr>
          <p:nvPr/>
        </p:nvSpPr>
        <p:spPr bwMode="auto">
          <a:xfrm flipH="1">
            <a:off x="8516410" y="3868734"/>
            <a:ext cx="235221" cy="26770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2530" name="Oval 18"/>
          <p:cNvSpPr>
            <a:spLocks noChangeArrowheads="1"/>
          </p:cNvSpPr>
          <p:nvPr/>
        </p:nvSpPr>
        <p:spPr bwMode="auto">
          <a:xfrm>
            <a:off x="8657988" y="4778284"/>
            <a:ext cx="379030" cy="358340"/>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7</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29" name="AutoShape 17"/>
          <p:cNvSpPr>
            <a:spLocks noChangeShapeType="1"/>
          </p:cNvSpPr>
          <p:nvPr/>
        </p:nvSpPr>
        <p:spPr bwMode="auto">
          <a:xfrm>
            <a:off x="8651299" y="4468426"/>
            <a:ext cx="197318" cy="309859"/>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2528" name="Oval 16"/>
          <p:cNvSpPr>
            <a:spLocks noChangeArrowheads="1"/>
          </p:cNvSpPr>
          <p:nvPr/>
        </p:nvSpPr>
        <p:spPr bwMode="auto">
          <a:xfrm>
            <a:off x="8012523" y="4778284"/>
            <a:ext cx="379030" cy="358340"/>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27" name="AutoShape 15"/>
          <p:cNvSpPr>
            <a:spLocks noChangeShapeType="1"/>
          </p:cNvSpPr>
          <p:nvPr/>
        </p:nvSpPr>
        <p:spPr bwMode="auto">
          <a:xfrm flipH="1">
            <a:off x="8203153" y="4468426"/>
            <a:ext cx="178367" cy="309859"/>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2526" name="Oval 14"/>
          <p:cNvSpPr>
            <a:spLocks noChangeArrowheads="1"/>
          </p:cNvSpPr>
          <p:nvPr/>
        </p:nvSpPr>
        <p:spPr bwMode="auto">
          <a:xfrm>
            <a:off x="9349160" y="4778284"/>
            <a:ext cx="379030" cy="358340"/>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15</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25" name="AutoShape 13"/>
          <p:cNvSpPr>
            <a:spLocks noChangeShapeType="1"/>
          </p:cNvSpPr>
          <p:nvPr/>
        </p:nvSpPr>
        <p:spPr bwMode="auto">
          <a:xfrm>
            <a:off x="9364768" y="4468426"/>
            <a:ext cx="175023" cy="309859"/>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2524" name="Oval 12"/>
          <p:cNvSpPr>
            <a:spLocks noChangeArrowheads="1"/>
          </p:cNvSpPr>
          <p:nvPr/>
        </p:nvSpPr>
        <p:spPr bwMode="auto">
          <a:xfrm>
            <a:off x="8382634" y="5460184"/>
            <a:ext cx="379030" cy="358340"/>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5</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23" name="AutoShape 11"/>
          <p:cNvSpPr>
            <a:spLocks noChangeShapeType="1"/>
          </p:cNvSpPr>
          <p:nvPr/>
        </p:nvSpPr>
        <p:spPr bwMode="auto">
          <a:xfrm flipH="1">
            <a:off x="8573264" y="5110275"/>
            <a:ext cx="140464" cy="349908"/>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2522" name="Text Box 10"/>
          <p:cNvSpPr txBox="1">
            <a:spLocks noChangeArrowheads="1"/>
          </p:cNvSpPr>
          <p:nvPr/>
        </p:nvSpPr>
        <p:spPr bwMode="auto">
          <a:xfrm>
            <a:off x="8981279" y="4611761"/>
            <a:ext cx="245255" cy="257162"/>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21" name="Text Box 9"/>
          <p:cNvSpPr txBox="1">
            <a:spLocks noChangeArrowheads="1"/>
          </p:cNvSpPr>
          <p:nvPr/>
        </p:nvSpPr>
        <p:spPr bwMode="auto">
          <a:xfrm>
            <a:off x="9341524" y="5460184"/>
            <a:ext cx="245255" cy="257162"/>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20" name="Text Box 8"/>
          <p:cNvSpPr txBox="1">
            <a:spLocks noChangeArrowheads="1"/>
          </p:cNvSpPr>
          <p:nvPr/>
        </p:nvSpPr>
        <p:spPr bwMode="auto">
          <a:xfrm>
            <a:off x="8435031" y="6124166"/>
            <a:ext cx="891835" cy="257162"/>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(h)</a:t>
            </a:r>
            <a:r>
              <a:rPr kumimoji="0" lang="zh-CN" altLang="en-US"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插入</a:t>
            </a: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8</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19" name="Oval 7"/>
          <p:cNvSpPr>
            <a:spLocks noChangeArrowheads="1"/>
          </p:cNvSpPr>
          <p:nvPr/>
        </p:nvSpPr>
        <p:spPr bwMode="auto">
          <a:xfrm>
            <a:off x="8973475" y="5449644"/>
            <a:ext cx="379030" cy="358340"/>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8</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18" name="AutoShape 6"/>
          <p:cNvSpPr>
            <a:spLocks noChangeShapeType="1"/>
          </p:cNvSpPr>
          <p:nvPr/>
        </p:nvSpPr>
        <p:spPr bwMode="auto">
          <a:xfrm>
            <a:off x="8981279" y="5083927"/>
            <a:ext cx="181711" cy="365718"/>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2517" name="Text Box 5"/>
          <p:cNvSpPr txBox="1">
            <a:spLocks noChangeArrowheads="1"/>
          </p:cNvSpPr>
          <p:nvPr/>
        </p:nvSpPr>
        <p:spPr bwMode="auto">
          <a:xfrm>
            <a:off x="3133072" y="2275174"/>
            <a:ext cx="245255" cy="257162"/>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16" name="Text Box 4"/>
          <p:cNvSpPr txBox="1">
            <a:spLocks noChangeArrowheads="1"/>
          </p:cNvSpPr>
          <p:nvPr/>
        </p:nvSpPr>
        <p:spPr bwMode="auto">
          <a:xfrm>
            <a:off x="7799062" y="1633324"/>
            <a:ext cx="245255" cy="257162"/>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15" name="Text Box 3"/>
          <p:cNvSpPr txBox="1">
            <a:spLocks noChangeArrowheads="1"/>
          </p:cNvSpPr>
          <p:nvPr/>
        </p:nvSpPr>
        <p:spPr bwMode="auto">
          <a:xfrm>
            <a:off x="8098942" y="2316278"/>
            <a:ext cx="245255" cy="257162"/>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514" name="Text Box 2"/>
          <p:cNvSpPr txBox="1">
            <a:spLocks noChangeArrowheads="1"/>
          </p:cNvSpPr>
          <p:nvPr/>
        </p:nvSpPr>
        <p:spPr bwMode="auto">
          <a:xfrm>
            <a:off x="2985384" y="4664458"/>
            <a:ext cx="245255" cy="257162"/>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1" name="AutoShape 43"/>
          <p:cNvSpPr>
            <a:spLocks noChangeShapeType="1"/>
          </p:cNvSpPr>
          <p:nvPr/>
        </p:nvSpPr>
        <p:spPr bwMode="auto">
          <a:xfrm>
            <a:off x="4024298" y="4882853"/>
            <a:ext cx="817570" cy="1075"/>
          </a:xfrm>
          <a:prstGeom prst="straightConnector1">
            <a:avLst/>
          </a:prstGeom>
          <a:noFill/>
          <a:ln w="38100">
            <a:solidFill>
              <a:srgbClr val="000000"/>
            </a:solidFill>
            <a:round/>
            <a:headEnd type="none" w="med" len="med"/>
            <a:tailEnd type="arrow"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93" name="Rectangle 25"/>
          <p:cNvSpPr>
            <a:spLocks noChangeArrowheads="1"/>
          </p:cNvSpPr>
          <p:nvPr/>
        </p:nvSpPr>
        <p:spPr bwMode="auto">
          <a:xfrm>
            <a:off x="6003635" y="71046"/>
            <a:ext cx="184731" cy="52322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63522" name="Rectangle 34"/>
          <p:cNvSpPr>
            <a:spLocks noChangeArrowheads="1"/>
          </p:cNvSpPr>
          <p:nvPr/>
        </p:nvSpPr>
        <p:spPr bwMode="auto">
          <a:xfrm>
            <a:off x="6003635" y="71046"/>
            <a:ext cx="184731" cy="52322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89480" name="Rectangle 40"/>
          <p:cNvSpPr>
            <a:spLocks noChangeArrowheads="1"/>
          </p:cNvSpPr>
          <p:nvPr/>
        </p:nvSpPr>
        <p:spPr bwMode="auto">
          <a:xfrm>
            <a:off x="6003635" y="71046"/>
            <a:ext cx="184731" cy="52322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90523" name="Rectangle 59"/>
          <p:cNvSpPr>
            <a:spLocks noChangeArrowheads="1"/>
          </p:cNvSpPr>
          <p:nvPr/>
        </p:nvSpPr>
        <p:spPr bwMode="auto">
          <a:xfrm>
            <a:off x="6003635" y="71046"/>
            <a:ext cx="184731" cy="52322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95694" name="Rectangle 110"/>
          <p:cNvSpPr>
            <a:spLocks noChangeArrowheads="1"/>
          </p:cNvSpPr>
          <p:nvPr/>
        </p:nvSpPr>
        <p:spPr bwMode="auto">
          <a:xfrm>
            <a:off x="6003635" y="71046"/>
            <a:ext cx="184731" cy="52322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95692" name="Oval 108"/>
          <p:cNvSpPr>
            <a:spLocks noChangeArrowheads="1"/>
          </p:cNvSpPr>
          <p:nvPr/>
        </p:nvSpPr>
        <p:spPr bwMode="auto">
          <a:xfrm>
            <a:off x="2906402" y="1898167"/>
            <a:ext cx="352111" cy="334635"/>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14</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91" name="Oval 107"/>
          <p:cNvSpPr>
            <a:spLocks noChangeArrowheads="1"/>
          </p:cNvSpPr>
          <p:nvPr/>
        </p:nvSpPr>
        <p:spPr bwMode="auto">
          <a:xfrm>
            <a:off x="2587432" y="1335663"/>
            <a:ext cx="352111" cy="334635"/>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11</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90" name="AutoShape 106"/>
          <p:cNvSpPr>
            <a:spLocks noChangeShapeType="1"/>
          </p:cNvSpPr>
          <p:nvPr/>
        </p:nvSpPr>
        <p:spPr bwMode="auto">
          <a:xfrm>
            <a:off x="2888796" y="1648174"/>
            <a:ext cx="194696" cy="249992"/>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689" name="Oval 105"/>
          <p:cNvSpPr>
            <a:spLocks noChangeArrowheads="1"/>
          </p:cNvSpPr>
          <p:nvPr/>
        </p:nvSpPr>
        <p:spPr bwMode="auto">
          <a:xfrm>
            <a:off x="2243606" y="1898167"/>
            <a:ext cx="352111" cy="334635"/>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88" name="AutoShape 104"/>
          <p:cNvSpPr>
            <a:spLocks noChangeShapeType="1"/>
          </p:cNvSpPr>
          <p:nvPr/>
        </p:nvSpPr>
        <p:spPr bwMode="auto">
          <a:xfrm flipH="1">
            <a:off x="2420696" y="1648174"/>
            <a:ext cx="218516" cy="249992"/>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687" name="Oval 103"/>
          <p:cNvSpPr>
            <a:spLocks noChangeArrowheads="1"/>
          </p:cNvSpPr>
          <p:nvPr/>
        </p:nvSpPr>
        <p:spPr bwMode="auto">
          <a:xfrm>
            <a:off x="2552221" y="2497558"/>
            <a:ext cx="352111" cy="334635"/>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7</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86" name="AutoShape 102"/>
          <p:cNvSpPr>
            <a:spLocks noChangeShapeType="1"/>
          </p:cNvSpPr>
          <p:nvPr/>
        </p:nvSpPr>
        <p:spPr bwMode="auto">
          <a:xfrm>
            <a:off x="2546007" y="2208197"/>
            <a:ext cx="183305" cy="28936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685" name="Oval 101"/>
          <p:cNvSpPr>
            <a:spLocks noChangeArrowheads="1"/>
          </p:cNvSpPr>
          <p:nvPr/>
        </p:nvSpPr>
        <p:spPr bwMode="auto">
          <a:xfrm>
            <a:off x="1952597" y="2497558"/>
            <a:ext cx="352111" cy="334635"/>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84" name="AutoShape 100"/>
          <p:cNvSpPr>
            <a:spLocks noChangeShapeType="1"/>
          </p:cNvSpPr>
          <p:nvPr/>
        </p:nvSpPr>
        <p:spPr bwMode="auto">
          <a:xfrm flipH="1">
            <a:off x="2129688" y="2208197"/>
            <a:ext cx="165699" cy="28936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683" name="Oval 99"/>
          <p:cNvSpPr>
            <a:spLocks noChangeArrowheads="1"/>
          </p:cNvSpPr>
          <p:nvPr/>
        </p:nvSpPr>
        <p:spPr bwMode="auto">
          <a:xfrm>
            <a:off x="3194304" y="2497558"/>
            <a:ext cx="352111" cy="334635"/>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15</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82" name="AutoShape 98"/>
          <p:cNvSpPr>
            <a:spLocks noChangeShapeType="1"/>
          </p:cNvSpPr>
          <p:nvPr/>
        </p:nvSpPr>
        <p:spPr bwMode="auto">
          <a:xfrm>
            <a:off x="3208802" y="2208197"/>
            <a:ext cx="162592" cy="28936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681" name="Oval 97"/>
          <p:cNvSpPr>
            <a:spLocks noChangeArrowheads="1"/>
          </p:cNvSpPr>
          <p:nvPr/>
        </p:nvSpPr>
        <p:spPr bwMode="auto">
          <a:xfrm>
            <a:off x="2296423" y="3134349"/>
            <a:ext cx="352111" cy="334635"/>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5</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80" name="AutoShape 96"/>
          <p:cNvSpPr>
            <a:spLocks noChangeShapeType="1"/>
          </p:cNvSpPr>
          <p:nvPr/>
        </p:nvSpPr>
        <p:spPr bwMode="auto">
          <a:xfrm flipH="1">
            <a:off x="2473513" y="2807587"/>
            <a:ext cx="130488" cy="326762"/>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679" name="Text Box 95"/>
          <p:cNvSpPr txBox="1">
            <a:spLocks noChangeArrowheads="1"/>
          </p:cNvSpPr>
          <p:nvPr/>
        </p:nvSpPr>
        <p:spPr bwMode="auto">
          <a:xfrm>
            <a:off x="3208802" y="3134348"/>
            <a:ext cx="227836" cy="240150"/>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U</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78" name="Text Box 94"/>
          <p:cNvSpPr txBox="1">
            <a:spLocks noChangeArrowheads="1"/>
          </p:cNvSpPr>
          <p:nvPr/>
        </p:nvSpPr>
        <p:spPr bwMode="auto">
          <a:xfrm>
            <a:off x="2878440" y="2420788"/>
            <a:ext cx="227836" cy="240150"/>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G</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77" name="Text Box 93"/>
          <p:cNvSpPr txBox="1">
            <a:spLocks noChangeArrowheads="1"/>
          </p:cNvSpPr>
          <p:nvPr/>
        </p:nvSpPr>
        <p:spPr bwMode="auto">
          <a:xfrm>
            <a:off x="2360630" y="3783934"/>
            <a:ext cx="227836" cy="240150"/>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76" name="Text Box 92"/>
          <p:cNvSpPr txBox="1">
            <a:spLocks noChangeArrowheads="1"/>
          </p:cNvSpPr>
          <p:nvPr/>
        </p:nvSpPr>
        <p:spPr bwMode="auto">
          <a:xfrm>
            <a:off x="2142114" y="3050689"/>
            <a:ext cx="227836" cy="240150"/>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75" name="Oval 91"/>
          <p:cNvSpPr>
            <a:spLocks noChangeArrowheads="1"/>
          </p:cNvSpPr>
          <p:nvPr/>
        </p:nvSpPr>
        <p:spPr bwMode="auto">
          <a:xfrm>
            <a:off x="2850479" y="3134349"/>
            <a:ext cx="352111" cy="334635"/>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8</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74" name="AutoShape 90"/>
          <p:cNvSpPr>
            <a:spLocks noChangeShapeType="1"/>
          </p:cNvSpPr>
          <p:nvPr/>
        </p:nvSpPr>
        <p:spPr bwMode="auto">
          <a:xfrm>
            <a:off x="2852549" y="2782982"/>
            <a:ext cx="173984" cy="351367"/>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673" name="Oval 89"/>
          <p:cNvSpPr>
            <a:spLocks noChangeArrowheads="1"/>
          </p:cNvSpPr>
          <p:nvPr/>
        </p:nvSpPr>
        <p:spPr bwMode="auto">
          <a:xfrm>
            <a:off x="2006449" y="3783935"/>
            <a:ext cx="352111" cy="334635"/>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4</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72" name="AutoShape 88"/>
          <p:cNvSpPr>
            <a:spLocks noChangeShapeType="1"/>
          </p:cNvSpPr>
          <p:nvPr/>
        </p:nvSpPr>
        <p:spPr bwMode="auto">
          <a:xfrm flipH="1">
            <a:off x="2182505" y="3419772"/>
            <a:ext cx="165699" cy="364162"/>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670" name="Text Box 86"/>
          <p:cNvSpPr txBox="1">
            <a:spLocks noChangeArrowheads="1"/>
          </p:cNvSpPr>
          <p:nvPr/>
        </p:nvSpPr>
        <p:spPr bwMode="auto">
          <a:xfrm>
            <a:off x="3809985" y="2420788"/>
            <a:ext cx="920971" cy="240150"/>
          </a:xfrm>
          <a:prstGeom prst="rect">
            <a:avLst/>
          </a:prstGeom>
          <a:noFill/>
          <a:ln w="9525">
            <a:noFill/>
            <a:miter lim="800000"/>
          </a:ln>
        </p:spPr>
        <p:txBody>
          <a:bodyPr vert="horz" wrap="square" lIns="0" tIns="0" rIns="0" bIns="0" numCol="1" anchor="t" anchorCtr="0" compatLnSpc="1"/>
          <a:lstStyle/>
          <a:p>
            <a:pPr>
              <a:lnSpc>
                <a:spcPts val="2000"/>
              </a:lnSpc>
            </a:pPr>
            <a:r>
              <a:rPr kumimoji="0" lang="zh-CN" altLang="en-US"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改变颜色</a:t>
            </a:r>
            <a:endParaRPr kumimoji="0" lang="zh-CN" altLang="en-US"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69" name="Oval 85"/>
          <p:cNvSpPr>
            <a:spLocks noChangeArrowheads="1"/>
          </p:cNvSpPr>
          <p:nvPr/>
        </p:nvSpPr>
        <p:spPr bwMode="auto">
          <a:xfrm>
            <a:off x="5899263" y="1928678"/>
            <a:ext cx="352111" cy="334635"/>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14</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68" name="Oval 84"/>
          <p:cNvSpPr>
            <a:spLocks noChangeArrowheads="1"/>
          </p:cNvSpPr>
          <p:nvPr/>
        </p:nvSpPr>
        <p:spPr bwMode="auto">
          <a:xfrm>
            <a:off x="5580292" y="1366174"/>
            <a:ext cx="352111" cy="334635"/>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11</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67" name="AutoShape 83"/>
          <p:cNvSpPr>
            <a:spLocks noChangeShapeType="1"/>
          </p:cNvSpPr>
          <p:nvPr/>
        </p:nvSpPr>
        <p:spPr bwMode="auto">
          <a:xfrm>
            <a:off x="5881656" y="1678684"/>
            <a:ext cx="194696" cy="249992"/>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666" name="Oval 82"/>
          <p:cNvSpPr>
            <a:spLocks noChangeArrowheads="1"/>
          </p:cNvSpPr>
          <p:nvPr/>
        </p:nvSpPr>
        <p:spPr bwMode="auto">
          <a:xfrm>
            <a:off x="5236467" y="1928678"/>
            <a:ext cx="352111" cy="334635"/>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65" name="AutoShape 81"/>
          <p:cNvSpPr>
            <a:spLocks noChangeShapeType="1"/>
          </p:cNvSpPr>
          <p:nvPr/>
        </p:nvSpPr>
        <p:spPr bwMode="auto">
          <a:xfrm flipH="1">
            <a:off x="5413557" y="1678684"/>
            <a:ext cx="218516" cy="249992"/>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664" name="Oval 80"/>
          <p:cNvSpPr>
            <a:spLocks noChangeArrowheads="1"/>
          </p:cNvSpPr>
          <p:nvPr/>
        </p:nvSpPr>
        <p:spPr bwMode="auto">
          <a:xfrm>
            <a:off x="5545081" y="2528069"/>
            <a:ext cx="352111" cy="334635"/>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7</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63" name="AutoShape 79"/>
          <p:cNvSpPr>
            <a:spLocks noChangeShapeType="1"/>
          </p:cNvSpPr>
          <p:nvPr/>
        </p:nvSpPr>
        <p:spPr bwMode="auto">
          <a:xfrm>
            <a:off x="5538867" y="2238708"/>
            <a:ext cx="183305" cy="28936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662" name="Oval 78"/>
          <p:cNvSpPr>
            <a:spLocks noChangeArrowheads="1"/>
          </p:cNvSpPr>
          <p:nvPr/>
        </p:nvSpPr>
        <p:spPr bwMode="auto">
          <a:xfrm>
            <a:off x="4945458" y="2528069"/>
            <a:ext cx="352111" cy="334635"/>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61" name="AutoShape 77"/>
          <p:cNvSpPr>
            <a:spLocks noChangeShapeType="1"/>
          </p:cNvSpPr>
          <p:nvPr/>
        </p:nvSpPr>
        <p:spPr bwMode="auto">
          <a:xfrm flipH="1">
            <a:off x="5122549" y="2238708"/>
            <a:ext cx="165699" cy="28936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660" name="Oval 76"/>
          <p:cNvSpPr>
            <a:spLocks noChangeArrowheads="1"/>
          </p:cNvSpPr>
          <p:nvPr/>
        </p:nvSpPr>
        <p:spPr bwMode="auto">
          <a:xfrm>
            <a:off x="6187165" y="2528069"/>
            <a:ext cx="352111" cy="334635"/>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15</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59" name="AutoShape 75"/>
          <p:cNvSpPr>
            <a:spLocks noChangeShapeType="1"/>
          </p:cNvSpPr>
          <p:nvPr/>
        </p:nvSpPr>
        <p:spPr bwMode="auto">
          <a:xfrm>
            <a:off x="6201663" y="2238708"/>
            <a:ext cx="162592" cy="28936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658" name="Oval 74"/>
          <p:cNvSpPr>
            <a:spLocks noChangeArrowheads="1"/>
          </p:cNvSpPr>
          <p:nvPr/>
        </p:nvSpPr>
        <p:spPr bwMode="auto">
          <a:xfrm>
            <a:off x="5289283" y="3164860"/>
            <a:ext cx="352111" cy="334635"/>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5</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57" name="AutoShape 73"/>
          <p:cNvSpPr>
            <a:spLocks noChangeShapeType="1"/>
          </p:cNvSpPr>
          <p:nvPr/>
        </p:nvSpPr>
        <p:spPr bwMode="auto">
          <a:xfrm flipH="1">
            <a:off x="5466373" y="2838097"/>
            <a:ext cx="130488" cy="326762"/>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656" name="Text Box 72"/>
          <p:cNvSpPr txBox="1">
            <a:spLocks noChangeArrowheads="1"/>
          </p:cNvSpPr>
          <p:nvPr/>
        </p:nvSpPr>
        <p:spPr bwMode="auto">
          <a:xfrm>
            <a:off x="5881686" y="2451298"/>
            <a:ext cx="227836" cy="240150"/>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55" name="Text Box 71"/>
          <p:cNvSpPr txBox="1">
            <a:spLocks noChangeArrowheads="1"/>
          </p:cNvSpPr>
          <p:nvPr/>
        </p:nvSpPr>
        <p:spPr bwMode="auto">
          <a:xfrm>
            <a:off x="5968648" y="1366173"/>
            <a:ext cx="227836" cy="240150"/>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G</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54" name="Text Box 70"/>
          <p:cNvSpPr txBox="1">
            <a:spLocks noChangeArrowheads="1"/>
          </p:cNvSpPr>
          <p:nvPr/>
        </p:nvSpPr>
        <p:spPr bwMode="auto">
          <a:xfrm>
            <a:off x="5113227" y="1771201"/>
            <a:ext cx="227836" cy="240150"/>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53" name="Oval 69"/>
          <p:cNvSpPr>
            <a:spLocks noChangeArrowheads="1"/>
          </p:cNvSpPr>
          <p:nvPr/>
        </p:nvSpPr>
        <p:spPr bwMode="auto">
          <a:xfrm>
            <a:off x="5843339" y="3164860"/>
            <a:ext cx="352111" cy="334635"/>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8</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52" name="AutoShape 68"/>
          <p:cNvSpPr>
            <a:spLocks noChangeShapeType="1"/>
          </p:cNvSpPr>
          <p:nvPr/>
        </p:nvSpPr>
        <p:spPr bwMode="auto">
          <a:xfrm>
            <a:off x="5847481" y="2838097"/>
            <a:ext cx="172948" cy="326762"/>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651" name="Oval 67"/>
          <p:cNvSpPr>
            <a:spLocks noChangeArrowheads="1"/>
          </p:cNvSpPr>
          <p:nvPr/>
        </p:nvSpPr>
        <p:spPr bwMode="auto">
          <a:xfrm>
            <a:off x="4999310" y="3814446"/>
            <a:ext cx="352111" cy="334635"/>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4</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50" name="AutoShape 66"/>
          <p:cNvSpPr>
            <a:spLocks noChangeShapeType="1"/>
          </p:cNvSpPr>
          <p:nvPr/>
        </p:nvSpPr>
        <p:spPr bwMode="auto">
          <a:xfrm flipH="1">
            <a:off x="5176401" y="3474889"/>
            <a:ext cx="164663" cy="339556"/>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648" name="Text Box 64"/>
          <p:cNvSpPr txBox="1">
            <a:spLocks noChangeArrowheads="1"/>
          </p:cNvSpPr>
          <p:nvPr/>
        </p:nvSpPr>
        <p:spPr bwMode="auto">
          <a:xfrm>
            <a:off x="6991762" y="2430630"/>
            <a:ext cx="1176976" cy="240150"/>
          </a:xfrm>
          <a:prstGeom prst="rect">
            <a:avLst/>
          </a:prstGeom>
          <a:noFill/>
          <a:ln w="9525">
            <a:noFill/>
            <a:miter lim="800000"/>
          </a:ln>
        </p:spPr>
        <p:txBody>
          <a:bodyPr vert="horz" wrap="square" lIns="0" tIns="0" rIns="0" bIns="0" numCol="1" anchor="t" anchorCtr="0" compatLnSpc="1"/>
          <a:lstStyle/>
          <a:p>
            <a:pPr>
              <a:lnSpc>
                <a:spcPts val="2000"/>
              </a:lnSpc>
            </a:pPr>
            <a:r>
              <a:rPr kumimoji="0" lang="zh-CN" altLang="en-US"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子树</a:t>
            </a: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a:t>
            </a:r>
            <a:r>
              <a:rPr kumimoji="0" lang="zh-CN" altLang="en-US"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左旋</a:t>
            </a:r>
            <a:endParaRPr kumimoji="0" lang="zh-CN" altLang="en-US"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47" name="Text Box 63"/>
          <p:cNvSpPr txBox="1">
            <a:spLocks noChangeArrowheads="1"/>
          </p:cNvSpPr>
          <p:nvPr/>
        </p:nvSpPr>
        <p:spPr bwMode="auto">
          <a:xfrm>
            <a:off x="6320759" y="1900134"/>
            <a:ext cx="227836" cy="240150"/>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U</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46" name="Oval 62"/>
          <p:cNvSpPr>
            <a:spLocks noChangeArrowheads="1"/>
          </p:cNvSpPr>
          <p:nvPr/>
        </p:nvSpPr>
        <p:spPr bwMode="auto">
          <a:xfrm>
            <a:off x="9375758" y="1928678"/>
            <a:ext cx="352111" cy="334635"/>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14</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45" name="Oval 61"/>
          <p:cNvSpPr>
            <a:spLocks noChangeArrowheads="1"/>
          </p:cNvSpPr>
          <p:nvPr/>
        </p:nvSpPr>
        <p:spPr bwMode="auto">
          <a:xfrm>
            <a:off x="9056787" y="1366174"/>
            <a:ext cx="352111" cy="334635"/>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11</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44" name="AutoShape 60"/>
          <p:cNvSpPr>
            <a:spLocks noChangeShapeType="1"/>
          </p:cNvSpPr>
          <p:nvPr/>
        </p:nvSpPr>
        <p:spPr bwMode="auto">
          <a:xfrm>
            <a:off x="9358152" y="1678684"/>
            <a:ext cx="194696" cy="249992"/>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643" name="Oval 59"/>
          <p:cNvSpPr>
            <a:spLocks noChangeArrowheads="1"/>
          </p:cNvSpPr>
          <p:nvPr/>
        </p:nvSpPr>
        <p:spPr bwMode="auto">
          <a:xfrm>
            <a:off x="8712962" y="1928678"/>
            <a:ext cx="352111" cy="334635"/>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7</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42" name="AutoShape 58"/>
          <p:cNvSpPr>
            <a:spLocks noChangeShapeType="1"/>
          </p:cNvSpPr>
          <p:nvPr/>
        </p:nvSpPr>
        <p:spPr bwMode="auto">
          <a:xfrm flipH="1">
            <a:off x="8890052" y="1678684"/>
            <a:ext cx="218516" cy="249992"/>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641" name="Oval 57"/>
          <p:cNvSpPr>
            <a:spLocks noChangeArrowheads="1"/>
          </p:cNvSpPr>
          <p:nvPr/>
        </p:nvSpPr>
        <p:spPr bwMode="auto">
          <a:xfrm>
            <a:off x="9021576" y="2528069"/>
            <a:ext cx="352111" cy="334635"/>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8</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40" name="AutoShape 56"/>
          <p:cNvSpPr>
            <a:spLocks noChangeShapeType="1"/>
          </p:cNvSpPr>
          <p:nvPr/>
        </p:nvSpPr>
        <p:spPr bwMode="auto">
          <a:xfrm>
            <a:off x="9015363" y="2238708"/>
            <a:ext cx="183305" cy="28936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639" name="Oval 55"/>
          <p:cNvSpPr>
            <a:spLocks noChangeArrowheads="1"/>
          </p:cNvSpPr>
          <p:nvPr/>
        </p:nvSpPr>
        <p:spPr bwMode="auto">
          <a:xfrm>
            <a:off x="8421953" y="2528069"/>
            <a:ext cx="352111" cy="334635"/>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38" name="AutoShape 54"/>
          <p:cNvSpPr>
            <a:spLocks noChangeShapeType="1"/>
          </p:cNvSpPr>
          <p:nvPr/>
        </p:nvSpPr>
        <p:spPr bwMode="auto">
          <a:xfrm flipH="1">
            <a:off x="8599044" y="2238708"/>
            <a:ext cx="165699" cy="28936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637" name="Oval 53"/>
          <p:cNvSpPr>
            <a:spLocks noChangeArrowheads="1"/>
          </p:cNvSpPr>
          <p:nvPr/>
        </p:nvSpPr>
        <p:spPr bwMode="auto">
          <a:xfrm>
            <a:off x="9663660" y="2528069"/>
            <a:ext cx="352111" cy="334635"/>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15</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36" name="AutoShape 52"/>
          <p:cNvSpPr>
            <a:spLocks noChangeShapeType="1"/>
          </p:cNvSpPr>
          <p:nvPr/>
        </p:nvSpPr>
        <p:spPr bwMode="auto">
          <a:xfrm>
            <a:off x="9678158" y="2238708"/>
            <a:ext cx="162592" cy="28936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635" name="Oval 51"/>
          <p:cNvSpPr>
            <a:spLocks noChangeArrowheads="1"/>
          </p:cNvSpPr>
          <p:nvPr/>
        </p:nvSpPr>
        <p:spPr bwMode="auto">
          <a:xfrm>
            <a:off x="8765778" y="3164860"/>
            <a:ext cx="352111" cy="334635"/>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5</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34" name="Text Box 50"/>
          <p:cNvSpPr txBox="1">
            <a:spLocks noChangeArrowheads="1"/>
          </p:cNvSpPr>
          <p:nvPr/>
        </p:nvSpPr>
        <p:spPr bwMode="auto">
          <a:xfrm>
            <a:off x="8225618" y="2451298"/>
            <a:ext cx="227836" cy="240150"/>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33" name="Text Box 49"/>
          <p:cNvSpPr txBox="1">
            <a:spLocks noChangeArrowheads="1"/>
          </p:cNvSpPr>
          <p:nvPr/>
        </p:nvSpPr>
        <p:spPr bwMode="auto">
          <a:xfrm>
            <a:off x="9445144" y="1366173"/>
            <a:ext cx="227836" cy="240150"/>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G</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32" name="Text Box 48"/>
          <p:cNvSpPr txBox="1">
            <a:spLocks noChangeArrowheads="1"/>
          </p:cNvSpPr>
          <p:nvPr/>
        </p:nvSpPr>
        <p:spPr bwMode="auto">
          <a:xfrm>
            <a:off x="8589722" y="1771201"/>
            <a:ext cx="227836" cy="240150"/>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31" name="Oval 47"/>
          <p:cNvSpPr>
            <a:spLocks noChangeArrowheads="1"/>
          </p:cNvSpPr>
          <p:nvPr/>
        </p:nvSpPr>
        <p:spPr bwMode="auto">
          <a:xfrm>
            <a:off x="8475805" y="3814446"/>
            <a:ext cx="352111" cy="334635"/>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4</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30" name="AutoShape 46"/>
          <p:cNvSpPr>
            <a:spLocks noChangeShapeType="1"/>
          </p:cNvSpPr>
          <p:nvPr/>
        </p:nvSpPr>
        <p:spPr bwMode="auto">
          <a:xfrm flipH="1">
            <a:off x="8652896" y="3474889"/>
            <a:ext cx="164663" cy="339556"/>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629" name="Text Box 45"/>
          <p:cNvSpPr txBox="1">
            <a:spLocks noChangeArrowheads="1"/>
          </p:cNvSpPr>
          <p:nvPr/>
        </p:nvSpPr>
        <p:spPr bwMode="auto">
          <a:xfrm>
            <a:off x="9797254" y="1900134"/>
            <a:ext cx="227836" cy="240150"/>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U</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28" name="AutoShape 44"/>
          <p:cNvSpPr>
            <a:spLocks noChangeShapeType="1"/>
          </p:cNvSpPr>
          <p:nvPr/>
        </p:nvSpPr>
        <p:spPr bwMode="auto">
          <a:xfrm>
            <a:off x="8722282" y="2813493"/>
            <a:ext cx="219551" cy="351367"/>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626" name="Text Box 42"/>
          <p:cNvSpPr txBox="1">
            <a:spLocks noChangeArrowheads="1"/>
          </p:cNvSpPr>
          <p:nvPr/>
        </p:nvSpPr>
        <p:spPr bwMode="auto">
          <a:xfrm>
            <a:off x="2249740" y="5283676"/>
            <a:ext cx="1203054" cy="240150"/>
          </a:xfrm>
          <a:prstGeom prst="rect">
            <a:avLst/>
          </a:prstGeom>
          <a:noFill/>
          <a:ln w="9525">
            <a:noFill/>
            <a:miter lim="800000"/>
          </a:ln>
        </p:spPr>
        <p:txBody>
          <a:bodyPr vert="horz" wrap="square" lIns="0" tIns="0" rIns="0" bIns="0" numCol="1" anchor="t" anchorCtr="0" compatLnSpc="1"/>
          <a:lstStyle/>
          <a:p>
            <a:pPr>
              <a:lnSpc>
                <a:spcPts val="2000"/>
              </a:lnSpc>
            </a:pPr>
            <a:r>
              <a:rPr kumimoji="0" lang="zh-CN" altLang="en-US"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子树</a:t>
            </a: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G</a:t>
            </a:r>
            <a:r>
              <a:rPr kumimoji="0" lang="zh-CN" altLang="en-US"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右旋</a:t>
            </a:r>
            <a:endParaRPr kumimoji="0" lang="zh-CN" altLang="en-US"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25" name="Oval 41"/>
          <p:cNvSpPr>
            <a:spLocks noChangeArrowheads="1"/>
          </p:cNvSpPr>
          <p:nvPr/>
        </p:nvSpPr>
        <p:spPr bwMode="auto">
          <a:xfrm>
            <a:off x="5200220" y="5760040"/>
            <a:ext cx="352111" cy="334635"/>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14</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24" name="Oval 40"/>
          <p:cNvSpPr>
            <a:spLocks noChangeArrowheads="1"/>
          </p:cNvSpPr>
          <p:nvPr/>
        </p:nvSpPr>
        <p:spPr bwMode="auto">
          <a:xfrm>
            <a:off x="4857430" y="5068132"/>
            <a:ext cx="352111" cy="334635"/>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11</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23" name="Oval 39"/>
          <p:cNvSpPr>
            <a:spLocks noChangeArrowheads="1"/>
          </p:cNvSpPr>
          <p:nvPr/>
        </p:nvSpPr>
        <p:spPr bwMode="auto">
          <a:xfrm>
            <a:off x="4303374" y="4516968"/>
            <a:ext cx="352111" cy="334635"/>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7</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22" name="Oval 38"/>
          <p:cNvSpPr>
            <a:spLocks noChangeArrowheads="1"/>
          </p:cNvSpPr>
          <p:nvPr/>
        </p:nvSpPr>
        <p:spPr bwMode="auto">
          <a:xfrm>
            <a:off x="4608881" y="5760040"/>
            <a:ext cx="352111" cy="334635"/>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8</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21" name="Oval 37"/>
          <p:cNvSpPr>
            <a:spLocks noChangeArrowheads="1"/>
          </p:cNvSpPr>
          <p:nvPr/>
        </p:nvSpPr>
        <p:spPr bwMode="auto">
          <a:xfrm>
            <a:off x="3831131" y="5120296"/>
            <a:ext cx="352111" cy="334635"/>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20" name="Oval 36"/>
          <p:cNvSpPr>
            <a:spLocks noChangeArrowheads="1"/>
          </p:cNvSpPr>
          <p:nvPr/>
        </p:nvSpPr>
        <p:spPr bwMode="auto">
          <a:xfrm>
            <a:off x="5478802" y="6401752"/>
            <a:ext cx="352111" cy="334635"/>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ea typeface="仿宋" panose="02010609060101010101" pitchFamily="49" charset="-122"/>
                <a:cs typeface="Times New Roman" panose="02020603050405020304" pitchFamily="18" charset="0"/>
              </a:rPr>
              <a:t>15</a:t>
            </a:r>
            <a:endParaRPr kumimoji="0" lang="en-US" altLang="zh-CN" sz="1800">
              <a:solidFill>
                <a:schemeClr val="bg1"/>
              </a:solidFill>
              <a:ea typeface="仿宋" panose="02010609060101010101" pitchFamily="49" charset="-122"/>
              <a:cs typeface="Times New Roman" panose="02020603050405020304" pitchFamily="18" charset="0"/>
            </a:endParaRPr>
          </a:p>
        </p:txBody>
      </p:sp>
      <p:sp>
        <p:nvSpPr>
          <p:cNvPr id="195619" name="Oval 35"/>
          <p:cNvSpPr>
            <a:spLocks noChangeArrowheads="1"/>
          </p:cNvSpPr>
          <p:nvPr/>
        </p:nvSpPr>
        <p:spPr bwMode="auto">
          <a:xfrm>
            <a:off x="4114891" y="5760040"/>
            <a:ext cx="352111" cy="334635"/>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5</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18" name="Text Box 34"/>
          <p:cNvSpPr txBox="1">
            <a:spLocks noChangeArrowheads="1"/>
          </p:cNvSpPr>
          <p:nvPr/>
        </p:nvSpPr>
        <p:spPr bwMode="auto">
          <a:xfrm>
            <a:off x="5200219" y="4988409"/>
            <a:ext cx="227836" cy="240150"/>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G</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17" name="Text Box 33"/>
          <p:cNvSpPr txBox="1">
            <a:spLocks noChangeArrowheads="1"/>
          </p:cNvSpPr>
          <p:nvPr/>
        </p:nvSpPr>
        <p:spPr bwMode="auto">
          <a:xfrm>
            <a:off x="4722799" y="4511062"/>
            <a:ext cx="227836" cy="240150"/>
          </a:xfrm>
          <a:prstGeom prst="rect">
            <a:avLst/>
          </a:prstGeom>
          <a:noFill/>
          <a:ln w="9525">
            <a:noFill/>
            <a:miter lim="800000"/>
          </a:ln>
        </p:spPr>
        <p:txBody>
          <a:bodyPr vert="horz" wrap="square" lIns="0" tIns="0" rIns="0" bIns="0" numCol="1" anchor="t" anchorCtr="0" compatLnSpc="1"/>
          <a:lstStyle/>
          <a:p>
            <a:pPr>
              <a:lnSpc>
                <a:spcPts val="2000"/>
              </a:lnSpc>
            </a:pPr>
            <a:r>
              <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a:t>
            </a:r>
            <a:endParaRPr kumimoji="0" lang="en-US" altLang="zh-CN"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16" name="Oval 32"/>
          <p:cNvSpPr>
            <a:spLocks noChangeArrowheads="1"/>
          </p:cNvSpPr>
          <p:nvPr/>
        </p:nvSpPr>
        <p:spPr bwMode="auto">
          <a:xfrm>
            <a:off x="3872556" y="6401752"/>
            <a:ext cx="352111" cy="334635"/>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ea typeface="仿宋" panose="02010609060101010101" pitchFamily="49" charset="-122"/>
                <a:cs typeface="Times New Roman" panose="02020603050405020304" pitchFamily="18" charset="0"/>
              </a:rPr>
              <a:t>4</a:t>
            </a:r>
            <a:endParaRPr kumimoji="0" lang="en-US" altLang="zh-CN" sz="1800">
              <a:solidFill>
                <a:schemeClr val="bg1"/>
              </a:solidFill>
              <a:ea typeface="仿宋" panose="02010609060101010101" pitchFamily="49" charset="-122"/>
              <a:cs typeface="Times New Roman" panose="02020603050405020304" pitchFamily="18" charset="0"/>
            </a:endParaRPr>
          </a:p>
        </p:txBody>
      </p:sp>
      <p:sp>
        <p:nvSpPr>
          <p:cNvPr id="195615" name="Oval 31"/>
          <p:cNvSpPr>
            <a:spLocks noChangeArrowheads="1"/>
          </p:cNvSpPr>
          <p:nvPr/>
        </p:nvSpPr>
        <p:spPr bwMode="auto">
          <a:xfrm>
            <a:off x="8119552" y="3164860"/>
            <a:ext cx="352111" cy="334635"/>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14" name="AutoShape 30"/>
          <p:cNvSpPr>
            <a:spLocks noChangeShapeType="1"/>
          </p:cNvSpPr>
          <p:nvPr/>
        </p:nvSpPr>
        <p:spPr bwMode="auto">
          <a:xfrm flipH="1">
            <a:off x="8295607" y="2813493"/>
            <a:ext cx="178127" cy="351367"/>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613" name="Oval 29"/>
          <p:cNvSpPr>
            <a:spLocks noChangeArrowheads="1"/>
          </p:cNvSpPr>
          <p:nvPr/>
        </p:nvSpPr>
        <p:spPr bwMode="auto">
          <a:xfrm>
            <a:off x="3539087" y="5760040"/>
            <a:ext cx="352111" cy="334635"/>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12" name="AutoShape 28"/>
          <p:cNvSpPr>
            <a:spLocks noChangeShapeType="1"/>
          </p:cNvSpPr>
          <p:nvPr/>
        </p:nvSpPr>
        <p:spPr bwMode="auto">
          <a:xfrm flipH="1">
            <a:off x="4007186" y="4802391"/>
            <a:ext cx="347968" cy="317904"/>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611" name="AutoShape 27"/>
          <p:cNvSpPr>
            <a:spLocks noChangeShapeType="1"/>
          </p:cNvSpPr>
          <p:nvPr/>
        </p:nvSpPr>
        <p:spPr bwMode="auto">
          <a:xfrm>
            <a:off x="4603702" y="4802392"/>
            <a:ext cx="305508" cy="314951"/>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610" name="AutoShape 26"/>
          <p:cNvSpPr>
            <a:spLocks noChangeShapeType="1"/>
          </p:cNvSpPr>
          <p:nvPr/>
        </p:nvSpPr>
        <p:spPr bwMode="auto">
          <a:xfrm flipH="1">
            <a:off x="3715141" y="5405719"/>
            <a:ext cx="167770" cy="354320"/>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609" name="AutoShape 25"/>
          <p:cNvSpPr>
            <a:spLocks noChangeShapeType="1"/>
          </p:cNvSpPr>
          <p:nvPr/>
        </p:nvSpPr>
        <p:spPr bwMode="auto">
          <a:xfrm>
            <a:off x="4131461" y="5405719"/>
            <a:ext cx="159485" cy="354320"/>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608" name="AutoShape 24"/>
          <p:cNvSpPr>
            <a:spLocks noChangeShapeType="1"/>
          </p:cNvSpPr>
          <p:nvPr/>
        </p:nvSpPr>
        <p:spPr bwMode="auto">
          <a:xfrm flipH="1">
            <a:off x="4048611" y="6045463"/>
            <a:ext cx="118061" cy="356288"/>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607" name="AutoShape 23"/>
          <p:cNvSpPr>
            <a:spLocks noChangeShapeType="1"/>
          </p:cNvSpPr>
          <p:nvPr/>
        </p:nvSpPr>
        <p:spPr bwMode="auto">
          <a:xfrm flipH="1">
            <a:off x="4784936" y="5353555"/>
            <a:ext cx="124274" cy="406484"/>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606" name="AutoShape 22"/>
          <p:cNvSpPr>
            <a:spLocks noChangeShapeType="1"/>
          </p:cNvSpPr>
          <p:nvPr/>
        </p:nvSpPr>
        <p:spPr bwMode="auto">
          <a:xfrm>
            <a:off x="5157759" y="5353555"/>
            <a:ext cx="218516" cy="406484"/>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605" name="AutoShape 21"/>
          <p:cNvSpPr>
            <a:spLocks noChangeShapeType="1"/>
          </p:cNvSpPr>
          <p:nvPr/>
        </p:nvSpPr>
        <p:spPr bwMode="auto">
          <a:xfrm>
            <a:off x="5500550" y="6045463"/>
            <a:ext cx="154307" cy="356288"/>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603" name="Text Box 19"/>
          <p:cNvSpPr txBox="1">
            <a:spLocks noChangeArrowheads="1"/>
          </p:cNvSpPr>
          <p:nvPr/>
        </p:nvSpPr>
        <p:spPr bwMode="auto">
          <a:xfrm>
            <a:off x="6126063" y="5399814"/>
            <a:ext cx="970069" cy="240150"/>
          </a:xfrm>
          <a:prstGeom prst="rect">
            <a:avLst/>
          </a:prstGeom>
          <a:noFill/>
          <a:ln w="9525">
            <a:noFill/>
            <a:miter lim="800000"/>
          </a:ln>
        </p:spPr>
        <p:txBody>
          <a:bodyPr vert="horz" wrap="square" lIns="0" tIns="0" rIns="0" bIns="0" numCol="1" anchor="t" anchorCtr="0" compatLnSpc="1"/>
          <a:lstStyle/>
          <a:p>
            <a:pPr>
              <a:lnSpc>
                <a:spcPts val="2000"/>
              </a:lnSpc>
            </a:pPr>
            <a:r>
              <a:rPr kumimoji="0" lang="zh-CN" altLang="en-US"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改变颜色</a:t>
            </a:r>
            <a:endParaRPr kumimoji="0" lang="zh-CN" altLang="en-US" sz="1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02" name="Oval 18"/>
          <p:cNvSpPr>
            <a:spLocks noChangeArrowheads="1"/>
          </p:cNvSpPr>
          <p:nvPr/>
        </p:nvSpPr>
        <p:spPr bwMode="auto">
          <a:xfrm>
            <a:off x="8851813" y="5759056"/>
            <a:ext cx="352111" cy="334635"/>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14</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01" name="Oval 17"/>
          <p:cNvSpPr>
            <a:spLocks noChangeArrowheads="1"/>
          </p:cNvSpPr>
          <p:nvPr/>
        </p:nvSpPr>
        <p:spPr bwMode="auto">
          <a:xfrm>
            <a:off x="8509023" y="5067148"/>
            <a:ext cx="352111" cy="334635"/>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11</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600" name="Oval 16"/>
          <p:cNvSpPr>
            <a:spLocks noChangeArrowheads="1"/>
          </p:cNvSpPr>
          <p:nvPr/>
        </p:nvSpPr>
        <p:spPr bwMode="auto">
          <a:xfrm>
            <a:off x="7954967" y="4515984"/>
            <a:ext cx="352111" cy="334635"/>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7</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599" name="Oval 15"/>
          <p:cNvSpPr>
            <a:spLocks noChangeArrowheads="1"/>
          </p:cNvSpPr>
          <p:nvPr/>
        </p:nvSpPr>
        <p:spPr bwMode="auto">
          <a:xfrm>
            <a:off x="8260475" y="5759056"/>
            <a:ext cx="352111" cy="334635"/>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8</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598" name="Oval 14"/>
          <p:cNvSpPr>
            <a:spLocks noChangeArrowheads="1"/>
          </p:cNvSpPr>
          <p:nvPr/>
        </p:nvSpPr>
        <p:spPr bwMode="auto">
          <a:xfrm>
            <a:off x="7482725" y="5119312"/>
            <a:ext cx="352111" cy="334635"/>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597" name="Oval 13"/>
          <p:cNvSpPr>
            <a:spLocks noChangeArrowheads="1"/>
          </p:cNvSpPr>
          <p:nvPr/>
        </p:nvSpPr>
        <p:spPr bwMode="auto">
          <a:xfrm>
            <a:off x="9130395" y="6401752"/>
            <a:ext cx="352111" cy="334635"/>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ea typeface="仿宋" panose="02010609060101010101" pitchFamily="49" charset="-122"/>
                <a:cs typeface="Times New Roman" panose="02020603050405020304" pitchFamily="18" charset="0"/>
              </a:rPr>
              <a:t>15</a:t>
            </a:r>
            <a:endParaRPr kumimoji="0" lang="en-US" altLang="zh-CN" sz="1800">
              <a:solidFill>
                <a:schemeClr val="bg1"/>
              </a:solidFill>
              <a:ea typeface="仿宋" panose="02010609060101010101" pitchFamily="49" charset="-122"/>
              <a:cs typeface="Times New Roman" panose="02020603050405020304" pitchFamily="18" charset="0"/>
            </a:endParaRPr>
          </a:p>
        </p:txBody>
      </p:sp>
      <p:sp>
        <p:nvSpPr>
          <p:cNvPr id="195596" name="Oval 12"/>
          <p:cNvSpPr>
            <a:spLocks noChangeArrowheads="1"/>
          </p:cNvSpPr>
          <p:nvPr/>
        </p:nvSpPr>
        <p:spPr bwMode="auto">
          <a:xfrm>
            <a:off x="7766484" y="5759056"/>
            <a:ext cx="352111" cy="334635"/>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5</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595" name="Oval 11"/>
          <p:cNvSpPr>
            <a:spLocks noChangeArrowheads="1"/>
          </p:cNvSpPr>
          <p:nvPr/>
        </p:nvSpPr>
        <p:spPr bwMode="auto">
          <a:xfrm>
            <a:off x="7524149" y="6401752"/>
            <a:ext cx="352111" cy="334635"/>
          </a:xfrm>
          <a:prstGeom prst="ellipse">
            <a:avLst/>
          </a:prstGeom>
          <a:solidFill>
            <a:srgbClr val="FF0000"/>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ea typeface="仿宋" panose="02010609060101010101" pitchFamily="49" charset="-122"/>
                <a:cs typeface="Times New Roman" panose="02020603050405020304" pitchFamily="18" charset="0"/>
              </a:rPr>
              <a:t>4</a:t>
            </a:r>
            <a:endParaRPr kumimoji="0" lang="en-US" altLang="zh-CN" sz="1800">
              <a:solidFill>
                <a:schemeClr val="bg1"/>
              </a:solidFill>
              <a:ea typeface="仿宋" panose="02010609060101010101" pitchFamily="49" charset="-122"/>
              <a:cs typeface="Times New Roman" panose="02020603050405020304" pitchFamily="18" charset="0"/>
            </a:endParaRPr>
          </a:p>
        </p:txBody>
      </p:sp>
      <p:sp>
        <p:nvSpPr>
          <p:cNvPr id="195594" name="Oval 10"/>
          <p:cNvSpPr>
            <a:spLocks noChangeArrowheads="1"/>
          </p:cNvSpPr>
          <p:nvPr/>
        </p:nvSpPr>
        <p:spPr bwMode="auto">
          <a:xfrm>
            <a:off x="7190680" y="5759056"/>
            <a:ext cx="352111" cy="334635"/>
          </a:xfrm>
          <a:prstGeom prst="ellipse">
            <a:avLst/>
          </a:prstGeom>
          <a:solidFill>
            <a:schemeClr val="tx1"/>
          </a:solidFill>
          <a:ln w="9525">
            <a:solidFill>
              <a:srgbClr val="000000"/>
            </a:solidFill>
            <a:round/>
            <a:tailEnd type="none" w="sm" len="sm"/>
          </a:ln>
        </p:spPr>
        <p:txBody>
          <a:bodyPr vert="horz" wrap="square" lIns="0" tIns="0" rIns="0" bIns="0" numCol="1" anchor="t" anchorCtr="0" compatLnSpc="1"/>
          <a:lstStyle/>
          <a:p>
            <a:pPr>
              <a:lnSpc>
                <a:spcPts val="2000"/>
              </a:lnSpc>
            </a:pPr>
            <a:r>
              <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endParaRPr kumimoji="0" lang="en-US" altLang="zh-CN" sz="18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593" name="AutoShape 9"/>
          <p:cNvSpPr>
            <a:spLocks noChangeShapeType="1"/>
          </p:cNvSpPr>
          <p:nvPr/>
        </p:nvSpPr>
        <p:spPr bwMode="auto">
          <a:xfrm flipH="1">
            <a:off x="7659815" y="4826013"/>
            <a:ext cx="346932" cy="293298"/>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592" name="AutoShape 8"/>
          <p:cNvSpPr>
            <a:spLocks noChangeShapeType="1"/>
          </p:cNvSpPr>
          <p:nvPr/>
        </p:nvSpPr>
        <p:spPr bwMode="auto">
          <a:xfrm>
            <a:off x="8257367" y="4826013"/>
            <a:ext cx="303436" cy="294282"/>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591" name="AutoShape 7"/>
          <p:cNvSpPr>
            <a:spLocks noChangeShapeType="1"/>
          </p:cNvSpPr>
          <p:nvPr/>
        </p:nvSpPr>
        <p:spPr bwMode="auto">
          <a:xfrm flipH="1">
            <a:off x="7367771" y="5429341"/>
            <a:ext cx="166735" cy="329714"/>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590" name="AutoShape 6"/>
          <p:cNvSpPr>
            <a:spLocks noChangeShapeType="1"/>
          </p:cNvSpPr>
          <p:nvPr/>
        </p:nvSpPr>
        <p:spPr bwMode="auto">
          <a:xfrm>
            <a:off x="7785125" y="5429341"/>
            <a:ext cx="158450" cy="329714"/>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589" name="AutoShape 5"/>
          <p:cNvSpPr>
            <a:spLocks noChangeShapeType="1"/>
          </p:cNvSpPr>
          <p:nvPr/>
        </p:nvSpPr>
        <p:spPr bwMode="auto">
          <a:xfrm flipH="1">
            <a:off x="7701240" y="6069086"/>
            <a:ext cx="117025" cy="331683"/>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588" name="AutoShape 4"/>
          <p:cNvSpPr>
            <a:spLocks noChangeShapeType="1"/>
          </p:cNvSpPr>
          <p:nvPr/>
        </p:nvSpPr>
        <p:spPr bwMode="auto">
          <a:xfrm flipH="1">
            <a:off x="8437566" y="5377177"/>
            <a:ext cx="123239" cy="381878"/>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587" name="AutoShape 3"/>
          <p:cNvSpPr>
            <a:spLocks noChangeShapeType="1"/>
          </p:cNvSpPr>
          <p:nvPr/>
        </p:nvSpPr>
        <p:spPr bwMode="auto">
          <a:xfrm>
            <a:off x="8810388" y="5377177"/>
            <a:ext cx="218516" cy="381878"/>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95586" name="AutoShape 2"/>
          <p:cNvSpPr>
            <a:spLocks noChangeShapeType="1"/>
          </p:cNvSpPr>
          <p:nvPr/>
        </p:nvSpPr>
        <p:spPr bwMode="auto">
          <a:xfrm>
            <a:off x="9154213" y="6069086"/>
            <a:ext cx="153272" cy="331683"/>
          </a:xfrm>
          <a:prstGeom prst="straightConnector1">
            <a:avLst/>
          </a:prstGeom>
          <a:noFill/>
          <a:ln w="19050">
            <a:solidFill>
              <a:srgbClr val="000000"/>
            </a:solidFill>
            <a:round/>
            <a:tailEnd type="none"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17" name="TextBox 116"/>
          <p:cNvSpPr txBox="1"/>
          <p:nvPr/>
        </p:nvSpPr>
        <p:spPr>
          <a:xfrm>
            <a:off x="407368" y="889556"/>
            <a:ext cx="2410876" cy="521970"/>
          </a:xfrm>
          <a:prstGeom prst="rect">
            <a:avLst/>
          </a:prstGeom>
          <a:noFill/>
        </p:spPr>
        <p:txBody>
          <a:bodyPr wrap="square" rtlCol="0">
            <a:spAutoFit/>
          </a:bodyPr>
          <a:lstStyle/>
          <a:p>
            <a:pPr algn="l"/>
            <a:r>
              <a:rPr lang="zh-CN" altLang="zh-CN"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插入关键字</a:t>
            </a:r>
            <a:r>
              <a:rPr lang="en-US" altLang="zh-CN"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8" name="AutoShape 43"/>
          <p:cNvSpPr>
            <a:spLocks noChangeShapeType="1"/>
          </p:cNvSpPr>
          <p:nvPr/>
        </p:nvSpPr>
        <p:spPr bwMode="auto">
          <a:xfrm>
            <a:off x="3881422" y="2759031"/>
            <a:ext cx="817570" cy="1075"/>
          </a:xfrm>
          <a:prstGeom prst="straightConnector1">
            <a:avLst/>
          </a:prstGeom>
          <a:noFill/>
          <a:ln w="38100">
            <a:solidFill>
              <a:srgbClr val="000000"/>
            </a:solidFill>
            <a:round/>
            <a:headEnd type="none" w="med" len="med"/>
            <a:tailEnd type="arrow"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19" name="AutoShape 43"/>
          <p:cNvSpPr>
            <a:spLocks noChangeShapeType="1"/>
          </p:cNvSpPr>
          <p:nvPr/>
        </p:nvSpPr>
        <p:spPr bwMode="auto">
          <a:xfrm>
            <a:off x="6238876" y="5761921"/>
            <a:ext cx="817570" cy="1075"/>
          </a:xfrm>
          <a:prstGeom prst="straightConnector1">
            <a:avLst/>
          </a:prstGeom>
          <a:noFill/>
          <a:ln w="38100">
            <a:solidFill>
              <a:srgbClr val="000000"/>
            </a:solidFill>
            <a:round/>
            <a:headEnd type="none" w="med" len="med"/>
            <a:tailEnd type="arrow"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20" name="AutoShape 43"/>
          <p:cNvSpPr>
            <a:spLocks noChangeShapeType="1"/>
          </p:cNvSpPr>
          <p:nvPr/>
        </p:nvSpPr>
        <p:spPr bwMode="auto">
          <a:xfrm>
            <a:off x="2452662" y="5690483"/>
            <a:ext cx="817570" cy="1075"/>
          </a:xfrm>
          <a:prstGeom prst="straightConnector1">
            <a:avLst/>
          </a:prstGeom>
          <a:noFill/>
          <a:ln w="38100">
            <a:solidFill>
              <a:srgbClr val="000000"/>
            </a:solidFill>
            <a:round/>
            <a:headEnd type="none" w="med" len="med"/>
            <a:tailEnd type="arrow"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
        <p:nvSpPr>
          <p:cNvPr id="121" name="AutoShape 43"/>
          <p:cNvSpPr>
            <a:spLocks noChangeShapeType="1"/>
          </p:cNvSpPr>
          <p:nvPr/>
        </p:nvSpPr>
        <p:spPr bwMode="auto">
          <a:xfrm>
            <a:off x="7240044" y="2830469"/>
            <a:ext cx="817570" cy="1075"/>
          </a:xfrm>
          <a:prstGeom prst="straightConnector1">
            <a:avLst/>
          </a:prstGeom>
          <a:noFill/>
          <a:ln w="38100">
            <a:solidFill>
              <a:srgbClr val="000000"/>
            </a:solidFill>
            <a:round/>
            <a:headEnd type="none" w="med" len="med"/>
            <a:tailEnd type="arrow" w="sm" len="sm"/>
          </a:ln>
        </p:spPr>
        <p:txBody>
          <a:bodyPr vert="horz" wrap="square" lIns="91440" tIns="45720" rIns="91440" bIns="45720" numCol="1" anchor="t" anchorCtr="0" compatLnSpc="1"/>
          <a:lstStyle/>
          <a:p>
            <a:pPr>
              <a:lnSpc>
                <a:spcPts val="2000"/>
              </a:lnSpc>
            </a:pPr>
            <a:endParaRPr lang="zh-CN" altLang="en-US" sz="1800">
              <a:solidFill>
                <a:srgbClr val="0000FF"/>
              </a:solidFill>
              <a:ea typeface="仿宋" panose="02010609060101010101" pitchFamily="49" charset="-122"/>
              <a:cs typeface="Times New Roman" panose="02020603050405020304" pitchFamily="18"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695400" y="2077410"/>
            <a:ext cx="10027224" cy="1198880"/>
          </a:xfrm>
          <a:prstGeom prst="rect">
            <a:avLst/>
          </a:prstGeom>
          <a:noFill/>
          <a:ln w="9525">
            <a:noFill/>
            <a:miter lim="800000"/>
          </a:ln>
        </p:spPr>
        <p:txBody>
          <a:bodyPr wrap="square">
            <a:spAutoFit/>
          </a:bodyPr>
          <a:lstStyle/>
          <a:p>
            <a:pPr algn="l">
              <a:lnSpc>
                <a:spcPct val="150000"/>
              </a:lnSpc>
              <a:spcBef>
                <a:spcPct val="50000"/>
              </a:spcBef>
            </a:pPr>
            <a:r>
              <a:rPr lang="zh-CN" altLang="en-US" sz="24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树又称为</a:t>
            </a:r>
            <a:r>
              <a:rPr lang="zh-CN" altLang="en-US" sz="24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多路平衡查找树</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，是一种组织和维护</a:t>
            </a:r>
            <a:r>
              <a:rPr lang="zh-CN" altLang="en-US" sz="24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外存文件</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系统非常有效的数据结构。       </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7347" name="Text Box 2" descr="花束"/>
          <p:cNvSpPr txBox="1">
            <a:spLocks noChangeArrowheads="1"/>
          </p:cNvSpPr>
          <p:nvPr/>
        </p:nvSpPr>
        <p:spPr bwMode="auto">
          <a:xfrm>
            <a:off x="695400" y="1052736"/>
            <a:ext cx="2143140" cy="574040"/>
          </a:xfrm>
          <a:prstGeom prst="rect">
            <a:avLst/>
          </a:prstGeom>
          <a:solidFill>
            <a:srgbClr val="F19903"/>
          </a:solidFill>
          <a:ln w="28575" algn="ctr">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tIns="72000" bIns="72000">
            <a:spAutoFit/>
          </a:bodyPr>
          <a:lstStyle/>
          <a:p>
            <a:pPr>
              <a:spcBef>
                <a:spcPct val="50000"/>
              </a:spcBef>
            </a:pP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9.3.4 B</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a:t>
            </a:r>
            <a:endParaRPr kumimoji="0"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6" name="图片 5" descr="乐高玩具&#10;&#10;低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44072" y="3406578"/>
            <a:ext cx="4914656" cy="331116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335360" y="1671168"/>
            <a:ext cx="11089232" cy="497205"/>
          </a:xfrm>
          <a:prstGeom prst="rect">
            <a:avLst/>
          </a:prstGeom>
          <a:noFill/>
          <a:ln w="9525">
            <a:noFill/>
            <a:miter lim="800000"/>
          </a:ln>
        </p:spPr>
        <p:txBody>
          <a:bodyPr wrap="square">
            <a:spAutoFit/>
          </a:bodyPr>
          <a:lstStyle/>
          <a:p>
            <a:pPr algn="just">
              <a:lnSpc>
                <a:spcPct val="110000"/>
              </a:lnSpc>
              <a:spcBef>
                <a:spcPct val="50000"/>
              </a:spcBef>
            </a:pPr>
            <a:r>
              <a:rPr lang="zh-CN" altLang="en-US" sz="24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在二叉排序树中插入一个关键字为</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的新结点，要保证插入后仍满足</a:t>
            </a:r>
            <a:r>
              <a:rPr lang="en-US" altLang="zh-CN" sz="24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BST</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性质。　</a:t>
            </a:r>
            <a:r>
              <a:rPr lang="zh-CN" altLang="en-US" sz="24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4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7411" name="Text Box 2"/>
          <p:cNvSpPr txBox="1">
            <a:spLocks noChangeArrowheads="1"/>
          </p:cNvSpPr>
          <p:nvPr/>
        </p:nvSpPr>
        <p:spPr bwMode="auto">
          <a:xfrm>
            <a:off x="479376" y="919611"/>
            <a:ext cx="4752528" cy="521970"/>
          </a:xfrm>
          <a:prstGeom prst="rect">
            <a:avLst/>
          </a:prstGeom>
          <a:solidFill>
            <a:srgbClr val="F19903"/>
          </a:solidFill>
          <a:ln w="9525">
            <a:noFill/>
            <a:miter lim="800000"/>
          </a:ln>
        </p:spPr>
        <p:txBody>
          <a:bodyPr wrap="square">
            <a:spAutoFit/>
          </a:bodyPr>
          <a:lstStyle/>
          <a:p>
            <a:pPr>
              <a:spcBef>
                <a:spcPct val="50000"/>
              </a:spcBef>
            </a:pP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、二叉排序树的插入和创建</a:t>
            </a:r>
            <a:endParaRPr kumimoji="0"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3"/>
          <p:cNvSpPr txBox="1"/>
          <p:nvPr/>
        </p:nvSpPr>
        <p:spPr>
          <a:xfrm>
            <a:off x="1952596" y="4081821"/>
            <a:ext cx="10048060" cy="244094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6"/>
          </a:lnRef>
          <a:fillRef idx="2">
            <a:schemeClr val="accent6"/>
          </a:fillRef>
          <a:effectRef idx="1">
            <a:schemeClr val="accent6"/>
          </a:effectRef>
          <a:fontRef idx="minor">
            <a:schemeClr val="dk1"/>
          </a:fontRef>
        </p:style>
        <p:txBody>
          <a:bodyPr wrap="square" lIns="216000" tIns="144000" rIns="180000" bIns="144000" rtlCol="0">
            <a:spAutoFit/>
          </a:bodyPr>
          <a:lstStyle/>
          <a:p>
            <a:pPr algn="just">
              <a:lnSpc>
                <a:spcPct val="110000"/>
              </a:lnSpc>
              <a:spcBef>
                <a:spcPct val="50000"/>
              </a:spcBef>
            </a:pPr>
            <a:r>
              <a:rPr lang="zh-CN" altLang="en-US"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）若二叉排序树</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为空，则创建一个</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key</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域为</a:t>
            </a: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的结点，将它作为根结点。</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110000"/>
              </a:lnSpc>
              <a:spcBef>
                <a:spcPct val="50000"/>
              </a:spcBef>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）否则将</a:t>
            </a: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和根结点的关键字比较，若</a:t>
            </a: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-&gt;key</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，则将</a:t>
            </a: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插入根结点的左子树中。</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110000"/>
              </a:lnSpc>
              <a:spcBef>
                <a:spcPct val="50000"/>
              </a:spcBef>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-&gt;key</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，将它插入右子树中。</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110000"/>
              </a:lnSpc>
              <a:spcBef>
                <a:spcPct val="50000"/>
              </a:spcBef>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-&gt;key</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，说明树中已有此关键字</a:t>
            </a: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，无须插入。</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7328" y="2060848"/>
            <a:ext cx="4608512" cy="4608512"/>
          </a:xfrm>
          <a:prstGeom prst="rect">
            <a:avLst/>
          </a:prstGeom>
        </p:spPr>
      </p:pic>
      <p:sp>
        <p:nvSpPr>
          <p:cNvPr id="8" name="文本框 7"/>
          <p:cNvSpPr txBox="1"/>
          <p:nvPr/>
        </p:nvSpPr>
        <p:spPr>
          <a:xfrm>
            <a:off x="2168620" y="2814027"/>
            <a:ext cx="1983164" cy="829945"/>
          </a:xfrm>
          <a:prstGeom prst="rect">
            <a:avLst/>
          </a:prstGeom>
          <a:noFill/>
        </p:spPr>
        <p:txBody>
          <a:bodyPr wrap="squar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插入过程：</a:t>
            </a:r>
            <a:endPar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Text Box 5"/>
          <p:cNvSpPr txBox="1">
            <a:spLocks noChangeArrowheads="1"/>
          </p:cNvSpPr>
          <p:nvPr/>
        </p:nvSpPr>
        <p:spPr bwMode="auto">
          <a:xfrm>
            <a:off x="590531" y="889192"/>
            <a:ext cx="2449513" cy="521970"/>
          </a:xfrm>
          <a:prstGeom prst="rect">
            <a:avLst/>
          </a:prstGeom>
          <a:solidFill>
            <a:srgbClr val="F19903"/>
          </a:solidFill>
          <a:ln w="28575" algn="ctr">
            <a:noFill/>
            <a:miter lim="800000"/>
          </a:ln>
        </p:spPr>
        <p:txBody>
          <a:bodyPr>
            <a:spAutoFit/>
          </a:bodyPr>
          <a:lstStyle/>
          <a:p>
            <a:pPr>
              <a:spcBef>
                <a:spcPct val="50000"/>
              </a:spcBef>
            </a:pPr>
            <a:r>
              <a:rPr kumimoji="0"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kumimoji="0"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树的定义</a:t>
            </a:r>
            <a:endParaRPr kumimoji="0"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1" name="Text Box 4"/>
          <p:cNvSpPr txBox="1">
            <a:spLocks noChangeArrowheads="1"/>
          </p:cNvSpPr>
          <p:nvPr/>
        </p:nvSpPr>
        <p:spPr bwMode="auto">
          <a:xfrm>
            <a:off x="1218836" y="1568040"/>
            <a:ext cx="2428892" cy="398780"/>
          </a:xfrm>
          <a:prstGeom prst="rect">
            <a:avLst/>
          </a:prstGeom>
          <a:noFill/>
          <a:ln w="9525">
            <a:noFill/>
            <a:miter lim="800000"/>
          </a:ln>
        </p:spPr>
        <p:txBody>
          <a:bodyPr wrap="square">
            <a:spAutoFit/>
          </a:bodyPr>
          <a:lstStyle/>
          <a:p>
            <a:pPr algn="l">
              <a:spcBef>
                <a:spcPct val="50000"/>
              </a:spcBef>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一棵</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阶</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TextBox 9"/>
          <p:cNvSpPr txBox="1"/>
          <p:nvPr/>
        </p:nvSpPr>
        <p:spPr>
          <a:xfrm>
            <a:off x="5167306" y="1724596"/>
            <a:ext cx="1143008" cy="398780"/>
          </a:xfrm>
          <a:prstGeom prst="rect">
            <a:avLst/>
          </a:prstGeom>
          <a:solidFill>
            <a:schemeClr val="bg1"/>
          </a:solidFill>
        </p:spPr>
        <p:txBody>
          <a:bodyPr wrap="square" rtlCol="0">
            <a:spAutoFit/>
          </a:bodyPr>
          <a:lstStyle/>
          <a:p>
            <a:r>
              <a:rPr lang="zh-CN" altLang="en-US" sz="2000" b="1" dirty="0">
                <a:solidFill>
                  <a:srgbClr val="F19903"/>
                </a:solidFill>
                <a:latin typeface="微软雅黑" panose="020B0503020204020204" pitchFamily="34" charset="-122"/>
                <a:ea typeface="微软雅黑" panose="020B0503020204020204" pitchFamily="34" charset="-122"/>
              </a:rPr>
              <a:t>根结点</a:t>
            </a:r>
            <a:endParaRPr lang="zh-CN" altLang="en-US" sz="2000" b="1" dirty="0">
              <a:solidFill>
                <a:srgbClr val="F19903"/>
              </a:solidFill>
              <a:latin typeface="微软雅黑" panose="020B0503020204020204" pitchFamily="34" charset="-122"/>
              <a:ea typeface="微软雅黑" panose="020B0503020204020204" pitchFamily="34" charset="-122"/>
            </a:endParaRPr>
          </a:p>
        </p:txBody>
      </p:sp>
      <p:grpSp>
        <p:nvGrpSpPr>
          <p:cNvPr id="2" name="组合 80"/>
          <p:cNvGrpSpPr/>
          <p:nvPr/>
        </p:nvGrpSpPr>
        <p:grpSpPr>
          <a:xfrm>
            <a:off x="2802740" y="3966858"/>
            <a:ext cx="7650978" cy="872492"/>
            <a:chOff x="1278740" y="3699516"/>
            <a:chExt cx="7650978" cy="872492"/>
          </a:xfrm>
        </p:grpSpPr>
        <p:grpSp>
          <p:nvGrpSpPr>
            <p:cNvPr id="3" name="组合 71"/>
            <p:cNvGrpSpPr/>
            <p:nvPr/>
          </p:nvGrpSpPr>
          <p:grpSpPr>
            <a:xfrm>
              <a:off x="1278740" y="3699516"/>
              <a:ext cx="5593595" cy="736602"/>
              <a:chOff x="850112" y="3413922"/>
              <a:chExt cx="5593595" cy="736602"/>
            </a:xfrm>
          </p:grpSpPr>
          <p:cxnSp>
            <p:nvCxnSpPr>
              <p:cNvPr id="14" name="直接连接符 13"/>
              <p:cNvCxnSpPr/>
              <p:nvPr/>
            </p:nvCxnSpPr>
            <p:spPr>
              <a:xfrm rot="5400000">
                <a:off x="753671" y="3574658"/>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50112" y="373539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6" name="直接连接符 15"/>
              <p:cNvCxnSpPr/>
              <p:nvPr/>
            </p:nvCxnSpPr>
            <p:spPr>
              <a:xfrm rot="5400000">
                <a:off x="1010848" y="357394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107289"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8" name="直接连接符 17"/>
              <p:cNvCxnSpPr/>
              <p:nvPr/>
            </p:nvCxnSpPr>
            <p:spPr>
              <a:xfrm rot="5400000">
                <a:off x="1268024" y="357394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364466"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1" name="直接连接符 20"/>
              <p:cNvCxnSpPr/>
              <p:nvPr/>
            </p:nvCxnSpPr>
            <p:spPr>
              <a:xfrm rot="5400000">
                <a:off x="1782378" y="3574658"/>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878819" y="373539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3" name="直接连接符 22"/>
              <p:cNvCxnSpPr/>
              <p:nvPr/>
            </p:nvCxnSpPr>
            <p:spPr>
              <a:xfrm rot="5400000">
                <a:off x="2039555" y="357394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135996"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5" name="直接连接符 24"/>
              <p:cNvCxnSpPr/>
              <p:nvPr/>
            </p:nvCxnSpPr>
            <p:spPr>
              <a:xfrm rot="5400000">
                <a:off x="2296732" y="357394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2393173"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连接符 27"/>
              <p:cNvCxnSpPr/>
              <p:nvPr/>
            </p:nvCxnSpPr>
            <p:spPr>
              <a:xfrm rot="5400000">
                <a:off x="2811085" y="360402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2907527"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0" name="直接连接符 29"/>
              <p:cNvCxnSpPr/>
              <p:nvPr/>
            </p:nvCxnSpPr>
            <p:spPr>
              <a:xfrm rot="5400000">
                <a:off x="3068262"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3164703"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2" name="直接连接符 31"/>
              <p:cNvCxnSpPr/>
              <p:nvPr/>
            </p:nvCxnSpPr>
            <p:spPr>
              <a:xfrm rot="5400000">
                <a:off x="3325439"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3421880"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5" name="直接连接符 34"/>
              <p:cNvCxnSpPr/>
              <p:nvPr/>
            </p:nvCxnSpPr>
            <p:spPr>
              <a:xfrm rot="5400000">
                <a:off x="3775498" y="360402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3871940"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7" name="直接连接符 36"/>
              <p:cNvCxnSpPr/>
              <p:nvPr/>
            </p:nvCxnSpPr>
            <p:spPr>
              <a:xfrm rot="5400000">
                <a:off x="4032675"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4129116"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连接符 38"/>
              <p:cNvCxnSpPr/>
              <p:nvPr/>
            </p:nvCxnSpPr>
            <p:spPr>
              <a:xfrm rot="5400000">
                <a:off x="4289852"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4386293"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42" name="直接连接符 41"/>
              <p:cNvCxnSpPr/>
              <p:nvPr/>
            </p:nvCxnSpPr>
            <p:spPr>
              <a:xfrm rot="5400000">
                <a:off x="4739911" y="360402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4836353"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44" name="直接连接符 43"/>
              <p:cNvCxnSpPr/>
              <p:nvPr/>
            </p:nvCxnSpPr>
            <p:spPr>
              <a:xfrm rot="5400000">
                <a:off x="4997088"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5093529"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46" name="直接连接符 45"/>
              <p:cNvCxnSpPr/>
              <p:nvPr/>
            </p:nvCxnSpPr>
            <p:spPr>
              <a:xfrm rot="5400000">
                <a:off x="5254265"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5350706"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49" name="直接连接符 48"/>
              <p:cNvCxnSpPr/>
              <p:nvPr/>
            </p:nvCxnSpPr>
            <p:spPr>
              <a:xfrm rot="5400000">
                <a:off x="5704324" y="360402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5800766"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51" name="直接连接符 50"/>
              <p:cNvCxnSpPr/>
              <p:nvPr/>
            </p:nvCxnSpPr>
            <p:spPr>
              <a:xfrm rot="5400000">
                <a:off x="5961501"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6057942"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53" name="直接连接符 52"/>
              <p:cNvCxnSpPr/>
              <p:nvPr/>
            </p:nvCxnSpPr>
            <p:spPr>
              <a:xfrm rot="5400000">
                <a:off x="6218678"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315119"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sp>
          <p:nvSpPr>
            <p:cNvPr id="69" name="TextBox 68"/>
            <p:cNvSpPr txBox="1"/>
            <p:nvPr/>
          </p:nvSpPr>
          <p:spPr>
            <a:xfrm>
              <a:off x="7358082" y="4075060"/>
              <a:ext cx="1571636" cy="398780"/>
            </a:xfrm>
            <a:prstGeom prst="rect">
              <a:avLst/>
            </a:prstGeom>
            <a:solidFill>
              <a:schemeClr val="bg1"/>
            </a:solidFill>
          </p:spPr>
          <p:txBody>
            <a:bodyPr wrap="square" rtlCol="0">
              <a:spAutoFit/>
            </a:bodyPr>
            <a:lstStyle/>
            <a:p>
              <a:pPr algn="l"/>
              <a:r>
                <a:rPr lang="zh-CN" altLang="en-US" sz="2000" b="1" dirty="0">
                  <a:solidFill>
                    <a:srgbClr val="F19903"/>
                  </a:solidFill>
                  <a:latin typeface="微软雅黑" panose="020B0503020204020204" pitchFamily="34" charset="-122"/>
                  <a:ea typeface="微软雅黑" panose="020B0503020204020204" pitchFamily="34" charset="-122"/>
                </a:rPr>
                <a:t>外部结点层</a:t>
              </a:r>
              <a:endParaRPr lang="zh-CN" altLang="en-US" sz="2000" b="1" dirty="0">
                <a:solidFill>
                  <a:srgbClr val="F19903"/>
                </a:solidFill>
                <a:latin typeface="微软雅黑" panose="020B0503020204020204" pitchFamily="34" charset="-122"/>
                <a:ea typeface="微软雅黑" panose="020B0503020204020204" pitchFamily="34" charset="-122"/>
              </a:endParaRPr>
            </a:p>
          </p:txBody>
        </p:sp>
        <p:sp>
          <p:nvSpPr>
            <p:cNvPr id="70" name="右大括号 69"/>
            <p:cNvSpPr/>
            <p:nvPr/>
          </p:nvSpPr>
          <p:spPr>
            <a:xfrm>
              <a:off x="7143768" y="4000504"/>
              <a:ext cx="214314" cy="571504"/>
            </a:xfrm>
            <a:prstGeom prst="rightBrace">
              <a:avLst/>
            </a:prstGeom>
            <a:ln w="28575">
              <a:solidFill>
                <a:srgbClr val="F1990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4" name="组合 79"/>
          <p:cNvGrpSpPr/>
          <p:nvPr/>
        </p:nvGrpSpPr>
        <p:grpSpPr>
          <a:xfrm>
            <a:off x="1960222" y="2182656"/>
            <a:ext cx="8564935" cy="2013752"/>
            <a:chOff x="436221" y="1915314"/>
            <a:chExt cx="8564935" cy="2013752"/>
          </a:xfrm>
        </p:grpSpPr>
        <p:sp>
          <p:nvSpPr>
            <p:cNvPr id="12" name="矩形 11"/>
            <p:cNvSpPr/>
            <p:nvPr/>
          </p:nvSpPr>
          <p:spPr>
            <a:xfrm>
              <a:off x="3721920" y="1928644"/>
              <a:ext cx="835825" cy="356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矩形 12"/>
            <p:cNvSpPr/>
            <p:nvPr/>
          </p:nvSpPr>
          <p:spPr>
            <a:xfrm>
              <a:off x="1214446" y="340741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0" name="矩形 19"/>
            <p:cNvSpPr/>
            <p:nvPr/>
          </p:nvSpPr>
          <p:spPr>
            <a:xfrm>
              <a:off x="2243153" y="340741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4  5</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 name="矩形 26"/>
            <p:cNvSpPr/>
            <p:nvPr/>
          </p:nvSpPr>
          <p:spPr>
            <a:xfrm>
              <a:off x="3271860" y="343677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7  9</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4" name="矩形 33"/>
            <p:cNvSpPr/>
            <p:nvPr/>
          </p:nvSpPr>
          <p:spPr>
            <a:xfrm>
              <a:off x="4236273" y="343677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11 12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1" name="矩形 40"/>
            <p:cNvSpPr/>
            <p:nvPr/>
          </p:nvSpPr>
          <p:spPr>
            <a:xfrm>
              <a:off x="5200686" y="343677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14 17</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 name="矩形 47"/>
            <p:cNvSpPr/>
            <p:nvPr/>
          </p:nvSpPr>
          <p:spPr>
            <a:xfrm>
              <a:off x="6165099" y="343677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19 20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5" name="矩形 54"/>
            <p:cNvSpPr/>
            <p:nvPr/>
          </p:nvSpPr>
          <p:spPr>
            <a:xfrm>
              <a:off x="2243153" y="260095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3  6</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6" name="矩形 55"/>
            <p:cNvSpPr/>
            <p:nvPr/>
          </p:nvSpPr>
          <p:spPr>
            <a:xfrm>
              <a:off x="5072098" y="260095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noAutofit/>
            </a:bodyP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13 18</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7" name="直接连接符 56"/>
            <p:cNvCxnSpPr/>
            <p:nvPr/>
          </p:nvCxnSpPr>
          <p:spPr>
            <a:xfrm rot="10800000" flipV="1">
              <a:off x="3014684" y="2185821"/>
              <a:ext cx="964413" cy="385765"/>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4364862" y="2185821"/>
              <a:ext cx="835825" cy="38576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endCxn id="13" idx="0"/>
            </p:cNvCxnSpPr>
            <p:nvPr/>
          </p:nvCxnSpPr>
          <p:spPr>
            <a:xfrm rot="10800000" flipV="1">
              <a:off x="1632359" y="2828763"/>
              <a:ext cx="803678" cy="57864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endCxn id="27" idx="0"/>
            </p:cNvCxnSpPr>
            <p:nvPr/>
          </p:nvCxnSpPr>
          <p:spPr>
            <a:xfrm>
              <a:off x="2886095" y="2828763"/>
              <a:ext cx="803678" cy="60801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endCxn id="20" idx="0"/>
            </p:cNvCxnSpPr>
            <p:nvPr/>
          </p:nvCxnSpPr>
          <p:spPr>
            <a:xfrm rot="16200000" flipH="1">
              <a:off x="2355668" y="3102013"/>
              <a:ext cx="578648" cy="3214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endCxn id="34" idx="0"/>
            </p:cNvCxnSpPr>
            <p:nvPr/>
          </p:nvCxnSpPr>
          <p:spPr>
            <a:xfrm rot="5400000">
              <a:off x="4623430" y="2859519"/>
              <a:ext cx="608013" cy="54650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endCxn id="48" idx="0"/>
            </p:cNvCxnSpPr>
            <p:nvPr/>
          </p:nvCxnSpPr>
          <p:spPr>
            <a:xfrm>
              <a:off x="5843628" y="2828763"/>
              <a:ext cx="739383" cy="60801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endCxn id="41" idx="0"/>
            </p:cNvCxnSpPr>
            <p:nvPr/>
          </p:nvCxnSpPr>
          <p:spPr>
            <a:xfrm rot="16200000" flipH="1">
              <a:off x="5234224" y="3052401"/>
              <a:ext cx="608013" cy="16073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358114" y="3429000"/>
              <a:ext cx="1643042" cy="400110"/>
            </a:xfrm>
            <a:prstGeom prst="rect">
              <a:avLst/>
            </a:prstGeom>
            <a:solidFill>
              <a:schemeClr val="bg1"/>
            </a:solidFill>
          </p:spPr>
          <p:txBody>
            <a:bodyPr wrap="square" rtlCol="0">
              <a:noAutofit/>
            </a:bodyPr>
            <a:lstStyle/>
            <a:p>
              <a:pPr algn="l"/>
              <a:r>
                <a:rPr lang="zh-CN" altLang="en-US" sz="2000" b="1" dirty="0">
                  <a:solidFill>
                    <a:srgbClr val="F19903"/>
                  </a:solidFill>
                  <a:latin typeface="微软雅黑" panose="020B0503020204020204" pitchFamily="34" charset="-122"/>
                  <a:ea typeface="微软雅黑" panose="020B0503020204020204" pitchFamily="34" charset="-122"/>
                </a:rPr>
                <a:t>叶子结点层</a:t>
              </a:r>
              <a:endParaRPr lang="zh-CN" altLang="en-US" sz="2000" b="1" dirty="0">
                <a:solidFill>
                  <a:srgbClr val="F19903"/>
                </a:solidFill>
                <a:latin typeface="微软雅黑" panose="020B0503020204020204" pitchFamily="34" charset="-122"/>
                <a:ea typeface="微软雅黑" panose="020B0503020204020204" pitchFamily="34" charset="-122"/>
              </a:endParaRPr>
            </a:p>
          </p:txBody>
        </p:sp>
        <p:sp>
          <p:nvSpPr>
            <p:cNvPr id="67" name="右大括号 66"/>
            <p:cNvSpPr/>
            <p:nvPr/>
          </p:nvSpPr>
          <p:spPr>
            <a:xfrm>
              <a:off x="7143768" y="3357562"/>
              <a:ext cx="214314" cy="571504"/>
            </a:xfrm>
            <a:prstGeom prst="rightBrace">
              <a:avLst/>
            </a:prstGeom>
            <a:ln w="28575">
              <a:solidFill>
                <a:srgbClr val="F19903"/>
              </a:solidFill>
              <a:tailEnd type="none"/>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zh-CN" altLang="en-US"/>
            </a:p>
          </p:txBody>
        </p:sp>
        <p:sp>
          <p:nvSpPr>
            <p:cNvPr id="73" name="左大括号 72"/>
            <p:cNvSpPr/>
            <p:nvPr/>
          </p:nvSpPr>
          <p:spPr>
            <a:xfrm>
              <a:off x="928662" y="1915314"/>
              <a:ext cx="214314" cy="1728000"/>
            </a:xfrm>
            <a:prstGeom prst="leftBrace">
              <a:avLst/>
            </a:prstGeom>
            <a:ln w="28575">
              <a:solidFill>
                <a:srgbClr val="F19903"/>
              </a:solidFill>
              <a:tailEnd type="none"/>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zh-CN" altLang="en-US"/>
            </a:p>
          </p:txBody>
        </p:sp>
        <p:sp>
          <p:nvSpPr>
            <p:cNvPr id="74" name="TextBox 73"/>
            <p:cNvSpPr txBox="1"/>
            <p:nvPr/>
          </p:nvSpPr>
          <p:spPr>
            <a:xfrm>
              <a:off x="436221" y="2000240"/>
              <a:ext cx="492443" cy="1500198"/>
            </a:xfrm>
            <a:prstGeom prst="rect">
              <a:avLst/>
            </a:prstGeom>
            <a:noFill/>
          </p:spPr>
          <p:txBody>
            <a:bodyPr vert="eaVert" wrap="square" rtlCol="0">
              <a:noAutofit/>
            </a:bodyPr>
            <a:lstStyle/>
            <a:p>
              <a:r>
                <a:rPr lang="zh-CN" altLang="en-US" sz="2000" b="1" dirty="0">
                  <a:solidFill>
                    <a:srgbClr val="F19903"/>
                  </a:solidFill>
                  <a:latin typeface="微软雅黑" panose="020B0503020204020204" pitchFamily="34" charset="-122"/>
                  <a:ea typeface="微软雅黑" panose="020B0503020204020204" pitchFamily="34" charset="-122"/>
                </a:rPr>
                <a:t>内部结点</a:t>
              </a:r>
              <a:endParaRPr lang="zh-CN" altLang="en-US" sz="2000" b="1" dirty="0">
                <a:solidFill>
                  <a:srgbClr val="F19903"/>
                </a:solidFill>
                <a:latin typeface="微软雅黑" panose="020B0503020204020204" pitchFamily="34" charset="-122"/>
                <a:ea typeface="微软雅黑" panose="020B0503020204020204" pitchFamily="34" charset="-122"/>
              </a:endParaRPr>
            </a:p>
          </p:txBody>
        </p:sp>
      </p:grpSp>
      <p:grpSp>
        <p:nvGrpSpPr>
          <p:cNvPr id="5" name="组合 77"/>
          <p:cNvGrpSpPr/>
          <p:nvPr/>
        </p:nvGrpSpPr>
        <p:grpSpPr>
          <a:xfrm>
            <a:off x="1952596" y="4982226"/>
            <a:ext cx="7429552" cy="1094744"/>
            <a:chOff x="428596" y="4714884"/>
            <a:chExt cx="7429552" cy="1094744"/>
          </a:xfrm>
        </p:grpSpPr>
        <p:sp>
          <p:nvSpPr>
            <p:cNvPr id="68" name="Text Box 4"/>
            <p:cNvSpPr txBox="1">
              <a:spLocks noChangeArrowheads="1"/>
            </p:cNvSpPr>
            <p:nvPr/>
          </p:nvSpPr>
          <p:spPr bwMode="auto">
            <a:xfrm>
              <a:off x="428596" y="4714884"/>
              <a:ext cx="6715172" cy="460375"/>
            </a:xfrm>
            <a:prstGeom prst="rect">
              <a:avLst/>
            </a:prstGeom>
            <a:noFill/>
            <a:ln w="28575" algn="ctr">
              <a:noFill/>
              <a:miter lim="800000"/>
            </a:ln>
          </p:spPr>
          <p:txBody>
            <a:bodyPr wrap="square">
              <a:spAutoFit/>
            </a:bodyPr>
            <a:lstStyle/>
            <a:p>
              <a:pPr algn="l">
                <a:lnSpc>
                  <a:spcPct val="120000"/>
                </a:lnSpc>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一棵</a:t>
              </a:r>
              <a:r>
                <a:rPr lang="en-US" altLang="zh-CN" sz="2000" b="1" i="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m</a:t>
              </a:r>
              <a:r>
                <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阶</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树或者是一棵空树，或者是满足要求的</a:t>
              </a: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叉树： </a:t>
              </a:r>
              <a:endParaRPr kumimoji="0"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6" name="TextBox 75"/>
            <p:cNvSpPr txBox="1"/>
            <p:nvPr/>
          </p:nvSpPr>
          <p:spPr>
            <a:xfrm>
              <a:off x="500034" y="5286388"/>
              <a:ext cx="7358114" cy="52324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457200" indent="-457200" algn="l"/>
              <a:r>
                <a:rPr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树中每个结点至多有</a:t>
              </a:r>
              <a:r>
                <a:rPr lang="en-US" altLang="zh-CN" sz="2000" b="1" i="1">
                  <a:solidFill>
                    <a:srgbClr val="C00000"/>
                  </a:solidFill>
                  <a:latin typeface="微软雅黑" panose="020B0503020204020204" pitchFamily="34" charset="-122"/>
                  <a:ea typeface="微软雅黑" panose="020B0503020204020204" pitchFamily="34" charset="-122"/>
                  <a:cs typeface="Consolas" panose="020B0609020204030204" pitchFamily="49" charset="0"/>
                </a:rPr>
                <a:t>m</a:t>
              </a:r>
              <a:r>
                <a:rPr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个孩子结点（即至多有</a:t>
              </a:r>
              <a:r>
                <a:rPr lang="en-US" altLang="zh-CN" sz="2000" b="1" i="1">
                  <a:solidFill>
                    <a:srgbClr val="C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个关键字）</a:t>
              </a:r>
              <a:endPar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79" name="TextBox 78"/>
          <p:cNvSpPr txBox="1"/>
          <p:nvPr/>
        </p:nvSpPr>
        <p:spPr>
          <a:xfrm>
            <a:off x="3738546" y="6125234"/>
            <a:ext cx="3714776" cy="398780"/>
          </a:xfrm>
          <a:prstGeom prst="rect">
            <a:avLst/>
          </a:prstGeom>
          <a:noFill/>
        </p:spPr>
        <p:txBody>
          <a:bodyPr wrap="square" rtlCol="0">
            <a:spAutoFit/>
          </a:bodyPr>
          <a:lstStyle/>
          <a:p>
            <a:pPr algn="l"/>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最多关键字个数</a:t>
            </a:r>
            <a:r>
              <a:rPr lang="en-US" altLang="zh-CN" sz="2000" b="1" dirty="0">
                <a:latin typeface="微软雅黑" panose="020B0503020204020204" pitchFamily="34" charset="-122"/>
                <a:ea typeface="微软雅黑" panose="020B0503020204020204" pitchFamily="34" charset="-122"/>
                <a:cs typeface="Consolas" panose="020B0609020204030204" pitchFamily="49" charset="0"/>
              </a:rPr>
              <a:t>Max </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183190" y="744155"/>
            <a:ext cx="3798302" cy="37983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 Box 4"/>
          <p:cNvSpPr txBox="1">
            <a:spLocks noChangeArrowheads="1"/>
          </p:cNvSpPr>
          <p:nvPr/>
        </p:nvSpPr>
        <p:spPr bwMode="auto">
          <a:xfrm>
            <a:off x="1271464" y="1052736"/>
            <a:ext cx="2428892" cy="398780"/>
          </a:xfrm>
          <a:prstGeom prst="rect">
            <a:avLst/>
          </a:prstGeom>
          <a:noFill/>
          <a:ln w="9525">
            <a:noFill/>
            <a:miter lim="800000"/>
          </a:ln>
        </p:spPr>
        <p:txBody>
          <a:bodyPr wrap="square">
            <a:spAutoFit/>
          </a:bodyPr>
          <a:lstStyle/>
          <a:p>
            <a:pPr algn="l">
              <a:spcBef>
                <a:spcPct val="50000"/>
              </a:spcBef>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一棵</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阶</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TextBox 9"/>
          <p:cNvSpPr txBox="1"/>
          <p:nvPr/>
        </p:nvSpPr>
        <p:spPr>
          <a:xfrm>
            <a:off x="4807266" y="1438444"/>
            <a:ext cx="1143008" cy="398780"/>
          </a:xfrm>
          <a:prstGeom prst="rect">
            <a:avLst/>
          </a:prstGeom>
          <a:solidFill>
            <a:schemeClr val="bg1"/>
          </a:solidFill>
        </p:spPr>
        <p:txBody>
          <a:bodyPr wrap="square" rtlCol="0">
            <a:spAutoFit/>
          </a:bodyPr>
          <a:lstStyle/>
          <a:p>
            <a:r>
              <a:rPr lang="zh-CN" altLang="en-US" sz="2000" b="1" dirty="0">
                <a:solidFill>
                  <a:srgbClr val="F19903"/>
                </a:solidFill>
                <a:latin typeface="微软雅黑" panose="020B0503020204020204" pitchFamily="34" charset="-122"/>
                <a:ea typeface="微软雅黑" panose="020B0503020204020204" pitchFamily="34" charset="-122"/>
              </a:rPr>
              <a:t>根结点</a:t>
            </a:r>
            <a:endParaRPr lang="zh-CN" altLang="en-US" sz="2000" b="1" dirty="0">
              <a:solidFill>
                <a:srgbClr val="F19903"/>
              </a:solidFill>
              <a:latin typeface="微软雅黑" panose="020B0503020204020204" pitchFamily="34" charset="-122"/>
              <a:ea typeface="微软雅黑" panose="020B0503020204020204" pitchFamily="34" charset="-122"/>
            </a:endParaRPr>
          </a:p>
        </p:txBody>
      </p:sp>
      <p:grpSp>
        <p:nvGrpSpPr>
          <p:cNvPr id="2" name="组合 80"/>
          <p:cNvGrpSpPr/>
          <p:nvPr/>
        </p:nvGrpSpPr>
        <p:grpSpPr>
          <a:xfrm>
            <a:off x="2442700" y="3680706"/>
            <a:ext cx="7722416" cy="872492"/>
            <a:chOff x="1278740" y="3699516"/>
            <a:chExt cx="7722416" cy="872492"/>
          </a:xfrm>
        </p:grpSpPr>
        <p:grpSp>
          <p:nvGrpSpPr>
            <p:cNvPr id="3" name="组合 71"/>
            <p:cNvGrpSpPr/>
            <p:nvPr/>
          </p:nvGrpSpPr>
          <p:grpSpPr>
            <a:xfrm>
              <a:off x="1278740" y="3699516"/>
              <a:ext cx="5593595" cy="736602"/>
              <a:chOff x="850112" y="3413922"/>
              <a:chExt cx="5593595" cy="736602"/>
            </a:xfrm>
          </p:grpSpPr>
          <p:cxnSp>
            <p:nvCxnSpPr>
              <p:cNvPr id="14" name="直接连接符 13"/>
              <p:cNvCxnSpPr/>
              <p:nvPr/>
            </p:nvCxnSpPr>
            <p:spPr>
              <a:xfrm rot="5400000">
                <a:off x="753671" y="3574658"/>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50112" y="373539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6" name="直接连接符 15"/>
              <p:cNvCxnSpPr/>
              <p:nvPr/>
            </p:nvCxnSpPr>
            <p:spPr>
              <a:xfrm rot="5400000">
                <a:off x="1010848" y="357394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107289"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8" name="直接连接符 17"/>
              <p:cNvCxnSpPr/>
              <p:nvPr/>
            </p:nvCxnSpPr>
            <p:spPr>
              <a:xfrm rot="5400000">
                <a:off x="1268024" y="357394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364466"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1" name="直接连接符 20"/>
              <p:cNvCxnSpPr/>
              <p:nvPr/>
            </p:nvCxnSpPr>
            <p:spPr>
              <a:xfrm rot="5400000">
                <a:off x="1782378" y="3574658"/>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878819" y="373539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3" name="直接连接符 22"/>
              <p:cNvCxnSpPr/>
              <p:nvPr/>
            </p:nvCxnSpPr>
            <p:spPr>
              <a:xfrm rot="5400000">
                <a:off x="2039555" y="357394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135996"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5" name="直接连接符 24"/>
              <p:cNvCxnSpPr/>
              <p:nvPr/>
            </p:nvCxnSpPr>
            <p:spPr>
              <a:xfrm rot="5400000">
                <a:off x="2296732" y="357394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2393173"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连接符 27"/>
              <p:cNvCxnSpPr/>
              <p:nvPr/>
            </p:nvCxnSpPr>
            <p:spPr>
              <a:xfrm rot="5400000">
                <a:off x="2811085" y="360402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2907527"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0" name="直接连接符 29"/>
              <p:cNvCxnSpPr/>
              <p:nvPr/>
            </p:nvCxnSpPr>
            <p:spPr>
              <a:xfrm rot="5400000">
                <a:off x="3068262"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3164703"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2" name="直接连接符 31"/>
              <p:cNvCxnSpPr/>
              <p:nvPr/>
            </p:nvCxnSpPr>
            <p:spPr>
              <a:xfrm rot="5400000">
                <a:off x="3325439"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3421880"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5" name="直接连接符 34"/>
              <p:cNvCxnSpPr/>
              <p:nvPr/>
            </p:nvCxnSpPr>
            <p:spPr>
              <a:xfrm rot="5400000">
                <a:off x="3775498" y="360402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3871940"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7" name="直接连接符 36"/>
              <p:cNvCxnSpPr/>
              <p:nvPr/>
            </p:nvCxnSpPr>
            <p:spPr>
              <a:xfrm rot="5400000">
                <a:off x="4032675"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4129116"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连接符 38"/>
              <p:cNvCxnSpPr/>
              <p:nvPr/>
            </p:nvCxnSpPr>
            <p:spPr>
              <a:xfrm rot="5400000">
                <a:off x="4289852"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4386293"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42" name="直接连接符 41"/>
              <p:cNvCxnSpPr/>
              <p:nvPr/>
            </p:nvCxnSpPr>
            <p:spPr>
              <a:xfrm rot="5400000">
                <a:off x="4739911" y="360402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4836353"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44" name="直接连接符 43"/>
              <p:cNvCxnSpPr/>
              <p:nvPr/>
            </p:nvCxnSpPr>
            <p:spPr>
              <a:xfrm rot="5400000">
                <a:off x="4997088"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5093529"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46" name="直接连接符 45"/>
              <p:cNvCxnSpPr/>
              <p:nvPr/>
            </p:nvCxnSpPr>
            <p:spPr>
              <a:xfrm rot="5400000">
                <a:off x="5254265"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5350706"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49" name="直接连接符 48"/>
              <p:cNvCxnSpPr/>
              <p:nvPr/>
            </p:nvCxnSpPr>
            <p:spPr>
              <a:xfrm rot="5400000">
                <a:off x="5704324" y="360402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5800766"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51" name="直接连接符 50"/>
              <p:cNvCxnSpPr/>
              <p:nvPr/>
            </p:nvCxnSpPr>
            <p:spPr>
              <a:xfrm rot="5400000">
                <a:off x="5961501"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6057942"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53" name="直接连接符 52"/>
              <p:cNvCxnSpPr/>
              <p:nvPr/>
            </p:nvCxnSpPr>
            <p:spPr>
              <a:xfrm rot="5400000">
                <a:off x="6218678"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315119"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sp>
          <p:nvSpPr>
            <p:cNvPr id="69" name="TextBox 68"/>
            <p:cNvSpPr txBox="1"/>
            <p:nvPr/>
          </p:nvSpPr>
          <p:spPr>
            <a:xfrm>
              <a:off x="7281882" y="4075060"/>
              <a:ext cx="1719274" cy="398780"/>
            </a:xfrm>
            <a:prstGeom prst="rect">
              <a:avLst/>
            </a:prstGeom>
            <a:solidFill>
              <a:schemeClr val="bg1"/>
            </a:solidFill>
          </p:spPr>
          <p:txBody>
            <a:bodyPr wrap="square" rtlCol="0">
              <a:spAutoFit/>
            </a:bodyPr>
            <a:lstStyle/>
            <a:p>
              <a:r>
                <a:rPr lang="zh-CN" altLang="en-US" sz="2000" b="1" dirty="0">
                  <a:solidFill>
                    <a:srgbClr val="F19903"/>
                  </a:solidFill>
                  <a:latin typeface="微软雅黑" panose="020B0503020204020204" pitchFamily="34" charset="-122"/>
                  <a:ea typeface="微软雅黑" panose="020B0503020204020204" pitchFamily="34" charset="-122"/>
                </a:rPr>
                <a:t>外部结点层</a:t>
              </a:r>
              <a:endParaRPr lang="zh-CN" altLang="en-US" sz="2000" b="1" dirty="0">
                <a:solidFill>
                  <a:srgbClr val="F19903"/>
                </a:solidFill>
                <a:latin typeface="微软雅黑" panose="020B0503020204020204" pitchFamily="34" charset="-122"/>
                <a:ea typeface="微软雅黑" panose="020B0503020204020204" pitchFamily="34" charset="-122"/>
              </a:endParaRPr>
            </a:p>
          </p:txBody>
        </p:sp>
        <p:sp>
          <p:nvSpPr>
            <p:cNvPr id="70" name="右大括号 69"/>
            <p:cNvSpPr/>
            <p:nvPr/>
          </p:nvSpPr>
          <p:spPr>
            <a:xfrm>
              <a:off x="7143768" y="4000504"/>
              <a:ext cx="214314" cy="571504"/>
            </a:xfrm>
            <a:prstGeom prst="rightBrace">
              <a:avLst/>
            </a:prstGeom>
            <a:ln w="28575">
              <a:solidFill>
                <a:srgbClr val="F1990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4" name="组合 79"/>
          <p:cNvGrpSpPr/>
          <p:nvPr/>
        </p:nvGrpSpPr>
        <p:grpSpPr>
          <a:xfrm>
            <a:off x="1602408" y="1896504"/>
            <a:ext cx="8491271" cy="2013752"/>
            <a:chOff x="438447" y="1915314"/>
            <a:chExt cx="8491271" cy="2013752"/>
          </a:xfrm>
        </p:grpSpPr>
        <p:sp>
          <p:nvSpPr>
            <p:cNvPr id="12" name="矩形 11"/>
            <p:cNvSpPr/>
            <p:nvPr/>
          </p:nvSpPr>
          <p:spPr>
            <a:xfrm>
              <a:off x="3721920" y="1928644"/>
              <a:ext cx="835825" cy="356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矩形 12"/>
            <p:cNvSpPr/>
            <p:nvPr/>
          </p:nvSpPr>
          <p:spPr>
            <a:xfrm>
              <a:off x="1214446" y="340741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0" name="矩形 19"/>
            <p:cNvSpPr/>
            <p:nvPr/>
          </p:nvSpPr>
          <p:spPr>
            <a:xfrm>
              <a:off x="2243153" y="340741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4  5</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 name="矩形 26"/>
            <p:cNvSpPr/>
            <p:nvPr/>
          </p:nvSpPr>
          <p:spPr>
            <a:xfrm>
              <a:off x="3271860" y="343677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7  9</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4" name="矩形 33"/>
            <p:cNvSpPr/>
            <p:nvPr/>
          </p:nvSpPr>
          <p:spPr>
            <a:xfrm>
              <a:off x="4236273" y="343677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11 12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1" name="矩形 40"/>
            <p:cNvSpPr/>
            <p:nvPr/>
          </p:nvSpPr>
          <p:spPr>
            <a:xfrm>
              <a:off x="5200686" y="343677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14 17</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 name="矩形 47"/>
            <p:cNvSpPr/>
            <p:nvPr/>
          </p:nvSpPr>
          <p:spPr>
            <a:xfrm>
              <a:off x="6165099" y="343677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19 20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5" name="矩形 54"/>
            <p:cNvSpPr/>
            <p:nvPr/>
          </p:nvSpPr>
          <p:spPr>
            <a:xfrm>
              <a:off x="2243153" y="260095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3  6</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6" name="矩形 55"/>
            <p:cNvSpPr/>
            <p:nvPr/>
          </p:nvSpPr>
          <p:spPr>
            <a:xfrm>
              <a:off x="5072098" y="260095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13 18</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7" name="直接连接符 56"/>
            <p:cNvCxnSpPr/>
            <p:nvPr/>
          </p:nvCxnSpPr>
          <p:spPr>
            <a:xfrm rot="10800000" flipV="1">
              <a:off x="3014684" y="2185821"/>
              <a:ext cx="964413" cy="385765"/>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4364862" y="2185821"/>
              <a:ext cx="835825" cy="38576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endCxn id="13" idx="0"/>
            </p:cNvCxnSpPr>
            <p:nvPr/>
          </p:nvCxnSpPr>
          <p:spPr>
            <a:xfrm rot="10800000" flipV="1">
              <a:off x="1632359" y="2828763"/>
              <a:ext cx="803678" cy="57864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endCxn id="27" idx="0"/>
            </p:cNvCxnSpPr>
            <p:nvPr/>
          </p:nvCxnSpPr>
          <p:spPr>
            <a:xfrm>
              <a:off x="2886095" y="2828763"/>
              <a:ext cx="803678" cy="60801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endCxn id="20" idx="0"/>
            </p:cNvCxnSpPr>
            <p:nvPr/>
          </p:nvCxnSpPr>
          <p:spPr>
            <a:xfrm rot="16200000" flipH="1">
              <a:off x="2355668" y="3102013"/>
              <a:ext cx="578648" cy="3214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endCxn id="34" idx="0"/>
            </p:cNvCxnSpPr>
            <p:nvPr/>
          </p:nvCxnSpPr>
          <p:spPr>
            <a:xfrm rot="5400000">
              <a:off x="4623430" y="2859519"/>
              <a:ext cx="608013" cy="54650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endCxn id="48" idx="0"/>
            </p:cNvCxnSpPr>
            <p:nvPr/>
          </p:nvCxnSpPr>
          <p:spPr>
            <a:xfrm>
              <a:off x="5843628" y="2828763"/>
              <a:ext cx="739383" cy="60801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endCxn id="41" idx="0"/>
            </p:cNvCxnSpPr>
            <p:nvPr/>
          </p:nvCxnSpPr>
          <p:spPr>
            <a:xfrm rot="16200000" flipH="1">
              <a:off x="5234224" y="3052401"/>
              <a:ext cx="608013" cy="16073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358114" y="3429000"/>
              <a:ext cx="1571604" cy="398780"/>
            </a:xfrm>
            <a:prstGeom prst="rect">
              <a:avLst/>
            </a:prstGeom>
            <a:solidFill>
              <a:schemeClr val="bg1"/>
            </a:solidFill>
          </p:spPr>
          <p:txBody>
            <a:bodyPr wrap="square" rtlCol="0">
              <a:spAutoFit/>
            </a:bodyPr>
            <a:lstStyle/>
            <a:p>
              <a:r>
                <a:rPr lang="zh-CN" altLang="en-US" sz="2000" b="1" dirty="0">
                  <a:solidFill>
                    <a:srgbClr val="F19903"/>
                  </a:solidFill>
                  <a:latin typeface="微软雅黑" panose="020B0503020204020204" pitchFamily="34" charset="-122"/>
                  <a:ea typeface="微软雅黑" panose="020B0503020204020204" pitchFamily="34" charset="-122"/>
                </a:rPr>
                <a:t>叶子结点层</a:t>
              </a:r>
              <a:endParaRPr lang="zh-CN" altLang="en-US" sz="2000" b="1" dirty="0">
                <a:solidFill>
                  <a:srgbClr val="F19903"/>
                </a:solidFill>
                <a:latin typeface="微软雅黑" panose="020B0503020204020204" pitchFamily="34" charset="-122"/>
                <a:ea typeface="微软雅黑" panose="020B0503020204020204" pitchFamily="34" charset="-122"/>
              </a:endParaRPr>
            </a:p>
          </p:txBody>
        </p:sp>
        <p:sp>
          <p:nvSpPr>
            <p:cNvPr id="67" name="右大括号 66"/>
            <p:cNvSpPr/>
            <p:nvPr/>
          </p:nvSpPr>
          <p:spPr>
            <a:xfrm>
              <a:off x="7143768" y="3357562"/>
              <a:ext cx="214314" cy="571504"/>
            </a:xfrm>
            <a:prstGeom prst="rightBrace">
              <a:avLst/>
            </a:prstGeom>
            <a:ln w="28575">
              <a:solidFill>
                <a:srgbClr val="F1990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3" name="左大括号 72"/>
            <p:cNvSpPr/>
            <p:nvPr/>
          </p:nvSpPr>
          <p:spPr>
            <a:xfrm>
              <a:off x="928662" y="1915314"/>
              <a:ext cx="214314" cy="1728000"/>
            </a:xfrm>
            <a:prstGeom prst="leftBrace">
              <a:avLst/>
            </a:prstGeom>
            <a:ln w="28575">
              <a:solidFill>
                <a:srgbClr val="F1990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74" name="TextBox 73"/>
            <p:cNvSpPr txBox="1"/>
            <p:nvPr/>
          </p:nvSpPr>
          <p:spPr>
            <a:xfrm>
              <a:off x="438447" y="2000240"/>
              <a:ext cx="490220" cy="1500198"/>
            </a:xfrm>
            <a:prstGeom prst="rect">
              <a:avLst/>
            </a:prstGeom>
            <a:noFill/>
          </p:spPr>
          <p:txBody>
            <a:bodyPr vert="eaVert" wrap="square" rtlCol="0">
              <a:spAutoFit/>
            </a:bodyPr>
            <a:lstStyle/>
            <a:p>
              <a:r>
                <a:rPr lang="zh-CN" altLang="en-US" sz="2000" b="1" dirty="0">
                  <a:solidFill>
                    <a:srgbClr val="F19903"/>
                  </a:solidFill>
                  <a:latin typeface="微软雅黑" panose="020B0503020204020204" pitchFamily="34" charset="-122"/>
                  <a:ea typeface="微软雅黑" panose="020B0503020204020204" pitchFamily="34" charset="-122"/>
                </a:rPr>
                <a:t>内部结点</a:t>
              </a:r>
              <a:endParaRPr lang="zh-CN" altLang="en-US" sz="2000" b="1" dirty="0">
                <a:solidFill>
                  <a:srgbClr val="F19903"/>
                </a:solidFill>
                <a:latin typeface="微软雅黑" panose="020B0503020204020204" pitchFamily="34" charset="-122"/>
                <a:ea typeface="微软雅黑" panose="020B0503020204020204" pitchFamily="34" charset="-122"/>
              </a:endParaRPr>
            </a:p>
          </p:txBody>
        </p:sp>
      </p:grpSp>
      <p:grpSp>
        <p:nvGrpSpPr>
          <p:cNvPr id="5" name="组合 76"/>
          <p:cNvGrpSpPr/>
          <p:nvPr/>
        </p:nvGrpSpPr>
        <p:grpSpPr>
          <a:xfrm>
            <a:off x="1663994" y="4838950"/>
            <a:ext cx="7572428" cy="1470350"/>
            <a:chOff x="500034" y="4429132"/>
            <a:chExt cx="7572428" cy="1470350"/>
          </a:xfrm>
        </p:grpSpPr>
        <p:sp>
          <p:nvSpPr>
            <p:cNvPr id="76" name="TextBox 75"/>
            <p:cNvSpPr txBox="1"/>
            <p:nvPr/>
          </p:nvSpPr>
          <p:spPr>
            <a:xfrm>
              <a:off x="500034" y="4429132"/>
              <a:ext cx="7572428" cy="90805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108000" bIns="108000" rtlCol="0">
              <a:spAutoFit/>
            </a:bodyPr>
            <a:lstStyle/>
            <a:p>
              <a:pPr marL="457200" indent="-457200" algn="l">
                <a:lnSpc>
                  <a:spcPts val="2700"/>
                </a:lnSpc>
              </a:pPr>
              <a:r>
                <a:rPr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除根结点外，其他非叶子结点至少有</a:t>
              </a:r>
              <a:r>
                <a:rPr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pitchFamily="18" charset="2"/>
                </a:rPr>
                <a:t></a:t>
              </a:r>
              <a:r>
                <a:rPr lang="en-US" altLang="zh-CN" sz="2000" b="1" i="1">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pitchFamily="18" charset="2"/>
                </a:rPr>
                <a:t>m</a:t>
              </a:r>
              <a:r>
                <a:rPr lang="en-US" altLang="zh-CN"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pitchFamily="18" charset="2"/>
                </a:rPr>
                <a:t>/2</a:t>
              </a:r>
              <a:r>
                <a:rPr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个孩子结点（即至少有</a:t>
              </a:r>
              <a:r>
                <a:rPr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pitchFamily="18" charset="2"/>
                </a:rPr>
                <a:t></a:t>
              </a:r>
              <a:r>
                <a:rPr lang="en-US" altLang="zh-CN" sz="2000" b="1" i="1">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pitchFamily="18" charset="2"/>
                </a:rPr>
                <a:t>m</a:t>
              </a:r>
              <a:r>
                <a:rPr lang="en-US" altLang="zh-CN"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pitchFamily="18" charset="2"/>
                </a:rPr>
                <a:t>/2</a:t>
              </a:r>
              <a:r>
                <a:rPr lang="en-US" altLang="zh-CN"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pitchFamily="18" charset="2"/>
                </a:rPr>
                <a:t>(</a:t>
              </a:r>
              <a:r>
                <a:rPr lang="en-US" altLang="zh-CN" sz="2000" b="1" i="1">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pitchFamily="18" charset="2"/>
                </a:rPr>
                <a:t>m</a:t>
              </a:r>
              <a:r>
                <a:rPr lang="en-US" altLang="zh-CN"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pitchFamily="18" charset="2"/>
                </a:rPr>
                <a:t>-1)/2</a:t>
              </a:r>
              <a:r>
                <a:rPr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个关键字）；</a:t>
              </a:r>
              <a:endPar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2" name="TextBox 71"/>
            <p:cNvSpPr txBox="1"/>
            <p:nvPr/>
          </p:nvSpPr>
          <p:spPr>
            <a:xfrm>
              <a:off x="2214546" y="5500702"/>
              <a:ext cx="4714908" cy="398780"/>
            </a:xfrm>
            <a:prstGeom prst="rect">
              <a:avLst/>
            </a:prstGeom>
            <a:noFill/>
          </p:spPr>
          <p:txBody>
            <a:bodyPr wrap="square" rtlCol="0">
              <a:spAutoFit/>
            </a:bodyPr>
            <a:lstStyle/>
            <a:p>
              <a:pPr algn="l"/>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最少关键字个数</a:t>
              </a:r>
              <a:r>
                <a:rPr lang="en-US" altLang="zh-CN" sz="2000" b="1" dirty="0">
                  <a:latin typeface="微软雅黑" panose="020B0503020204020204" pitchFamily="34" charset="-122"/>
                  <a:ea typeface="微软雅黑" panose="020B0503020204020204" pitchFamily="34" charset="-122"/>
                  <a:cs typeface="Consolas" panose="020B0609020204030204" pitchFamily="49" charset="0"/>
                </a:rPr>
                <a:t>Min </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pitchFamily="18" charset="2"/>
                </a:rPr>
                <a:t> </a:t>
              </a: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pitchFamily="18" charset="2"/>
                </a:rPr>
                <a:t>m</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pitchFamily="18" charset="2"/>
                </a:rPr>
                <a:t>/2</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842439" y="805980"/>
            <a:ext cx="3890094" cy="38900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 Box 4"/>
          <p:cNvSpPr txBox="1">
            <a:spLocks noChangeArrowheads="1"/>
          </p:cNvSpPr>
          <p:nvPr/>
        </p:nvSpPr>
        <p:spPr bwMode="auto">
          <a:xfrm>
            <a:off x="1199456" y="1065106"/>
            <a:ext cx="2428892" cy="398780"/>
          </a:xfrm>
          <a:prstGeom prst="rect">
            <a:avLst/>
          </a:prstGeom>
          <a:noFill/>
          <a:ln w="9525">
            <a:noFill/>
            <a:miter lim="800000"/>
          </a:ln>
        </p:spPr>
        <p:txBody>
          <a:bodyPr wrap="square">
            <a:spAutoFit/>
          </a:bodyPr>
          <a:lstStyle/>
          <a:p>
            <a:pPr>
              <a:spcBef>
                <a:spcPct val="50000"/>
              </a:spcBef>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一棵</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阶</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TextBox 9"/>
          <p:cNvSpPr txBox="1"/>
          <p:nvPr/>
        </p:nvSpPr>
        <p:spPr>
          <a:xfrm>
            <a:off x="4414166" y="1450814"/>
            <a:ext cx="1143008" cy="398780"/>
          </a:xfrm>
          <a:prstGeom prst="rect">
            <a:avLst/>
          </a:prstGeom>
          <a:solidFill>
            <a:schemeClr val="bg1"/>
          </a:solidFill>
        </p:spPr>
        <p:txBody>
          <a:bodyPr wrap="square" rtlCol="0">
            <a:spAutoFit/>
          </a:bodyPr>
          <a:lstStyle/>
          <a:p>
            <a:r>
              <a:rPr lang="zh-CN" altLang="en-US" sz="2000" b="1" dirty="0">
                <a:solidFill>
                  <a:srgbClr val="F19903"/>
                </a:solidFill>
                <a:latin typeface="微软雅黑" panose="020B0503020204020204" pitchFamily="34" charset="-122"/>
                <a:ea typeface="微软雅黑" panose="020B0503020204020204" pitchFamily="34" charset="-122"/>
              </a:rPr>
              <a:t>根结点</a:t>
            </a:r>
            <a:endParaRPr lang="zh-CN" altLang="en-US" sz="2000" b="1" dirty="0">
              <a:solidFill>
                <a:srgbClr val="F19903"/>
              </a:solidFill>
              <a:latin typeface="微软雅黑" panose="020B0503020204020204" pitchFamily="34" charset="-122"/>
              <a:ea typeface="微软雅黑" panose="020B0503020204020204" pitchFamily="34" charset="-122"/>
            </a:endParaRPr>
          </a:p>
        </p:txBody>
      </p:sp>
      <p:grpSp>
        <p:nvGrpSpPr>
          <p:cNvPr id="2" name="组合 80"/>
          <p:cNvGrpSpPr/>
          <p:nvPr/>
        </p:nvGrpSpPr>
        <p:grpSpPr>
          <a:xfrm>
            <a:off x="2049600" y="3693076"/>
            <a:ext cx="7722416" cy="872492"/>
            <a:chOff x="1278740" y="3699516"/>
            <a:chExt cx="7722416" cy="872492"/>
          </a:xfrm>
        </p:grpSpPr>
        <p:grpSp>
          <p:nvGrpSpPr>
            <p:cNvPr id="3" name="组合 71"/>
            <p:cNvGrpSpPr/>
            <p:nvPr/>
          </p:nvGrpSpPr>
          <p:grpSpPr>
            <a:xfrm>
              <a:off x="1278740" y="3699516"/>
              <a:ext cx="5593595" cy="736602"/>
              <a:chOff x="850112" y="3413922"/>
              <a:chExt cx="5593595" cy="736602"/>
            </a:xfrm>
          </p:grpSpPr>
          <p:cxnSp>
            <p:nvCxnSpPr>
              <p:cNvPr id="14" name="直接连接符 13"/>
              <p:cNvCxnSpPr/>
              <p:nvPr/>
            </p:nvCxnSpPr>
            <p:spPr>
              <a:xfrm rot="5400000">
                <a:off x="753671" y="3574658"/>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50112" y="373539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800"/>
              </a:p>
            </p:txBody>
          </p:sp>
          <p:cxnSp>
            <p:nvCxnSpPr>
              <p:cNvPr id="16" name="直接连接符 15"/>
              <p:cNvCxnSpPr/>
              <p:nvPr/>
            </p:nvCxnSpPr>
            <p:spPr>
              <a:xfrm rot="5400000">
                <a:off x="1010848" y="357394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107289"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800"/>
              </a:p>
            </p:txBody>
          </p:sp>
          <p:cxnSp>
            <p:nvCxnSpPr>
              <p:cNvPr id="18" name="直接连接符 17"/>
              <p:cNvCxnSpPr/>
              <p:nvPr/>
            </p:nvCxnSpPr>
            <p:spPr>
              <a:xfrm rot="5400000">
                <a:off x="1268024" y="357394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364466"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800"/>
              </a:p>
            </p:txBody>
          </p:sp>
          <p:cxnSp>
            <p:nvCxnSpPr>
              <p:cNvPr id="21" name="直接连接符 20"/>
              <p:cNvCxnSpPr/>
              <p:nvPr/>
            </p:nvCxnSpPr>
            <p:spPr>
              <a:xfrm rot="5400000">
                <a:off x="1782378" y="3574658"/>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878819" y="373539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800"/>
              </a:p>
            </p:txBody>
          </p:sp>
          <p:cxnSp>
            <p:nvCxnSpPr>
              <p:cNvPr id="23" name="直接连接符 22"/>
              <p:cNvCxnSpPr/>
              <p:nvPr/>
            </p:nvCxnSpPr>
            <p:spPr>
              <a:xfrm rot="5400000">
                <a:off x="2039555" y="357394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135996"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800"/>
              </a:p>
            </p:txBody>
          </p:sp>
          <p:cxnSp>
            <p:nvCxnSpPr>
              <p:cNvPr id="25" name="直接连接符 24"/>
              <p:cNvCxnSpPr/>
              <p:nvPr/>
            </p:nvCxnSpPr>
            <p:spPr>
              <a:xfrm rot="5400000">
                <a:off x="2296732" y="357394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2393173"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800"/>
              </a:p>
            </p:txBody>
          </p:sp>
          <p:cxnSp>
            <p:nvCxnSpPr>
              <p:cNvPr id="28" name="直接连接符 27"/>
              <p:cNvCxnSpPr/>
              <p:nvPr/>
            </p:nvCxnSpPr>
            <p:spPr>
              <a:xfrm rot="5400000">
                <a:off x="2811085" y="360402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2907527"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800"/>
              </a:p>
            </p:txBody>
          </p:sp>
          <p:cxnSp>
            <p:nvCxnSpPr>
              <p:cNvPr id="30" name="直接连接符 29"/>
              <p:cNvCxnSpPr/>
              <p:nvPr/>
            </p:nvCxnSpPr>
            <p:spPr>
              <a:xfrm rot="5400000">
                <a:off x="3068262"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3164703"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800"/>
              </a:p>
            </p:txBody>
          </p:sp>
          <p:cxnSp>
            <p:nvCxnSpPr>
              <p:cNvPr id="32" name="直接连接符 31"/>
              <p:cNvCxnSpPr/>
              <p:nvPr/>
            </p:nvCxnSpPr>
            <p:spPr>
              <a:xfrm rot="5400000">
                <a:off x="3325439"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3421880"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800"/>
              </a:p>
            </p:txBody>
          </p:sp>
          <p:cxnSp>
            <p:nvCxnSpPr>
              <p:cNvPr id="35" name="直接连接符 34"/>
              <p:cNvCxnSpPr/>
              <p:nvPr/>
            </p:nvCxnSpPr>
            <p:spPr>
              <a:xfrm rot="5400000">
                <a:off x="3775498" y="360402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3871940"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800"/>
              </a:p>
            </p:txBody>
          </p:sp>
          <p:cxnSp>
            <p:nvCxnSpPr>
              <p:cNvPr id="37" name="直接连接符 36"/>
              <p:cNvCxnSpPr/>
              <p:nvPr/>
            </p:nvCxnSpPr>
            <p:spPr>
              <a:xfrm rot="5400000">
                <a:off x="4032675"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4129116"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800"/>
              </a:p>
            </p:txBody>
          </p:sp>
          <p:cxnSp>
            <p:nvCxnSpPr>
              <p:cNvPr id="39" name="直接连接符 38"/>
              <p:cNvCxnSpPr/>
              <p:nvPr/>
            </p:nvCxnSpPr>
            <p:spPr>
              <a:xfrm rot="5400000">
                <a:off x="4289852"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4386293"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800"/>
              </a:p>
            </p:txBody>
          </p:sp>
          <p:cxnSp>
            <p:nvCxnSpPr>
              <p:cNvPr id="42" name="直接连接符 41"/>
              <p:cNvCxnSpPr/>
              <p:nvPr/>
            </p:nvCxnSpPr>
            <p:spPr>
              <a:xfrm rot="5400000">
                <a:off x="4739911" y="360402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4836353"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800"/>
              </a:p>
            </p:txBody>
          </p:sp>
          <p:cxnSp>
            <p:nvCxnSpPr>
              <p:cNvPr id="44" name="直接连接符 43"/>
              <p:cNvCxnSpPr/>
              <p:nvPr/>
            </p:nvCxnSpPr>
            <p:spPr>
              <a:xfrm rot="5400000">
                <a:off x="4997088"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5093529"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800"/>
              </a:p>
            </p:txBody>
          </p:sp>
          <p:cxnSp>
            <p:nvCxnSpPr>
              <p:cNvPr id="46" name="直接连接符 45"/>
              <p:cNvCxnSpPr/>
              <p:nvPr/>
            </p:nvCxnSpPr>
            <p:spPr>
              <a:xfrm rot="5400000">
                <a:off x="5254265"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5350706"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800"/>
              </a:p>
            </p:txBody>
          </p:sp>
          <p:cxnSp>
            <p:nvCxnSpPr>
              <p:cNvPr id="49" name="直接连接符 48"/>
              <p:cNvCxnSpPr/>
              <p:nvPr/>
            </p:nvCxnSpPr>
            <p:spPr>
              <a:xfrm rot="5400000">
                <a:off x="5704324" y="360402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5800766"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800"/>
              </a:p>
            </p:txBody>
          </p:sp>
          <p:cxnSp>
            <p:nvCxnSpPr>
              <p:cNvPr id="51" name="直接连接符 50"/>
              <p:cNvCxnSpPr/>
              <p:nvPr/>
            </p:nvCxnSpPr>
            <p:spPr>
              <a:xfrm rot="5400000">
                <a:off x="5961501"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6057942"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800"/>
              </a:p>
            </p:txBody>
          </p:sp>
          <p:cxnSp>
            <p:nvCxnSpPr>
              <p:cNvPr id="53" name="直接连接符 52"/>
              <p:cNvCxnSpPr/>
              <p:nvPr/>
            </p:nvCxnSpPr>
            <p:spPr>
              <a:xfrm rot="5400000">
                <a:off x="6218678"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315119"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800"/>
              </a:p>
            </p:txBody>
          </p:sp>
        </p:grpSp>
        <p:sp>
          <p:nvSpPr>
            <p:cNvPr id="69" name="TextBox 68"/>
            <p:cNvSpPr txBox="1"/>
            <p:nvPr/>
          </p:nvSpPr>
          <p:spPr>
            <a:xfrm>
              <a:off x="7281882" y="4075060"/>
              <a:ext cx="1719274" cy="398780"/>
            </a:xfrm>
            <a:prstGeom prst="rect">
              <a:avLst/>
            </a:prstGeom>
            <a:solidFill>
              <a:schemeClr val="bg1"/>
            </a:solidFill>
          </p:spPr>
          <p:txBody>
            <a:bodyPr wrap="square" rtlCol="0">
              <a:spAutoFit/>
            </a:bodyPr>
            <a:lstStyle/>
            <a:p>
              <a:r>
                <a:rPr lang="zh-CN" altLang="en-US" sz="2000" b="1" dirty="0">
                  <a:solidFill>
                    <a:srgbClr val="F19903"/>
                  </a:solidFill>
                  <a:latin typeface="微软雅黑" panose="020B0503020204020204" pitchFamily="34" charset="-122"/>
                  <a:ea typeface="微软雅黑" panose="020B0503020204020204" pitchFamily="34" charset="-122"/>
                </a:rPr>
                <a:t>外部结点层</a:t>
              </a:r>
              <a:endParaRPr lang="zh-CN" altLang="en-US" sz="2000" b="1" dirty="0">
                <a:solidFill>
                  <a:srgbClr val="F19903"/>
                </a:solidFill>
                <a:latin typeface="微软雅黑" panose="020B0503020204020204" pitchFamily="34" charset="-122"/>
                <a:ea typeface="微软雅黑" panose="020B0503020204020204" pitchFamily="34" charset="-122"/>
              </a:endParaRPr>
            </a:p>
          </p:txBody>
        </p:sp>
        <p:sp>
          <p:nvSpPr>
            <p:cNvPr id="70" name="右大括号 69"/>
            <p:cNvSpPr/>
            <p:nvPr/>
          </p:nvSpPr>
          <p:spPr>
            <a:xfrm>
              <a:off x="7143768" y="4000504"/>
              <a:ext cx="214314" cy="571504"/>
            </a:xfrm>
            <a:prstGeom prst="rightBrace">
              <a:avLst/>
            </a:prstGeom>
            <a:ln w="28575">
              <a:solidFill>
                <a:srgbClr val="F1990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0" dirty="0"/>
            </a:p>
          </p:txBody>
        </p:sp>
      </p:grpSp>
      <p:grpSp>
        <p:nvGrpSpPr>
          <p:cNvPr id="4" name="组合 79"/>
          <p:cNvGrpSpPr/>
          <p:nvPr/>
        </p:nvGrpSpPr>
        <p:grpSpPr>
          <a:xfrm>
            <a:off x="1209308" y="1908874"/>
            <a:ext cx="8491271" cy="2013752"/>
            <a:chOff x="438447" y="1915314"/>
            <a:chExt cx="8491271" cy="2013752"/>
          </a:xfrm>
        </p:grpSpPr>
        <p:sp>
          <p:nvSpPr>
            <p:cNvPr id="12" name="矩形 11"/>
            <p:cNvSpPr/>
            <p:nvPr/>
          </p:nvSpPr>
          <p:spPr>
            <a:xfrm>
              <a:off x="3721920" y="1928644"/>
              <a:ext cx="835825" cy="356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矩形 12"/>
            <p:cNvSpPr/>
            <p:nvPr/>
          </p:nvSpPr>
          <p:spPr>
            <a:xfrm>
              <a:off x="1214446" y="340741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0" name="矩形 19"/>
            <p:cNvSpPr/>
            <p:nvPr/>
          </p:nvSpPr>
          <p:spPr>
            <a:xfrm>
              <a:off x="2243153" y="340741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4  5</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 name="矩形 26"/>
            <p:cNvSpPr/>
            <p:nvPr/>
          </p:nvSpPr>
          <p:spPr>
            <a:xfrm>
              <a:off x="3271860" y="343677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7  9</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4" name="矩形 33"/>
            <p:cNvSpPr/>
            <p:nvPr/>
          </p:nvSpPr>
          <p:spPr>
            <a:xfrm>
              <a:off x="4236273" y="343677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11 12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1" name="矩形 40"/>
            <p:cNvSpPr/>
            <p:nvPr/>
          </p:nvSpPr>
          <p:spPr>
            <a:xfrm>
              <a:off x="5200686" y="343677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14 17</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 name="矩形 47"/>
            <p:cNvSpPr/>
            <p:nvPr/>
          </p:nvSpPr>
          <p:spPr>
            <a:xfrm>
              <a:off x="6165099" y="343677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19 20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5" name="矩形 54"/>
            <p:cNvSpPr/>
            <p:nvPr/>
          </p:nvSpPr>
          <p:spPr>
            <a:xfrm>
              <a:off x="2243153" y="260095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3  6</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6" name="矩形 55"/>
            <p:cNvSpPr/>
            <p:nvPr/>
          </p:nvSpPr>
          <p:spPr>
            <a:xfrm>
              <a:off x="5072098" y="260095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13 18</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7" name="直接连接符 56"/>
            <p:cNvCxnSpPr/>
            <p:nvPr/>
          </p:nvCxnSpPr>
          <p:spPr>
            <a:xfrm rot="10800000" flipV="1">
              <a:off x="3014684" y="2185821"/>
              <a:ext cx="964413" cy="385765"/>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4364862" y="2185821"/>
              <a:ext cx="835825" cy="38576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endCxn id="13" idx="0"/>
            </p:cNvCxnSpPr>
            <p:nvPr/>
          </p:nvCxnSpPr>
          <p:spPr>
            <a:xfrm rot="10800000" flipV="1">
              <a:off x="1632359" y="2828763"/>
              <a:ext cx="803678" cy="57864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endCxn id="27" idx="0"/>
            </p:cNvCxnSpPr>
            <p:nvPr/>
          </p:nvCxnSpPr>
          <p:spPr>
            <a:xfrm>
              <a:off x="2886095" y="2828763"/>
              <a:ext cx="803678" cy="60801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endCxn id="20" idx="0"/>
            </p:cNvCxnSpPr>
            <p:nvPr/>
          </p:nvCxnSpPr>
          <p:spPr>
            <a:xfrm rot="16200000" flipH="1">
              <a:off x="2355668" y="3102013"/>
              <a:ext cx="578648" cy="3214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endCxn id="34" idx="0"/>
            </p:cNvCxnSpPr>
            <p:nvPr/>
          </p:nvCxnSpPr>
          <p:spPr>
            <a:xfrm rot="5400000">
              <a:off x="4623430" y="2859519"/>
              <a:ext cx="608013" cy="54650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endCxn id="48" idx="0"/>
            </p:cNvCxnSpPr>
            <p:nvPr/>
          </p:nvCxnSpPr>
          <p:spPr>
            <a:xfrm>
              <a:off x="5843628" y="2828763"/>
              <a:ext cx="739383" cy="60801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endCxn id="41" idx="0"/>
            </p:cNvCxnSpPr>
            <p:nvPr/>
          </p:nvCxnSpPr>
          <p:spPr>
            <a:xfrm rot="16200000" flipH="1">
              <a:off x="5234224" y="3052401"/>
              <a:ext cx="608013" cy="16073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358114" y="3429000"/>
              <a:ext cx="1571604" cy="398780"/>
            </a:xfrm>
            <a:prstGeom prst="rect">
              <a:avLst/>
            </a:prstGeom>
            <a:solidFill>
              <a:schemeClr val="bg1"/>
            </a:solidFill>
          </p:spPr>
          <p:txBody>
            <a:bodyPr wrap="square" rtlCol="0">
              <a:spAutoFit/>
            </a:bodyPr>
            <a:lstStyle/>
            <a:p>
              <a:r>
                <a:rPr lang="zh-CN" altLang="en-US" sz="2000" b="1" dirty="0">
                  <a:solidFill>
                    <a:srgbClr val="F19903"/>
                  </a:solidFill>
                  <a:latin typeface="微软雅黑" panose="020B0503020204020204" pitchFamily="34" charset="-122"/>
                  <a:ea typeface="微软雅黑" panose="020B0503020204020204" pitchFamily="34" charset="-122"/>
                </a:rPr>
                <a:t>叶子结点层</a:t>
              </a:r>
              <a:endParaRPr lang="zh-CN" altLang="en-US" sz="2000" b="1" dirty="0">
                <a:solidFill>
                  <a:srgbClr val="F19903"/>
                </a:solidFill>
                <a:latin typeface="微软雅黑" panose="020B0503020204020204" pitchFamily="34" charset="-122"/>
                <a:ea typeface="微软雅黑" panose="020B0503020204020204" pitchFamily="34" charset="-122"/>
              </a:endParaRPr>
            </a:p>
          </p:txBody>
        </p:sp>
        <p:sp>
          <p:nvSpPr>
            <p:cNvPr id="67" name="右大括号 66"/>
            <p:cNvSpPr/>
            <p:nvPr/>
          </p:nvSpPr>
          <p:spPr>
            <a:xfrm>
              <a:off x="7143768" y="3357562"/>
              <a:ext cx="214314" cy="571504"/>
            </a:xfrm>
            <a:prstGeom prst="rightBrace">
              <a:avLst/>
            </a:prstGeom>
            <a:ln w="28575">
              <a:solidFill>
                <a:srgbClr val="F1990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73" name="左大括号 72"/>
            <p:cNvSpPr/>
            <p:nvPr/>
          </p:nvSpPr>
          <p:spPr>
            <a:xfrm>
              <a:off x="928662" y="1915314"/>
              <a:ext cx="214314" cy="1728000"/>
            </a:xfrm>
            <a:prstGeom prst="leftBrace">
              <a:avLst/>
            </a:prstGeom>
            <a:ln w="28575">
              <a:solidFill>
                <a:srgbClr val="F1990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4" name="TextBox 73"/>
            <p:cNvSpPr txBox="1"/>
            <p:nvPr/>
          </p:nvSpPr>
          <p:spPr>
            <a:xfrm>
              <a:off x="438447" y="2000240"/>
              <a:ext cx="490220" cy="1500198"/>
            </a:xfrm>
            <a:prstGeom prst="rect">
              <a:avLst/>
            </a:prstGeom>
            <a:noFill/>
          </p:spPr>
          <p:txBody>
            <a:bodyPr vert="eaVert" wrap="square" rtlCol="0">
              <a:spAutoFit/>
            </a:bodyPr>
            <a:lstStyle/>
            <a:p>
              <a:r>
                <a:rPr lang="zh-CN" altLang="en-US" sz="2000" b="1" dirty="0">
                  <a:solidFill>
                    <a:srgbClr val="F19903"/>
                  </a:solidFill>
                  <a:latin typeface="微软雅黑" panose="020B0503020204020204" pitchFamily="34" charset="-122"/>
                  <a:ea typeface="微软雅黑" panose="020B0503020204020204" pitchFamily="34" charset="-122"/>
                </a:rPr>
                <a:t>内部结点</a:t>
              </a:r>
              <a:endParaRPr lang="zh-CN" altLang="en-US" sz="2000" b="1" dirty="0">
                <a:solidFill>
                  <a:srgbClr val="F19903"/>
                </a:solidFill>
                <a:latin typeface="微软雅黑" panose="020B0503020204020204" pitchFamily="34" charset="-122"/>
                <a:ea typeface="微软雅黑" panose="020B0503020204020204" pitchFamily="34" charset="-122"/>
              </a:endParaRPr>
            </a:p>
          </p:txBody>
        </p:sp>
      </p:grpSp>
      <p:sp>
        <p:nvSpPr>
          <p:cNvPr id="76" name="TextBox 75"/>
          <p:cNvSpPr txBox="1"/>
          <p:nvPr/>
        </p:nvSpPr>
        <p:spPr>
          <a:xfrm>
            <a:off x="1270894" y="5351386"/>
            <a:ext cx="7358114" cy="52324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457200" indent="-457200" algn="l"/>
            <a:r>
              <a:rPr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若根结点不是叶子结点，则根结点至少有两个孩子结点；</a:t>
            </a:r>
            <a:endPar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678905" y="1111272"/>
            <a:ext cx="3679278" cy="36792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ldLvl="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 Box 4"/>
          <p:cNvSpPr txBox="1">
            <a:spLocks noChangeArrowheads="1"/>
          </p:cNvSpPr>
          <p:nvPr/>
        </p:nvSpPr>
        <p:spPr bwMode="auto">
          <a:xfrm>
            <a:off x="1590893" y="949536"/>
            <a:ext cx="3191790" cy="398780"/>
          </a:xfrm>
          <a:prstGeom prst="rect">
            <a:avLst/>
          </a:prstGeom>
          <a:noFill/>
          <a:ln w="9525">
            <a:noFill/>
            <a:miter lim="800000"/>
          </a:ln>
        </p:spPr>
        <p:txBody>
          <a:bodyPr wrap="square">
            <a:spAutoFit/>
          </a:bodyPr>
          <a:lstStyle/>
          <a:p>
            <a:pPr algn="l">
              <a:spcBef>
                <a:spcPct val="50000"/>
              </a:spcBef>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一棵</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阶</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TextBox 9"/>
          <p:cNvSpPr txBox="1"/>
          <p:nvPr/>
        </p:nvSpPr>
        <p:spPr>
          <a:xfrm>
            <a:off x="4997093" y="1335244"/>
            <a:ext cx="1502018" cy="398780"/>
          </a:xfrm>
          <a:prstGeom prst="rect">
            <a:avLst/>
          </a:prstGeom>
          <a:solidFill>
            <a:schemeClr val="bg1"/>
          </a:solidFill>
        </p:spPr>
        <p:txBody>
          <a:bodyPr wrap="square" rtlCol="0">
            <a:spAutoFit/>
          </a:bodyPr>
          <a:lstStyle/>
          <a:p>
            <a:r>
              <a:rPr lang="zh-CN" altLang="en-US" sz="2000" b="1" dirty="0">
                <a:solidFill>
                  <a:srgbClr val="F19903"/>
                </a:solidFill>
                <a:latin typeface="微软雅黑" panose="020B0503020204020204" pitchFamily="34" charset="-122"/>
                <a:ea typeface="微软雅黑" panose="020B0503020204020204" pitchFamily="34" charset="-122"/>
              </a:rPr>
              <a:t>根结点</a:t>
            </a:r>
            <a:endParaRPr lang="zh-CN" altLang="en-US" sz="2000" b="1" dirty="0">
              <a:solidFill>
                <a:srgbClr val="F19903"/>
              </a:solidFill>
              <a:latin typeface="微软雅黑" panose="020B0503020204020204" pitchFamily="34" charset="-122"/>
              <a:ea typeface="微软雅黑" panose="020B0503020204020204" pitchFamily="34" charset="-122"/>
            </a:endParaRPr>
          </a:p>
        </p:txBody>
      </p:sp>
      <p:grpSp>
        <p:nvGrpSpPr>
          <p:cNvPr id="2" name="组合 80"/>
          <p:cNvGrpSpPr/>
          <p:nvPr/>
        </p:nvGrpSpPr>
        <p:grpSpPr>
          <a:xfrm>
            <a:off x="1652741" y="3577506"/>
            <a:ext cx="10147973" cy="872492"/>
            <a:chOff x="1278740" y="3699516"/>
            <a:chExt cx="7722416" cy="872492"/>
          </a:xfrm>
        </p:grpSpPr>
        <p:grpSp>
          <p:nvGrpSpPr>
            <p:cNvPr id="3" name="组合 71"/>
            <p:cNvGrpSpPr/>
            <p:nvPr/>
          </p:nvGrpSpPr>
          <p:grpSpPr>
            <a:xfrm>
              <a:off x="1278740" y="3699516"/>
              <a:ext cx="5593595" cy="736602"/>
              <a:chOff x="850112" y="3413922"/>
              <a:chExt cx="5593595" cy="736602"/>
            </a:xfrm>
          </p:grpSpPr>
          <p:cxnSp>
            <p:nvCxnSpPr>
              <p:cNvPr id="14" name="直接连接符 13"/>
              <p:cNvCxnSpPr/>
              <p:nvPr/>
            </p:nvCxnSpPr>
            <p:spPr>
              <a:xfrm rot="5400000">
                <a:off x="753671" y="3574658"/>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50112" y="373539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2000"/>
              </a:p>
            </p:txBody>
          </p:sp>
          <p:cxnSp>
            <p:nvCxnSpPr>
              <p:cNvPr id="16" name="直接连接符 15"/>
              <p:cNvCxnSpPr/>
              <p:nvPr/>
            </p:nvCxnSpPr>
            <p:spPr>
              <a:xfrm rot="5400000">
                <a:off x="1010848" y="357394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107289"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2000"/>
              </a:p>
            </p:txBody>
          </p:sp>
          <p:cxnSp>
            <p:nvCxnSpPr>
              <p:cNvPr id="18" name="直接连接符 17"/>
              <p:cNvCxnSpPr/>
              <p:nvPr/>
            </p:nvCxnSpPr>
            <p:spPr>
              <a:xfrm rot="5400000">
                <a:off x="1268024" y="357394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364466"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2000"/>
              </a:p>
            </p:txBody>
          </p:sp>
          <p:cxnSp>
            <p:nvCxnSpPr>
              <p:cNvPr id="21" name="直接连接符 20"/>
              <p:cNvCxnSpPr/>
              <p:nvPr/>
            </p:nvCxnSpPr>
            <p:spPr>
              <a:xfrm rot="5400000">
                <a:off x="1782378" y="3574658"/>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878819" y="373539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2000"/>
              </a:p>
            </p:txBody>
          </p:sp>
          <p:cxnSp>
            <p:nvCxnSpPr>
              <p:cNvPr id="23" name="直接连接符 22"/>
              <p:cNvCxnSpPr/>
              <p:nvPr/>
            </p:nvCxnSpPr>
            <p:spPr>
              <a:xfrm rot="5400000">
                <a:off x="2039555" y="357394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135996"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2000"/>
              </a:p>
            </p:txBody>
          </p:sp>
          <p:cxnSp>
            <p:nvCxnSpPr>
              <p:cNvPr id="25" name="直接连接符 24"/>
              <p:cNvCxnSpPr/>
              <p:nvPr/>
            </p:nvCxnSpPr>
            <p:spPr>
              <a:xfrm rot="5400000">
                <a:off x="2296732" y="357394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2393173"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2000"/>
              </a:p>
            </p:txBody>
          </p:sp>
          <p:cxnSp>
            <p:nvCxnSpPr>
              <p:cNvPr id="28" name="直接连接符 27"/>
              <p:cNvCxnSpPr/>
              <p:nvPr/>
            </p:nvCxnSpPr>
            <p:spPr>
              <a:xfrm rot="5400000">
                <a:off x="2811085" y="360402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2907527"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2000"/>
              </a:p>
            </p:txBody>
          </p:sp>
          <p:cxnSp>
            <p:nvCxnSpPr>
              <p:cNvPr id="30" name="直接连接符 29"/>
              <p:cNvCxnSpPr/>
              <p:nvPr/>
            </p:nvCxnSpPr>
            <p:spPr>
              <a:xfrm rot="5400000">
                <a:off x="3068262"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3164703"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2000"/>
              </a:p>
            </p:txBody>
          </p:sp>
          <p:cxnSp>
            <p:nvCxnSpPr>
              <p:cNvPr id="32" name="直接连接符 31"/>
              <p:cNvCxnSpPr/>
              <p:nvPr/>
            </p:nvCxnSpPr>
            <p:spPr>
              <a:xfrm rot="5400000">
                <a:off x="3325439"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3421880"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2000"/>
              </a:p>
            </p:txBody>
          </p:sp>
          <p:cxnSp>
            <p:nvCxnSpPr>
              <p:cNvPr id="35" name="直接连接符 34"/>
              <p:cNvCxnSpPr/>
              <p:nvPr/>
            </p:nvCxnSpPr>
            <p:spPr>
              <a:xfrm rot="5400000">
                <a:off x="3775498" y="360402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3871940"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2000"/>
              </a:p>
            </p:txBody>
          </p:sp>
          <p:cxnSp>
            <p:nvCxnSpPr>
              <p:cNvPr id="37" name="直接连接符 36"/>
              <p:cNvCxnSpPr/>
              <p:nvPr/>
            </p:nvCxnSpPr>
            <p:spPr>
              <a:xfrm rot="5400000">
                <a:off x="4032675"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4129116"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2000"/>
              </a:p>
            </p:txBody>
          </p:sp>
          <p:cxnSp>
            <p:nvCxnSpPr>
              <p:cNvPr id="39" name="直接连接符 38"/>
              <p:cNvCxnSpPr/>
              <p:nvPr/>
            </p:nvCxnSpPr>
            <p:spPr>
              <a:xfrm rot="5400000">
                <a:off x="4289852"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4386293"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2000"/>
              </a:p>
            </p:txBody>
          </p:sp>
          <p:cxnSp>
            <p:nvCxnSpPr>
              <p:cNvPr id="42" name="直接连接符 41"/>
              <p:cNvCxnSpPr/>
              <p:nvPr/>
            </p:nvCxnSpPr>
            <p:spPr>
              <a:xfrm rot="5400000">
                <a:off x="4739911" y="360402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4836353"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2000"/>
              </a:p>
            </p:txBody>
          </p:sp>
          <p:cxnSp>
            <p:nvCxnSpPr>
              <p:cNvPr id="44" name="直接连接符 43"/>
              <p:cNvCxnSpPr/>
              <p:nvPr/>
            </p:nvCxnSpPr>
            <p:spPr>
              <a:xfrm rot="5400000">
                <a:off x="4997088"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5093529"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2000"/>
              </a:p>
            </p:txBody>
          </p:sp>
          <p:cxnSp>
            <p:nvCxnSpPr>
              <p:cNvPr id="46" name="直接连接符 45"/>
              <p:cNvCxnSpPr/>
              <p:nvPr/>
            </p:nvCxnSpPr>
            <p:spPr>
              <a:xfrm rot="5400000">
                <a:off x="5254265"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5350706"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2000"/>
              </a:p>
            </p:txBody>
          </p:sp>
          <p:cxnSp>
            <p:nvCxnSpPr>
              <p:cNvPr id="49" name="直接连接符 48"/>
              <p:cNvCxnSpPr/>
              <p:nvPr/>
            </p:nvCxnSpPr>
            <p:spPr>
              <a:xfrm rot="5400000">
                <a:off x="5704324" y="360402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5800766"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2000"/>
              </a:p>
            </p:txBody>
          </p:sp>
          <p:cxnSp>
            <p:nvCxnSpPr>
              <p:cNvPr id="51" name="直接连接符 50"/>
              <p:cNvCxnSpPr/>
              <p:nvPr/>
            </p:nvCxnSpPr>
            <p:spPr>
              <a:xfrm rot="5400000">
                <a:off x="5961501"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6057942"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2000"/>
              </a:p>
            </p:txBody>
          </p:sp>
          <p:cxnSp>
            <p:nvCxnSpPr>
              <p:cNvPr id="53" name="直接连接符 52"/>
              <p:cNvCxnSpPr/>
              <p:nvPr/>
            </p:nvCxnSpPr>
            <p:spPr>
              <a:xfrm rot="5400000">
                <a:off x="6218678"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315119"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2000"/>
              </a:p>
            </p:txBody>
          </p:sp>
        </p:grpSp>
        <p:sp>
          <p:nvSpPr>
            <p:cNvPr id="69" name="TextBox 68"/>
            <p:cNvSpPr txBox="1"/>
            <p:nvPr/>
          </p:nvSpPr>
          <p:spPr>
            <a:xfrm>
              <a:off x="7281882" y="4075060"/>
              <a:ext cx="1719274" cy="398780"/>
            </a:xfrm>
            <a:prstGeom prst="rect">
              <a:avLst/>
            </a:prstGeom>
            <a:solidFill>
              <a:schemeClr val="bg1"/>
            </a:solidFill>
          </p:spPr>
          <p:txBody>
            <a:bodyPr wrap="square" rtlCol="0">
              <a:spAutoFit/>
            </a:bodyPr>
            <a:lstStyle/>
            <a:p>
              <a:r>
                <a:rPr lang="zh-CN" altLang="en-US" sz="2000" b="1" dirty="0">
                  <a:solidFill>
                    <a:srgbClr val="F19903"/>
                  </a:solidFill>
                  <a:latin typeface="微软雅黑" panose="020B0503020204020204" pitchFamily="34" charset="-122"/>
                  <a:ea typeface="微软雅黑" panose="020B0503020204020204" pitchFamily="34" charset="-122"/>
                </a:rPr>
                <a:t>外部结点层</a:t>
              </a:r>
              <a:endParaRPr lang="zh-CN" altLang="en-US" sz="2000" b="1" dirty="0">
                <a:solidFill>
                  <a:srgbClr val="F19903"/>
                </a:solidFill>
                <a:latin typeface="微软雅黑" panose="020B0503020204020204" pitchFamily="34" charset="-122"/>
                <a:ea typeface="微软雅黑" panose="020B0503020204020204" pitchFamily="34" charset="-122"/>
              </a:endParaRPr>
            </a:p>
          </p:txBody>
        </p:sp>
        <p:sp>
          <p:nvSpPr>
            <p:cNvPr id="70" name="右大括号 69"/>
            <p:cNvSpPr/>
            <p:nvPr/>
          </p:nvSpPr>
          <p:spPr>
            <a:xfrm>
              <a:off x="7143768" y="4000504"/>
              <a:ext cx="214314" cy="571504"/>
            </a:xfrm>
            <a:prstGeom prst="rightBrace">
              <a:avLst/>
            </a:prstGeom>
            <a:ln w="28575">
              <a:solidFill>
                <a:srgbClr val="F1990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p>
          </p:txBody>
        </p:sp>
      </p:grpSp>
      <p:grpSp>
        <p:nvGrpSpPr>
          <p:cNvPr id="4" name="组合 79"/>
          <p:cNvGrpSpPr/>
          <p:nvPr/>
        </p:nvGrpSpPr>
        <p:grpSpPr>
          <a:xfrm>
            <a:off x="852296" y="1793304"/>
            <a:ext cx="11004343" cy="2013752"/>
            <a:chOff x="555620" y="1915314"/>
            <a:chExt cx="8374098" cy="2013752"/>
          </a:xfrm>
        </p:grpSpPr>
        <p:sp>
          <p:nvSpPr>
            <p:cNvPr id="12" name="矩形 11"/>
            <p:cNvSpPr/>
            <p:nvPr/>
          </p:nvSpPr>
          <p:spPr>
            <a:xfrm>
              <a:off x="3721920" y="1928644"/>
              <a:ext cx="835825" cy="356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矩形 12"/>
            <p:cNvSpPr/>
            <p:nvPr/>
          </p:nvSpPr>
          <p:spPr>
            <a:xfrm>
              <a:off x="1214446" y="340741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1  2</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0" name="矩形 19"/>
            <p:cNvSpPr/>
            <p:nvPr/>
          </p:nvSpPr>
          <p:spPr>
            <a:xfrm>
              <a:off x="2243153" y="340741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4  5</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 name="矩形 26"/>
            <p:cNvSpPr/>
            <p:nvPr/>
          </p:nvSpPr>
          <p:spPr>
            <a:xfrm>
              <a:off x="3271860" y="343677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7  9</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4" name="矩形 33"/>
            <p:cNvSpPr/>
            <p:nvPr/>
          </p:nvSpPr>
          <p:spPr>
            <a:xfrm>
              <a:off x="4236273" y="343677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11 12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1" name="矩形 40"/>
            <p:cNvSpPr/>
            <p:nvPr/>
          </p:nvSpPr>
          <p:spPr>
            <a:xfrm>
              <a:off x="5200686" y="343677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14 17</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 name="矩形 47"/>
            <p:cNvSpPr/>
            <p:nvPr/>
          </p:nvSpPr>
          <p:spPr>
            <a:xfrm>
              <a:off x="6165099" y="343677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19 20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5" name="矩形 54"/>
            <p:cNvSpPr/>
            <p:nvPr/>
          </p:nvSpPr>
          <p:spPr>
            <a:xfrm>
              <a:off x="2243153" y="260095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3  6</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6" name="矩形 55"/>
            <p:cNvSpPr/>
            <p:nvPr/>
          </p:nvSpPr>
          <p:spPr>
            <a:xfrm>
              <a:off x="5072098" y="260095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13 18</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7" name="直接连接符 56"/>
            <p:cNvCxnSpPr/>
            <p:nvPr/>
          </p:nvCxnSpPr>
          <p:spPr>
            <a:xfrm rot="10800000" flipV="1">
              <a:off x="3014684" y="2185821"/>
              <a:ext cx="964413" cy="385765"/>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4364862" y="2185821"/>
              <a:ext cx="835825" cy="38576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endCxn id="13" idx="0"/>
            </p:cNvCxnSpPr>
            <p:nvPr/>
          </p:nvCxnSpPr>
          <p:spPr>
            <a:xfrm rot="10800000" flipV="1">
              <a:off x="1632359" y="2828763"/>
              <a:ext cx="803678" cy="57864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endCxn id="27" idx="0"/>
            </p:cNvCxnSpPr>
            <p:nvPr/>
          </p:nvCxnSpPr>
          <p:spPr>
            <a:xfrm>
              <a:off x="2886095" y="2828763"/>
              <a:ext cx="803678" cy="60801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endCxn id="20" idx="0"/>
            </p:cNvCxnSpPr>
            <p:nvPr/>
          </p:nvCxnSpPr>
          <p:spPr>
            <a:xfrm rot="16200000" flipH="1">
              <a:off x="2355668" y="3102013"/>
              <a:ext cx="578648" cy="3214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endCxn id="34" idx="0"/>
            </p:cNvCxnSpPr>
            <p:nvPr/>
          </p:nvCxnSpPr>
          <p:spPr>
            <a:xfrm rot="5400000">
              <a:off x="4623430" y="2859519"/>
              <a:ext cx="608013" cy="54650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endCxn id="48" idx="0"/>
            </p:cNvCxnSpPr>
            <p:nvPr/>
          </p:nvCxnSpPr>
          <p:spPr>
            <a:xfrm>
              <a:off x="5843628" y="2828763"/>
              <a:ext cx="739383" cy="60801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endCxn id="41" idx="0"/>
            </p:cNvCxnSpPr>
            <p:nvPr/>
          </p:nvCxnSpPr>
          <p:spPr>
            <a:xfrm rot="16200000" flipH="1">
              <a:off x="5234224" y="3052401"/>
              <a:ext cx="608013" cy="16073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358114" y="3429000"/>
              <a:ext cx="1571604" cy="398780"/>
            </a:xfrm>
            <a:prstGeom prst="rect">
              <a:avLst/>
            </a:prstGeom>
            <a:solidFill>
              <a:schemeClr val="bg1"/>
            </a:solidFill>
          </p:spPr>
          <p:txBody>
            <a:bodyPr wrap="square" rtlCol="0">
              <a:spAutoFit/>
            </a:bodyPr>
            <a:lstStyle/>
            <a:p>
              <a:r>
                <a:rPr lang="zh-CN" altLang="en-US" sz="2000" b="1" dirty="0">
                  <a:solidFill>
                    <a:srgbClr val="F19903"/>
                  </a:solidFill>
                  <a:latin typeface="微软雅黑" panose="020B0503020204020204" pitchFamily="34" charset="-122"/>
                  <a:ea typeface="微软雅黑" panose="020B0503020204020204" pitchFamily="34" charset="-122"/>
                </a:rPr>
                <a:t>叶子结点层</a:t>
              </a:r>
              <a:endParaRPr lang="zh-CN" altLang="en-US" sz="2000" b="1" dirty="0">
                <a:solidFill>
                  <a:srgbClr val="F19903"/>
                </a:solidFill>
                <a:latin typeface="微软雅黑" panose="020B0503020204020204" pitchFamily="34" charset="-122"/>
                <a:ea typeface="微软雅黑" panose="020B0503020204020204" pitchFamily="34" charset="-122"/>
              </a:endParaRPr>
            </a:p>
          </p:txBody>
        </p:sp>
        <p:sp>
          <p:nvSpPr>
            <p:cNvPr id="67" name="右大括号 66"/>
            <p:cNvSpPr/>
            <p:nvPr/>
          </p:nvSpPr>
          <p:spPr>
            <a:xfrm>
              <a:off x="7143768" y="3357562"/>
              <a:ext cx="214314" cy="571504"/>
            </a:xfrm>
            <a:prstGeom prst="rightBrace">
              <a:avLst/>
            </a:prstGeom>
            <a:ln w="28575">
              <a:solidFill>
                <a:srgbClr val="F1990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p>
          </p:txBody>
        </p:sp>
        <p:sp>
          <p:nvSpPr>
            <p:cNvPr id="73" name="左大括号 72"/>
            <p:cNvSpPr/>
            <p:nvPr/>
          </p:nvSpPr>
          <p:spPr>
            <a:xfrm>
              <a:off x="928662" y="1915314"/>
              <a:ext cx="214314" cy="1728000"/>
            </a:xfrm>
            <a:prstGeom prst="leftBrace">
              <a:avLst/>
            </a:prstGeom>
            <a:ln w="28575">
              <a:solidFill>
                <a:srgbClr val="F1990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dirty="0"/>
            </a:p>
          </p:txBody>
        </p:sp>
        <p:sp>
          <p:nvSpPr>
            <p:cNvPr id="74" name="TextBox 73"/>
            <p:cNvSpPr txBox="1"/>
            <p:nvPr/>
          </p:nvSpPr>
          <p:spPr>
            <a:xfrm>
              <a:off x="555620" y="2000240"/>
              <a:ext cx="373048" cy="1500198"/>
            </a:xfrm>
            <a:prstGeom prst="rect">
              <a:avLst/>
            </a:prstGeom>
            <a:noFill/>
          </p:spPr>
          <p:txBody>
            <a:bodyPr vert="eaVert" wrap="square" rtlCol="0">
              <a:spAutoFit/>
            </a:bodyPr>
            <a:lstStyle/>
            <a:p>
              <a:r>
                <a:rPr lang="zh-CN" altLang="en-US" sz="2000" b="1" dirty="0">
                  <a:solidFill>
                    <a:srgbClr val="F19903"/>
                  </a:solidFill>
                  <a:latin typeface="微软雅黑" panose="020B0503020204020204" pitchFamily="34" charset="-122"/>
                  <a:ea typeface="微软雅黑" panose="020B0503020204020204" pitchFamily="34" charset="-122"/>
                </a:rPr>
                <a:t>内部结点</a:t>
              </a:r>
              <a:endParaRPr lang="zh-CN" altLang="en-US" sz="2000" b="1" dirty="0">
                <a:solidFill>
                  <a:srgbClr val="F19903"/>
                </a:solidFill>
                <a:latin typeface="微软雅黑" panose="020B0503020204020204" pitchFamily="34" charset="-122"/>
                <a:ea typeface="微软雅黑" panose="020B0503020204020204" pitchFamily="34" charset="-122"/>
              </a:endParaRPr>
            </a:p>
          </p:txBody>
        </p:sp>
      </p:grpSp>
      <p:sp>
        <p:nvSpPr>
          <p:cNvPr id="76" name="TextBox 75"/>
          <p:cNvSpPr txBox="1"/>
          <p:nvPr/>
        </p:nvSpPr>
        <p:spPr>
          <a:xfrm>
            <a:off x="881155" y="4592874"/>
            <a:ext cx="8824360" cy="52324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108000" bIns="108000" rtlCol="0">
            <a:spAutoFit/>
          </a:bodyPr>
          <a:lstStyle/>
          <a:p>
            <a:pPr marL="457200" indent="-457200" algn="l"/>
            <a:r>
              <a:rPr lang="en-US" altLang="zh-CN"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每个结点的结构如下，</a:t>
            </a:r>
            <a:r>
              <a:rPr kumimoji="0"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结点中按关键字大小顺序排列</a:t>
            </a:r>
            <a:r>
              <a:rPr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aphicFrame>
        <p:nvGraphicFramePr>
          <p:cNvPr id="72" name="Group 29"/>
          <p:cNvGraphicFramePr>
            <a:graphicFrameLocks noGrp="1"/>
          </p:cNvGraphicFramePr>
          <p:nvPr/>
        </p:nvGraphicFramePr>
        <p:xfrm>
          <a:off x="1747831" y="5307254"/>
          <a:ext cx="8110843" cy="428628"/>
        </p:xfrm>
        <a:graphic>
          <a:graphicData uri="http://schemas.openxmlformats.org/drawingml/2006/table">
            <a:tbl>
              <a:tblPr>
                <a:tableStyleId>{08FB837D-C827-4EFA-A057-4D05807E0F7C}</a:tableStyleId>
              </a:tblPr>
              <a:tblGrid>
                <a:gridCol w="990908"/>
                <a:gridCol w="888688"/>
                <a:gridCol w="890775"/>
                <a:gridCol w="890773"/>
                <a:gridCol w="826105"/>
                <a:gridCol w="953358"/>
                <a:gridCol w="890773"/>
                <a:gridCol w="888688"/>
                <a:gridCol w="890775"/>
              </a:tblGrid>
              <a:tr h="42862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n</a:t>
                      </a:r>
                      <a:endParaRPr kumimoji="0" lang="en-US" altLang="zh-CN" sz="1800" b="1" i="1"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p</a:t>
                      </a:r>
                      <a:r>
                        <a:rPr kumimoji="0" lang="en-US" altLang="zh-CN" sz="1800" b="1" u="none" strike="noStrike" cap="none" normalizeH="0" baseline="-25000">
                          <a:ln>
                            <a:noFill/>
                          </a:ln>
                          <a:solidFill>
                            <a:schemeClr val="tx1"/>
                          </a:solidFill>
                          <a:effectLst/>
                          <a:latin typeface="微软雅黑" panose="020B0503020204020204" pitchFamily="34" charset="-122"/>
                          <a:ea typeface="微软雅黑" panose="020B0503020204020204" pitchFamily="34" charset="-122"/>
                        </a:rPr>
                        <a:t>0</a:t>
                      </a:r>
                      <a:endParaRPr kumimoji="0" lang="en-US" altLang="zh-CN" sz="1800" b="1" i="0" u="none" strike="noStrike" cap="none" normalizeH="0" baseline="-2500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k</a:t>
                      </a:r>
                      <a:r>
                        <a:rPr kumimoji="0" lang="en-US" altLang="zh-CN" sz="1800" b="1" u="none" strike="noStrike" cap="none" normalizeH="0" baseline="-25000">
                          <a:ln>
                            <a:noFill/>
                          </a:ln>
                          <a:solidFill>
                            <a:schemeClr val="tx1"/>
                          </a:solidFill>
                          <a:effectLst/>
                          <a:latin typeface="微软雅黑" panose="020B0503020204020204" pitchFamily="34" charset="-122"/>
                          <a:ea typeface="微软雅黑" panose="020B0503020204020204" pitchFamily="34" charset="-122"/>
                        </a:rPr>
                        <a:t>1</a:t>
                      </a:r>
                      <a:endParaRPr kumimoji="0" lang="en-US" altLang="zh-CN" sz="1800" b="1" i="0" u="none" strike="noStrike" cap="none" normalizeH="0" baseline="-2500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p</a:t>
                      </a:r>
                      <a:r>
                        <a:rPr kumimoji="0" lang="en-US" altLang="zh-CN" sz="1800" b="1" u="none" strike="noStrike" cap="none" normalizeH="0" baseline="-25000">
                          <a:ln>
                            <a:noFill/>
                          </a:ln>
                          <a:solidFill>
                            <a:schemeClr val="tx1"/>
                          </a:solidFill>
                          <a:effectLst/>
                          <a:latin typeface="微软雅黑" panose="020B0503020204020204" pitchFamily="34" charset="-122"/>
                          <a:ea typeface="微软雅黑" panose="020B0503020204020204" pitchFamily="34" charset="-122"/>
                        </a:rPr>
                        <a:t>1</a:t>
                      </a:r>
                      <a:endParaRPr kumimoji="0" lang="en-US" altLang="zh-CN" sz="1800" b="1" i="0" u="none" strike="noStrike" cap="none" normalizeH="0" baseline="-2500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k</a:t>
                      </a:r>
                      <a:r>
                        <a:rPr kumimoji="0" lang="en-US" altLang="zh-CN" sz="1800" b="1" u="none" strike="noStrike" cap="none" normalizeH="0" baseline="-25000">
                          <a:ln>
                            <a:noFill/>
                          </a:ln>
                          <a:solidFill>
                            <a:schemeClr val="tx1"/>
                          </a:solidFill>
                          <a:effectLst/>
                          <a:latin typeface="微软雅黑" panose="020B0503020204020204" pitchFamily="34" charset="-122"/>
                          <a:ea typeface="微软雅黑" panose="020B0503020204020204" pitchFamily="34" charset="-122"/>
                        </a:rPr>
                        <a:t>2</a:t>
                      </a:r>
                      <a:endParaRPr kumimoji="0" lang="en-US" altLang="zh-CN" sz="1800" b="1" i="0" u="none" strike="noStrike" cap="none" normalizeH="0" baseline="-2500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p</a:t>
                      </a:r>
                      <a:r>
                        <a:rPr kumimoji="0" lang="en-US" altLang="zh-CN" sz="1800" b="1" u="none" strike="noStrike" cap="none" normalizeH="0" baseline="-25000">
                          <a:ln>
                            <a:noFill/>
                          </a:ln>
                          <a:solidFill>
                            <a:schemeClr val="tx1"/>
                          </a:solidFill>
                          <a:effectLst/>
                          <a:latin typeface="微软雅黑" panose="020B0503020204020204" pitchFamily="34" charset="-122"/>
                          <a:ea typeface="微软雅黑" panose="020B0503020204020204" pitchFamily="34" charset="-122"/>
                        </a:rPr>
                        <a:t>2</a:t>
                      </a:r>
                      <a:endParaRPr kumimoji="0" lang="en-US" altLang="zh-CN" sz="1800" b="1" i="0" u="none" strike="noStrike" cap="none" normalizeH="0" baseline="-2500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a:t>
                      </a:r>
                      <a:endParaRPr kumimoji="0" lang="en-US" altLang="zh-CN" sz="18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k</a:t>
                      </a:r>
                      <a:r>
                        <a:rPr kumimoji="0" lang="en-US" altLang="zh-CN" sz="1800" b="1" i="1" u="none" strike="noStrike" cap="none" normalizeH="0" baseline="-25000">
                          <a:ln>
                            <a:noFill/>
                          </a:ln>
                          <a:solidFill>
                            <a:schemeClr val="tx1"/>
                          </a:solidFill>
                          <a:effectLst/>
                          <a:latin typeface="微软雅黑" panose="020B0503020204020204" pitchFamily="34" charset="-122"/>
                          <a:ea typeface="微软雅黑" panose="020B0503020204020204" pitchFamily="34" charset="-122"/>
                        </a:rPr>
                        <a:t>n</a:t>
                      </a:r>
                      <a:endParaRPr kumimoji="0" lang="en-US" altLang="zh-CN" sz="1800" b="1" i="1" u="none" strike="noStrike" cap="none" normalizeH="0" baseline="-2500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rPr>
                        <a:t>p</a:t>
                      </a:r>
                      <a:r>
                        <a:rPr kumimoji="0" lang="en-US" altLang="zh-CN" sz="1800" b="1" i="1" u="none" strike="noStrike" cap="none" normalizeH="0" baseline="-25000" dirty="0" err="1">
                          <a:ln>
                            <a:noFill/>
                          </a:ln>
                          <a:solidFill>
                            <a:schemeClr val="tx1"/>
                          </a:solidFill>
                          <a:effectLst/>
                          <a:latin typeface="微软雅黑" panose="020B0503020204020204" pitchFamily="34" charset="-122"/>
                          <a:ea typeface="微软雅黑" panose="020B0503020204020204" pitchFamily="34" charset="-122"/>
                        </a:rPr>
                        <a:t>n</a:t>
                      </a:r>
                      <a:endParaRPr kumimoji="0" lang="en-US" altLang="zh-CN" sz="1800" b="1" i="1" u="none" strike="noStrike" cap="none" normalizeH="0" baseline="-25000" dirty="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tc>
              </a:tr>
            </a:tbl>
          </a:graphicData>
        </a:graphic>
      </p:graphicFrame>
      <p:grpSp>
        <p:nvGrpSpPr>
          <p:cNvPr id="5" name="组合 83"/>
          <p:cNvGrpSpPr/>
          <p:nvPr/>
        </p:nvGrpSpPr>
        <p:grpSpPr>
          <a:xfrm>
            <a:off x="2840349" y="5664444"/>
            <a:ext cx="6665208" cy="500860"/>
            <a:chOff x="2071670" y="5000636"/>
            <a:chExt cx="5072098" cy="500860"/>
          </a:xfrm>
        </p:grpSpPr>
        <p:cxnSp>
          <p:nvCxnSpPr>
            <p:cNvPr id="78" name="直接箭头连接符 77"/>
            <p:cNvCxnSpPr/>
            <p:nvPr/>
          </p:nvCxnSpPr>
          <p:spPr>
            <a:xfrm rot="5400000">
              <a:off x="1893075" y="5179231"/>
              <a:ext cx="500066" cy="142876"/>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80" name="直接箭头连接符 79"/>
            <p:cNvCxnSpPr/>
            <p:nvPr/>
          </p:nvCxnSpPr>
          <p:spPr>
            <a:xfrm rot="5400000">
              <a:off x="3393273" y="5250669"/>
              <a:ext cx="500066" cy="1588"/>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81" name="直接箭头连接符 80"/>
            <p:cNvCxnSpPr/>
            <p:nvPr/>
          </p:nvCxnSpPr>
          <p:spPr>
            <a:xfrm rot="5400000">
              <a:off x="4679951" y="5249875"/>
              <a:ext cx="500066" cy="1588"/>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82" name="直接箭头连接符 81"/>
            <p:cNvCxnSpPr/>
            <p:nvPr/>
          </p:nvCxnSpPr>
          <p:spPr>
            <a:xfrm rot="16200000" flipH="1">
              <a:off x="6822297" y="5179231"/>
              <a:ext cx="500066" cy="142876"/>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2"/>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ldLvl="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 Box 4"/>
          <p:cNvSpPr txBox="1">
            <a:spLocks noChangeArrowheads="1"/>
          </p:cNvSpPr>
          <p:nvPr/>
        </p:nvSpPr>
        <p:spPr bwMode="auto">
          <a:xfrm>
            <a:off x="1611485" y="920122"/>
            <a:ext cx="3130013" cy="398780"/>
          </a:xfrm>
          <a:prstGeom prst="rect">
            <a:avLst/>
          </a:prstGeom>
          <a:noFill/>
          <a:ln w="9525">
            <a:noFill/>
            <a:miter lim="800000"/>
          </a:ln>
        </p:spPr>
        <p:txBody>
          <a:bodyPr wrap="square">
            <a:spAutoFit/>
          </a:bodyPr>
          <a:lstStyle/>
          <a:p>
            <a:pPr algn="l">
              <a:spcBef>
                <a:spcPct val="50000"/>
              </a:spcBef>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一棵</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阶</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TextBox 9"/>
          <p:cNvSpPr txBox="1"/>
          <p:nvPr/>
        </p:nvSpPr>
        <p:spPr>
          <a:xfrm>
            <a:off x="5006783" y="1305830"/>
            <a:ext cx="1472948" cy="398780"/>
          </a:xfrm>
          <a:prstGeom prst="rect">
            <a:avLst/>
          </a:prstGeom>
          <a:solidFill>
            <a:schemeClr val="bg1"/>
          </a:solidFill>
        </p:spPr>
        <p:txBody>
          <a:bodyPr wrap="square" rtlCol="0">
            <a:spAutoFit/>
          </a:bodyPr>
          <a:lstStyle/>
          <a:p>
            <a:r>
              <a:rPr lang="zh-CN" altLang="en-US" sz="2000" b="1">
                <a:solidFill>
                  <a:srgbClr val="9900FF"/>
                </a:solidFill>
                <a:latin typeface="微软雅黑" panose="020B0503020204020204" pitchFamily="34" charset="-122"/>
                <a:ea typeface="微软雅黑" panose="020B0503020204020204" pitchFamily="34" charset="-122"/>
              </a:rPr>
              <a:t>根结点</a:t>
            </a:r>
            <a:endParaRPr lang="zh-CN" altLang="en-US" sz="2000" b="1" dirty="0">
              <a:solidFill>
                <a:srgbClr val="9900FF"/>
              </a:solidFill>
              <a:latin typeface="微软雅黑" panose="020B0503020204020204" pitchFamily="34" charset="-122"/>
              <a:ea typeface="微软雅黑" panose="020B0503020204020204" pitchFamily="34" charset="-122"/>
            </a:endParaRPr>
          </a:p>
        </p:txBody>
      </p:sp>
      <p:grpSp>
        <p:nvGrpSpPr>
          <p:cNvPr id="2" name="组合 80"/>
          <p:cNvGrpSpPr/>
          <p:nvPr/>
        </p:nvGrpSpPr>
        <p:grpSpPr>
          <a:xfrm>
            <a:off x="1718212" y="3548092"/>
            <a:ext cx="9951560" cy="872492"/>
            <a:chOff x="1278740" y="3699516"/>
            <a:chExt cx="7722416" cy="872492"/>
          </a:xfrm>
        </p:grpSpPr>
        <p:grpSp>
          <p:nvGrpSpPr>
            <p:cNvPr id="3" name="组合 71"/>
            <p:cNvGrpSpPr/>
            <p:nvPr/>
          </p:nvGrpSpPr>
          <p:grpSpPr>
            <a:xfrm>
              <a:off x="1278740" y="3699516"/>
              <a:ext cx="5593595" cy="736602"/>
              <a:chOff x="850112" y="3413922"/>
              <a:chExt cx="5593595" cy="736602"/>
            </a:xfrm>
          </p:grpSpPr>
          <p:cxnSp>
            <p:nvCxnSpPr>
              <p:cNvPr id="14" name="直接连接符 13"/>
              <p:cNvCxnSpPr/>
              <p:nvPr/>
            </p:nvCxnSpPr>
            <p:spPr>
              <a:xfrm rot="5400000">
                <a:off x="753671" y="3574658"/>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50112" y="373539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6" name="直接连接符 15"/>
              <p:cNvCxnSpPr/>
              <p:nvPr/>
            </p:nvCxnSpPr>
            <p:spPr>
              <a:xfrm rot="5400000">
                <a:off x="1010848" y="357394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107289"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8" name="直接连接符 17"/>
              <p:cNvCxnSpPr/>
              <p:nvPr/>
            </p:nvCxnSpPr>
            <p:spPr>
              <a:xfrm rot="5400000">
                <a:off x="1268024" y="357394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364466"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1" name="直接连接符 20"/>
              <p:cNvCxnSpPr/>
              <p:nvPr/>
            </p:nvCxnSpPr>
            <p:spPr>
              <a:xfrm rot="5400000">
                <a:off x="1782378" y="3574658"/>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878819" y="373539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3" name="直接连接符 22"/>
              <p:cNvCxnSpPr/>
              <p:nvPr/>
            </p:nvCxnSpPr>
            <p:spPr>
              <a:xfrm rot="5400000">
                <a:off x="2039555" y="357394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135996"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5" name="直接连接符 24"/>
              <p:cNvCxnSpPr/>
              <p:nvPr/>
            </p:nvCxnSpPr>
            <p:spPr>
              <a:xfrm rot="5400000">
                <a:off x="2296732" y="357394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2393173"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连接符 27"/>
              <p:cNvCxnSpPr/>
              <p:nvPr/>
            </p:nvCxnSpPr>
            <p:spPr>
              <a:xfrm rot="5400000">
                <a:off x="2811085" y="360402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2907527"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0" name="直接连接符 29"/>
              <p:cNvCxnSpPr/>
              <p:nvPr/>
            </p:nvCxnSpPr>
            <p:spPr>
              <a:xfrm rot="5400000">
                <a:off x="3068262"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3164703"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2" name="直接连接符 31"/>
              <p:cNvCxnSpPr/>
              <p:nvPr/>
            </p:nvCxnSpPr>
            <p:spPr>
              <a:xfrm rot="5400000">
                <a:off x="3325439"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3421880"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5" name="直接连接符 34"/>
              <p:cNvCxnSpPr/>
              <p:nvPr/>
            </p:nvCxnSpPr>
            <p:spPr>
              <a:xfrm rot="5400000">
                <a:off x="3775498" y="360402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3871940"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7" name="直接连接符 36"/>
              <p:cNvCxnSpPr/>
              <p:nvPr/>
            </p:nvCxnSpPr>
            <p:spPr>
              <a:xfrm rot="5400000">
                <a:off x="4032675"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4129116"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连接符 38"/>
              <p:cNvCxnSpPr/>
              <p:nvPr/>
            </p:nvCxnSpPr>
            <p:spPr>
              <a:xfrm rot="5400000">
                <a:off x="4289852"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4386293"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42" name="直接连接符 41"/>
              <p:cNvCxnSpPr/>
              <p:nvPr/>
            </p:nvCxnSpPr>
            <p:spPr>
              <a:xfrm rot="5400000">
                <a:off x="4739911" y="360402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4836353"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44" name="直接连接符 43"/>
              <p:cNvCxnSpPr/>
              <p:nvPr/>
            </p:nvCxnSpPr>
            <p:spPr>
              <a:xfrm rot="5400000">
                <a:off x="4997088"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5093529"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46" name="直接连接符 45"/>
              <p:cNvCxnSpPr/>
              <p:nvPr/>
            </p:nvCxnSpPr>
            <p:spPr>
              <a:xfrm rot="5400000">
                <a:off x="5254265"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5350706"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49" name="直接连接符 48"/>
              <p:cNvCxnSpPr/>
              <p:nvPr/>
            </p:nvCxnSpPr>
            <p:spPr>
              <a:xfrm rot="5400000">
                <a:off x="5704324" y="360402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5800766"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51" name="直接连接符 50"/>
              <p:cNvCxnSpPr/>
              <p:nvPr/>
            </p:nvCxnSpPr>
            <p:spPr>
              <a:xfrm rot="5400000">
                <a:off x="5961501"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6057942"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53" name="直接连接符 52"/>
              <p:cNvCxnSpPr/>
              <p:nvPr/>
            </p:nvCxnSpPr>
            <p:spPr>
              <a:xfrm rot="5400000">
                <a:off x="6218678"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315119"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sp>
          <p:nvSpPr>
            <p:cNvPr id="69" name="TextBox 68"/>
            <p:cNvSpPr txBox="1"/>
            <p:nvPr/>
          </p:nvSpPr>
          <p:spPr>
            <a:xfrm>
              <a:off x="7281882" y="4075060"/>
              <a:ext cx="1719274" cy="398780"/>
            </a:xfrm>
            <a:prstGeom prst="rect">
              <a:avLst/>
            </a:prstGeom>
            <a:solidFill>
              <a:schemeClr val="bg1"/>
            </a:solidFill>
          </p:spPr>
          <p:txBody>
            <a:bodyPr wrap="square" rtlCol="0">
              <a:spAutoFit/>
            </a:bodyPr>
            <a:lstStyle/>
            <a:p>
              <a:r>
                <a:rPr lang="zh-CN" altLang="en-US" sz="2000" b="1" dirty="0">
                  <a:solidFill>
                    <a:srgbClr val="F19903"/>
                  </a:solidFill>
                  <a:latin typeface="微软雅黑" panose="020B0503020204020204" pitchFamily="34" charset="-122"/>
                  <a:ea typeface="微软雅黑" panose="020B0503020204020204" pitchFamily="34" charset="-122"/>
                </a:rPr>
                <a:t>外部结点层</a:t>
              </a:r>
              <a:endParaRPr lang="zh-CN" altLang="en-US" sz="2000" b="1" dirty="0">
                <a:solidFill>
                  <a:srgbClr val="F19903"/>
                </a:solidFill>
                <a:latin typeface="微软雅黑" panose="020B0503020204020204" pitchFamily="34" charset="-122"/>
                <a:ea typeface="微软雅黑" panose="020B0503020204020204" pitchFamily="34" charset="-122"/>
              </a:endParaRPr>
            </a:p>
          </p:txBody>
        </p:sp>
        <p:sp>
          <p:nvSpPr>
            <p:cNvPr id="70" name="右大括号 69"/>
            <p:cNvSpPr/>
            <p:nvPr/>
          </p:nvSpPr>
          <p:spPr>
            <a:xfrm>
              <a:off x="7143768" y="4000504"/>
              <a:ext cx="214314" cy="571504"/>
            </a:xfrm>
            <a:prstGeom prst="rightBrace">
              <a:avLst/>
            </a:prstGeom>
            <a:ln w="28575">
              <a:solidFill>
                <a:srgbClr val="F1990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4" name="组合 79"/>
          <p:cNvGrpSpPr/>
          <p:nvPr/>
        </p:nvGrpSpPr>
        <p:grpSpPr>
          <a:xfrm>
            <a:off x="911779" y="1763890"/>
            <a:ext cx="10800845" cy="2013752"/>
            <a:chOff x="548256" y="1915314"/>
            <a:chExt cx="8381462" cy="2013752"/>
          </a:xfrm>
        </p:grpSpPr>
        <p:sp>
          <p:nvSpPr>
            <p:cNvPr id="12" name="矩形 11"/>
            <p:cNvSpPr/>
            <p:nvPr/>
          </p:nvSpPr>
          <p:spPr>
            <a:xfrm>
              <a:off x="3721920" y="1928644"/>
              <a:ext cx="835825" cy="356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矩形 12"/>
            <p:cNvSpPr/>
            <p:nvPr/>
          </p:nvSpPr>
          <p:spPr>
            <a:xfrm>
              <a:off x="1214446" y="340741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0" name="矩形 19"/>
            <p:cNvSpPr/>
            <p:nvPr/>
          </p:nvSpPr>
          <p:spPr>
            <a:xfrm>
              <a:off x="2243153" y="340741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4  5</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 name="矩形 26"/>
            <p:cNvSpPr/>
            <p:nvPr/>
          </p:nvSpPr>
          <p:spPr>
            <a:xfrm>
              <a:off x="3271860" y="343677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7  9</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4" name="矩形 33"/>
            <p:cNvSpPr/>
            <p:nvPr/>
          </p:nvSpPr>
          <p:spPr>
            <a:xfrm>
              <a:off x="4236273" y="343677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11 12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1" name="矩形 40"/>
            <p:cNvSpPr/>
            <p:nvPr/>
          </p:nvSpPr>
          <p:spPr>
            <a:xfrm>
              <a:off x="5200686" y="343677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14 17</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 name="矩形 47"/>
            <p:cNvSpPr/>
            <p:nvPr/>
          </p:nvSpPr>
          <p:spPr>
            <a:xfrm>
              <a:off x="6165099" y="343677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19 20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5" name="矩形 54"/>
            <p:cNvSpPr/>
            <p:nvPr/>
          </p:nvSpPr>
          <p:spPr>
            <a:xfrm>
              <a:off x="2243153" y="260095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3  6</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6" name="矩形 55"/>
            <p:cNvSpPr/>
            <p:nvPr/>
          </p:nvSpPr>
          <p:spPr>
            <a:xfrm>
              <a:off x="5072098" y="260095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13 18</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7" name="直接连接符 56"/>
            <p:cNvCxnSpPr/>
            <p:nvPr/>
          </p:nvCxnSpPr>
          <p:spPr>
            <a:xfrm rot="10800000" flipV="1">
              <a:off x="3014684" y="2185821"/>
              <a:ext cx="964413" cy="385765"/>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4364862" y="2185821"/>
              <a:ext cx="835825" cy="38576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endCxn id="13" idx="0"/>
            </p:cNvCxnSpPr>
            <p:nvPr/>
          </p:nvCxnSpPr>
          <p:spPr>
            <a:xfrm rot="10800000" flipV="1">
              <a:off x="1632359" y="2828763"/>
              <a:ext cx="803678" cy="57864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endCxn id="27" idx="0"/>
            </p:cNvCxnSpPr>
            <p:nvPr/>
          </p:nvCxnSpPr>
          <p:spPr>
            <a:xfrm>
              <a:off x="2886095" y="2828763"/>
              <a:ext cx="803678" cy="60801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endCxn id="20" idx="0"/>
            </p:cNvCxnSpPr>
            <p:nvPr/>
          </p:nvCxnSpPr>
          <p:spPr>
            <a:xfrm rot="16200000" flipH="1">
              <a:off x="2355668" y="3102013"/>
              <a:ext cx="578648" cy="3214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endCxn id="34" idx="0"/>
            </p:cNvCxnSpPr>
            <p:nvPr/>
          </p:nvCxnSpPr>
          <p:spPr>
            <a:xfrm rot="5400000">
              <a:off x="4623430" y="2859519"/>
              <a:ext cx="608013" cy="54650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endCxn id="48" idx="0"/>
            </p:cNvCxnSpPr>
            <p:nvPr/>
          </p:nvCxnSpPr>
          <p:spPr>
            <a:xfrm>
              <a:off x="5843628" y="2828763"/>
              <a:ext cx="739383" cy="60801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endCxn id="41" idx="0"/>
            </p:cNvCxnSpPr>
            <p:nvPr/>
          </p:nvCxnSpPr>
          <p:spPr>
            <a:xfrm rot="16200000" flipH="1">
              <a:off x="5234224" y="3052401"/>
              <a:ext cx="608013" cy="16073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358114" y="3429000"/>
              <a:ext cx="1571604" cy="398780"/>
            </a:xfrm>
            <a:prstGeom prst="rect">
              <a:avLst/>
            </a:prstGeom>
            <a:solidFill>
              <a:schemeClr val="bg1"/>
            </a:solidFill>
          </p:spPr>
          <p:txBody>
            <a:bodyPr wrap="square" rtlCol="0">
              <a:spAutoFit/>
            </a:bodyPr>
            <a:lstStyle/>
            <a:p>
              <a:r>
                <a:rPr lang="zh-CN" altLang="en-US" sz="2000" b="1" dirty="0">
                  <a:solidFill>
                    <a:srgbClr val="F19903"/>
                  </a:solidFill>
                  <a:latin typeface="微软雅黑" panose="020B0503020204020204" pitchFamily="34" charset="-122"/>
                  <a:ea typeface="微软雅黑" panose="020B0503020204020204" pitchFamily="34" charset="-122"/>
                </a:rPr>
                <a:t>叶子结点层</a:t>
              </a:r>
              <a:endParaRPr lang="zh-CN" altLang="en-US" sz="2000" b="1" dirty="0">
                <a:solidFill>
                  <a:srgbClr val="F19903"/>
                </a:solidFill>
                <a:latin typeface="微软雅黑" panose="020B0503020204020204" pitchFamily="34" charset="-122"/>
                <a:ea typeface="微软雅黑" panose="020B0503020204020204" pitchFamily="34" charset="-122"/>
              </a:endParaRPr>
            </a:p>
          </p:txBody>
        </p:sp>
        <p:sp>
          <p:nvSpPr>
            <p:cNvPr id="67" name="右大括号 66"/>
            <p:cNvSpPr/>
            <p:nvPr/>
          </p:nvSpPr>
          <p:spPr>
            <a:xfrm>
              <a:off x="7143768" y="3357562"/>
              <a:ext cx="214314" cy="571504"/>
            </a:xfrm>
            <a:prstGeom prst="rightBrace">
              <a:avLst/>
            </a:prstGeom>
            <a:ln w="28575">
              <a:solidFill>
                <a:srgbClr val="F1990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3" name="左大括号 72"/>
            <p:cNvSpPr/>
            <p:nvPr/>
          </p:nvSpPr>
          <p:spPr>
            <a:xfrm>
              <a:off x="928662" y="1915314"/>
              <a:ext cx="214314" cy="1728000"/>
            </a:xfrm>
            <a:prstGeom prst="leftBrace">
              <a:avLst/>
            </a:prstGeom>
            <a:ln w="28575">
              <a:solidFill>
                <a:srgbClr val="F1990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74" name="TextBox 73"/>
            <p:cNvSpPr txBox="1"/>
            <p:nvPr/>
          </p:nvSpPr>
          <p:spPr>
            <a:xfrm>
              <a:off x="548256" y="2000240"/>
              <a:ext cx="380411" cy="1500198"/>
            </a:xfrm>
            <a:prstGeom prst="rect">
              <a:avLst/>
            </a:prstGeom>
            <a:noFill/>
          </p:spPr>
          <p:txBody>
            <a:bodyPr vert="eaVert" wrap="square" rtlCol="0">
              <a:spAutoFit/>
            </a:bodyPr>
            <a:lstStyle/>
            <a:p>
              <a:r>
                <a:rPr lang="zh-CN" altLang="en-US" sz="2000" b="1" dirty="0">
                  <a:solidFill>
                    <a:srgbClr val="F19903"/>
                  </a:solidFill>
                  <a:latin typeface="微软雅黑" panose="020B0503020204020204" pitchFamily="34" charset="-122"/>
                  <a:ea typeface="微软雅黑" panose="020B0503020204020204" pitchFamily="34" charset="-122"/>
                </a:rPr>
                <a:t>内部结点</a:t>
              </a:r>
              <a:endParaRPr lang="zh-CN" altLang="en-US" sz="2000" b="1" dirty="0">
                <a:solidFill>
                  <a:srgbClr val="F19903"/>
                </a:solidFill>
                <a:latin typeface="微软雅黑" panose="020B0503020204020204" pitchFamily="34" charset="-122"/>
                <a:ea typeface="微软雅黑" panose="020B0503020204020204" pitchFamily="34" charset="-122"/>
              </a:endParaRPr>
            </a:p>
          </p:txBody>
        </p:sp>
      </p:grpSp>
      <p:sp>
        <p:nvSpPr>
          <p:cNvPr id="76" name="TextBox 75"/>
          <p:cNvSpPr txBox="1"/>
          <p:nvPr/>
        </p:nvSpPr>
        <p:spPr>
          <a:xfrm>
            <a:off x="880309" y="4777775"/>
            <a:ext cx="10494750" cy="57467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108000" bIns="108000" rtlCol="0">
            <a:spAutoFit/>
          </a:bodyPr>
          <a:lstStyle/>
          <a:p>
            <a:pPr marL="457200" indent="-457200" algn="l">
              <a:lnSpc>
                <a:spcPts val="2800"/>
              </a:lnSpc>
            </a:pPr>
            <a:r>
              <a:rPr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所有外部结点都在同一层上。</a:t>
            </a:r>
            <a:r>
              <a:rPr lang="en-US" altLang="zh-CN"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树是所有结点的平衡因子均等于</a:t>
            </a:r>
            <a:r>
              <a:rPr lang="en-US" altLang="zh-CN"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2000" b="1">
                <a:solidFill>
                  <a:srgbClr val="C00000"/>
                </a:solidFill>
                <a:latin typeface="微软雅黑" panose="020B0503020204020204" pitchFamily="34" charset="-122"/>
                <a:ea typeface="微软雅黑" panose="020B0503020204020204" pitchFamily="34" charset="-122"/>
                <a:cs typeface="Consolas" panose="020B0609020204030204" pitchFamily="49" charset="0"/>
              </a:rPr>
              <a:t>的多路查找树。</a:t>
            </a:r>
            <a:endParaRPr lang="zh-CN" altLang="en-US" sz="20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7" name="TextBox 76"/>
          <p:cNvSpPr txBox="1"/>
          <p:nvPr/>
        </p:nvSpPr>
        <p:spPr>
          <a:xfrm>
            <a:off x="1560963" y="5837202"/>
            <a:ext cx="8837684" cy="398780"/>
          </a:xfrm>
          <a:prstGeom prst="rect">
            <a:avLst/>
          </a:prstGeom>
          <a:noFill/>
        </p:spPr>
        <p:txBody>
          <a:bodyPr wrap="square" rtlCol="0">
            <a:spAutoFit/>
          </a:bodyPr>
          <a:lstStyle/>
          <a:p>
            <a:pPr algn="l"/>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注意：在计算</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树的高度时，有时计入最底层的外部结点</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ldLvl="0" animBg="1"/>
      <p:bldP spid="7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4"/>
          <p:cNvSpPr txBox="1">
            <a:spLocks noChangeArrowheads="1"/>
          </p:cNvSpPr>
          <p:nvPr/>
        </p:nvSpPr>
        <p:spPr bwMode="auto">
          <a:xfrm>
            <a:off x="3932422" y="4113602"/>
            <a:ext cx="2520800" cy="398780"/>
          </a:xfrm>
          <a:prstGeom prst="rect">
            <a:avLst/>
          </a:prstGeom>
          <a:noFill/>
          <a:ln w="9525">
            <a:noFill/>
            <a:miter lim="800000"/>
          </a:ln>
        </p:spPr>
        <p:txBody>
          <a:bodyPr wrap="square">
            <a:spAutoFit/>
          </a:bodyPr>
          <a:lstStyle/>
          <a:p>
            <a:pPr>
              <a:spcBef>
                <a:spcPct val="50000"/>
              </a:spcBef>
            </a:pPr>
            <a:r>
              <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一棵</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阶</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树</a:t>
            </a:r>
            <a:endPar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052" name="Rectangle 3"/>
          <p:cNvSpPr>
            <a:spLocks noChangeArrowheads="1"/>
          </p:cNvSpPr>
          <p:nvPr/>
        </p:nvSpPr>
        <p:spPr bwMode="auto">
          <a:xfrm>
            <a:off x="6177935" y="3620060"/>
            <a:ext cx="224777" cy="523220"/>
          </a:xfrm>
          <a:prstGeom prst="rect">
            <a:avLst/>
          </a:prstGeom>
          <a:noFill/>
          <a:ln w="9525">
            <a:noFill/>
            <a:miter lim="800000"/>
          </a:ln>
        </p:spPr>
        <p:txBody>
          <a:bodyPr wrap="square" anchor="ctr">
            <a:spAutoFit/>
          </a:bodyPr>
          <a:lstStyle/>
          <a:p>
            <a:endParaRPr lang="zh-CN" altLang="en-US"/>
          </a:p>
        </p:txBody>
      </p:sp>
      <p:sp>
        <p:nvSpPr>
          <p:cNvPr id="2053" name="Text Box 4"/>
          <p:cNvSpPr txBox="1">
            <a:spLocks noChangeArrowheads="1"/>
          </p:cNvSpPr>
          <p:nvPr/>
        </p:nvSpPr>
        <p:spPr bwMode="auto">
          <a:xfrm>
            <a:off x="1521040" y="4756545"/>
            <a:ext cx="6432348" cy="98488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a:spAutoFit/>
          </a:bodyPr>
          <a:lstStyle/>
          <a:p>
            <a:pPr marL="457200" indent="-457200" algn="l">
              <a:spcBef>
                <a:spcPct val="50000"/>
              </a:spcBef>
              <a:buBlip>
                <a:blip r:embed="rId1"/>
              </a:buBlip>
            </a:pPr>
            <a:r>
              <a:rPr kumimoji="0"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非根非外部结点的关键字个数：</a:t>
            </a: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kumimoji="0"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0"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spcBef>
                <a:spcPct val="50000"/>
              </a:spcBef>
              <a:buBlip>
                <a:blip r:embed="rId1"/>
              </a:buBlip>
            </a:pPr>
            <a:r>
              <a:rPr kumimoji="0"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非根非外部结点的孩子结点个数：</a:t>
            </a: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kumimoji="0"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kumimoji="0"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0"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054" name="Text Box 5"/>
          <p:cNvSpPr txBox="1">
            <a:spLocks noChangeArrowheads="1"/>
          </p:cNvSpPr>
          <p:nvPr/>
        </p:nvSpPr>
        <p:spPr bwMode="auto">
          <a:xfrm>
            <a:off x="194166" y="5867794"/>
            <a:ext cx="11590465" cy="835025"/>
          </a:xfrm>
          <a:prstGeom prst="rect">
            <a:avLst/>
          </a:prstGeom>
          <a:noFill/>
          <a:ln w="28575" algn="ctr">
            <a:noFill/>
            <a:miter lim="800000"/>
          </a:ln>
        </p:spPr>
        <p:txBody>
          <a:bodyPr wrap="square">
            <a:spAutoFit/>
          </a:bodyPr>
          <a:lstStyle/>
          <a:p>
            <a:pPr algn="l">
              <a:lnSpc>
                <a:spcPts val="2900"/>
              </a:lnSpc>
              <a:spcBef>
                <a:spcPts val="0"/>
              </a:spcBef>
            </a:pPr>
            <a:r>
              <a:rPr kumimoji="0" lang="zh-CN" altLang="en-US" sz="1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kumimoji="0" lang="zh-CN" altLang="en-US" sz="1800" b="1" dirty="0">
                <a:latin typeface="微软雅黑" panose="020B0503020204020204" pitchFamily="34" charset="-122"/>
                <a:ea typeface="微软雅黑" panose="020B0503020204020204" pitchFamily="34" charset="-122"/>
                <a:cs typeface="Consolas" panose="020B0609020204030204" pitchFamily="49" charset="0"/>
              </a:rPr>
              <a:t>说明：</a:t>
            </a: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外部结点就是失败结点，指向它的指针为空，不含有任何信息，是虚设的。一棵</a:t>
            </a:r>
            <a:r>
              <a:rPr kumimoji="0"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树中总有</a:t>
            </a:r>
            <a:r>
              <a:rPr kumimoji="0" lang="en-US" altLang="zh-CN" sz="18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个关键字，则</a:t>
            </a:r>
            <a:r>
              <a:rPr kumimoji="0" lang="zh-CN" altLang="en-US" sz="18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外部结点个数为</a:t>
            </a:r>
            <a:r>
              <a:rPr kumimoji="0" lang="en-US" altLang="zh-CN" sz="1800" b="1" i="1" dirty="0" err="1">
                <a:solidFill>
                  <a:srgbClr val="F19903"/>
                </a:solidFill>
                <a:latin typeface="微软雅黑" panose="020B0503020204020204" pitchFamily="34" charset="-122"/>
                <a:ea typeface="微软雅黑" panose="020B0503020204020204" pitchFamily="34" charset="-122"/>
                <a:cs typeface="Consolas" panose="020B0609020204030204" pitchFamily="49" charset="0"/>
              </a:rPr>
              <a:t>n</a:t>
            </a:r>
            <a:r>
              <a:rPr kumimoji="0" lang="en-US" altLang="zh-CN" sz="1800" b="1" dirty="0" err="1">
                <a:solidFill>
                  <a:srgbClr val="F19903"/>
                </a:solidFill>
                <a:latin typeface="微软雅黑" panose="020B0503020204020204" pitchFamily="34" charset="-122"/>
                <a:ea typeface="微软雅黑" panose="020B0503020204020204" pitchFamily="34" charset="-122"/>
                <a:cs typeface="Consolas" panose="020B0609020204030204" pitchFamily="49" charset="0"/>
              </a:rPr>
              <a:t>+1</a:t>
            </a:r>
            <a:r>
              <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0"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67"/>
          <p:cNvGrpSpPr/>
          <p:nvPr/>
        </p:nvGrpSpPr>
        <p:grpSpPr>
          <a:xfrm>
            <a:off x="1767803" y="898735"/>
            <a:ext cx="3042345" cy="615315"/>
            <a:chOff x="785818" y="214132"/>
            <a:chExt cx="2500330" cy="615315"/>
          </a:xfrm>
        </p:grpSpPr>
        <p:sp>
          <p:nvSpPr>
            <p:cNvPr id="2056" name="Text Box 7"/>
            <p:cNvSpPr txBox="1">
              <a:spLocks noChangeArrowheads="1"/>
            </p:cNvSpPr>
            <p:nvPr/>
          </p:nvSpPr>
          <p:spPr bwMode="auto">
            <a:xfrm>
              <a:off x="785818" y="214132"/>
              <a:ext cx="2159000" cy="615315"/>
            </a:xfrm>
            <a:prstGeom prst="rect">
              <a:avLst/>
            </a:prstGeom>
            <a:noFill/>
            <a:ln w="28575" algn="ctr">
              <a:noFill/>
              <a:miter lim="800000"/>
            </a:ln>
          </p:spPr>
          <p:txBody>
            <a:bodyPr lIns="0" tIns="0" rIns="0" bIns="0">
              <a:spAutoFit/>
            </a:bodyPr>
            <a:lstStyle/>
            <a:p>
              <a:pPr algn="l">
                <a:spcBef>
                  <a:spcPct val="50000"/>
                </a:spcBef>
              </a:pPr>
              <a:r>
                <a:rPr kumimoji="0"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通过该结点指针可以实现随机查找</a:t>
              </a:r>
              <a:endParaRPr kumimoji="0"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0" name="直接箭头连接符 9"/>
            <p:cNvCxnSpPr>
              <a:stCxn id="2056" idx="3"/>
            </p:cNvCxnSpPr>
            <p:nvPr/>
          </p:nvCxnSpPr>
          <p:spPr>
            <a:xfrm>
              <a:off x="2944818" y="521909"/>
              <a:ext cx="341330" cy="120851"/>
            </a:xfrm>
            <a:prstGeom prst="straightConnector1">
              <a:avLst/>
            </a:prstGeom>
            <a:ln w="28575">
              <a:solidFill>
                <a:srgbClr val="F19903"/>
              </a:solidFill>
              <a:tailEnd type="arrow"/>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5633940" y="1284442"/>
            <a:ext cx="1390786" cy="398780"/>
          </a:xfrm>
          <a:prstGeom prst="rect">
            <a:avLst/>
          </a:prstGeom>
          <a:solidFill>
            <a:schemeClr val="bg1"/>
          </a:solidFill>
        </p:spPr>
        <p:txBody>
          <a:bodyPr wrap="square" rtlCol="0">
            <a:spAutoFit/>
          </a:bodyPr>
          <a:lstStyle/>
          <a:p>
            <a:r>
              <a:rPr lang="zh-CN" altLang="en-US" sz="2000" b="1" dirty="0">
                <a:solidFill>
                  <a:srgbClr val="F19903"/>
                </a:solidFill>
                <a:latin typeface="微软雅黑" panose="020B0503020204020204" pitchFamily="34" charset="-122"/>
                <a:ea typeface="微软雅黑" panose="020B0503020204020204" pitchFamily="34" charset="-122"/>
              </a:rPr>
              <a:t>根结点</a:t>
            </a:r>
            <a:endParaRPr lang="zh-CN" altLang="en-US" sz="2000" b="1" dirty="0">
              <a:solidFill>
                <a:srgbClr val="F19903"/>
              </a:solidFill>
              <a:latin typeface="微软雅黑" panose="020B0503020204020204" pitchFamily="34" charset="-122"/>
              <a:ea typeface="微软雅黑" panose="020B0503020204020204" pitchFamily="34" charset="-122"/>
            </a:endParaRPr>
          </a:p>
        </p:txBody>
      </p:sp>
      <p:grpSp>
        <p:nvGrpSpPr>
          <p:cNvPr id="3" name="组合 13"/>
          <p:cNvGrpSpPr>
            <a:grpSpLocks noChangeAspect="1"/>
          </p:cNvGrpSpPr>
          <p:nvPr/>
        </p:nvGrpSpPr>
        <p:grpSpPr>
          <a:xfrm>
            <a:off x="1055440" y="1327362"/>
            <a:ext cx="7040856" cy="2507474"/>
            <a:chOff x="1571604" y="3357562"/>
            <a:chExt cx="6429420" cy="2786082"/>
          </a:xfrm>
        </p:grpSpPr>
        <p:sp>
          <p:nvSpPr>
            <p:cNvPr id="15" name="矩形 14"/>
            <p:cNvSpPr/>
            <p:nvPr/>
          </p:nvSpPr>
          <p:spPr>
            <a:xfrm>
              <a:off x="4357686" y="3357562"/>
              <a:ext cx="928694" cy="396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 name="矩形 15"/>
            <p:cNvSpPr/>
            <p:nvPr/>
          </p:nvSpPr>
          <p:spPr>
            <a:xfrm>
              <a:off x="1571604" y="5000636"/>
              <a:ext cx="928694" cy="396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7" name="直接连接符 16"/>
            <p:cNvCxnSpPr/>
            <p:nvPr/>
          </p:nvCxnSpPr>
          <p:spPr>
            <a:xfrm rot="5400000">
              <a:off x="1535885" y="5503793"/>
              <a:ext cx="357190" cy="1588"/>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643042" y="5682388"/>
              <a:ext cx="142876"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9" name="直接连接符 18"/>
            <p:cNvCxnSpPr/>
            <p:nvPr/>
          </p:nvCxnSpPr>
          <p:spPr>
            <a:xfrm rot="5400000">
              <a:off x="1821637" y="5502999"/>
              <a:ext cx="357190" cy="1588"/>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928794" y="5681594"/>
              <a:ext cx="142876"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1" name="直接连接符 20"/>
            <p:cNvCxnSpPr/>
            <p:nvPr/>
          </p:nvCxnSpPr>
          <p:spPr>
            <a:xfrm rot="5400000">
              <a:off x="2107389" y="5502999"/>
              <a:ext cx="357190" cy="1588"/>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214546" y="5681594"/>
              <a:ext cx="142876"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3" name="矩形 22"/>
            <p:cNvSpPr/>
            <p:nvPr/>
          </p:nvSpPr>
          <p:spPr>
            <a:xfrm>
              <a:off x="2714612" y="5000636"/>
              <a:ext cx="928694" cy="396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4  5</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4" name="直接连接符 23"/>
            <p:cNvCxnSpPr/>
            <p:nvPr/>
          </p:nvCxnSpPr>
          <p:spPr>
            <a:xfrm rot="5400000">
              <a:off x="2678893" y="5503793"/>
              <a:ext cx="357190" cy="1588"/>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2786050" y="5682388"/>
              <a:ext cx="142876"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6" name="直接连接符 25"/>
            <p:cNvCxnSpPr/>
            <p:nvPr/>
          </p:nvCxnSpPr>
          <p:spPr>
            <a:xfrm rot="5400000">
              <a:off x="2964645" y="5502999"/>
              <a:ext cx="357190" cy="1588"/>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3071802" y="5681594"/>
              <a:ext cx="142876"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连接符 27"/>
            <p:cNvCxnSpPr/>
            <p:nvPr/>
          </p:nvCxnSpPr>
          <p:spPr>
            <a:xfrm rot="5400000">
              <a:off x="3250397" y="5502999"/>
              <a:ext cx="357190" cy="1588"/>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3357554" y="5681594"/>
              <a:ext cx="142876"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30" name="矩形 29"/>
            <p:cNvSpPr/>
            <p:nvPr/>
          </p:nvSpPr>
          <p:spPr>
            <a:xfrm>
              <a:off x="3857620" y="5033264"/>
              <a:ext cx="928694" cy="396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7  9</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1" name="直接连接符 30"/>
            <p:cNvCxnSpPr/>
            <p:nvPr/>
          </p:nvCxnSpPr>
          <p:spPr>
            <a:xfrm rot="5400000">
              <a:off x="3821901" y="5536421"/>
              <a:ext cx="357190" cy="1588"/>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3929058" y="5715016"/>
              <a:ext cx="142876"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3" name="直接连接符 32"/>
            <p:cNvCxnSpPr/>
            <p:nvPr/>
          </p:nvCxnSpPr>
          <p:spPr>
            <a:xfrm rot="5400000">
              <a:off x="4107653" y="5535627"/>
              <a:ext cx="357190" cy="1588"/>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4214810" y="5714222"/>
              <a:ext cx="142876"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5" name="直接连接符 34"/>
            <p:cNvCxnSpPr/>
            <p:nvPr/>
          </p:nvCxnSpPr>
          <p:spPr>
            <a:xfrm rot="5400000">
              <a:off x="4393405" y="5535627"/>
              <a:ext cx="357190" cy="1588"/>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4500562" y="5714222"/>
              <a:ext cx="142876"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37" name="矩形 36"/>
            <p:cNvSpPr/>
            <p:nvPr/>
          </p:nvSpPr>
          <p:spPr>
            <a:xfrm>
              <a:off x="4929190" y="5033264"/>
              <a:ext cx="928694" cy="396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11 12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8" name="直接连接符 37"/>
            <p:cNvCxnSpPr/>
            <p:nvPr/>
          </p:nvCxnSpPr>
          <p:spPr>
            <a:xfrm rot="5400000">
              <a:off x="4893471" y="5536421"/>
              <a:ext cx="357190" cy="1588"/>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5000628" y="5715016"/>
              <a:ext cx="142876"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40" name="直接连接符 39"/>
            <p:cNvCxnSpPr/>
            <p:nvPr/>
          </p:nvCxnSpPr>
          <p:spPr>
            <a:xfrm rot="5400000">
              <a:off x="5179223" y="5535627"/>
              <a:ext cx="357190" cy="1588"/>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5286380" y="5714222"/>
              <a:ext cx="142876"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42" name="直接连接符 41"/>
            <p:cNvCxnSpPr/>
            <p:nvPr/>
          </p:nvCxnSpPr>
          <p:spPr>
            <a:xfrm rot="5400000">
              <a:off x="5464975" y="5535627"/>
              <a:ext cx="357190" cy="1588"/>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5572132" y="5714222"/>
              <a:ext cx="142876"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44" name="矩形 43"/>
            <p:cNvSpPr/>
            <p:nvPr/>
          </p:nvSpPr>
          <p:spPr>
            <a:xfrm>
              <a:off x="6000760" y="5033264"/>
              <a:ext cx="928694" cy="396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14 17</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5" name="直接连接符 44"/>
            <p:cNvCxnSpPr/>
            <p:nvPr/>
          </p:nvCxnSpPr>
          <p:spPr>
            <a:xfrm rot="5400000">
              <a:off x="5965041" y="5536421"/>
              <a:ext cx="357190" cy="1588"/>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6072198" y="5715016"/>
              <a:ext cx="142876"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47" name="直接连接符 46"/>
            <p:cNvCxnSpPr/>
            <p:nvPr/>
          </p:nvCxnSpPr>
          <p:spPr>
            <a:xfrm rot="5400000">
              <a:off x="6250793" y="5535627"/>
              <a:ext cx="357190" cy="1588"/>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6357950" y="5714222"/>
              <a:ext cx="142876"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49" name="直接连接符 48"/>
            <p:cNvCxnSpPr/>
            <p:nvPr/>
          </p:nvCxnSpPr>
          <p:spPr>
            <a:xfrm rot="5400000">
              <a:off x="6536545" y="5535627"/>
              <a:ext cx="357190" cy="1588"/>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6643702" y="5714222"/>
              <a:ext cx="142876"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51" name="矩形 50"/>
            <p:cNvSpPr/>
            <p:nvPr/>
          </p:nvSpPr>
          <p:spPr>
            <a:xfrm>
              <a:off x="7072330" y="5033264"/>
              <a:ext cx="928694" cy="396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19 20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2" name="直接连接符 51"/>
            <p:cNvCxnSpPr/>
            <p:nvPr/>
          </p:nvCxnSpPr>
          <p:spPr>
            <a:xfrm rot="5400000">
              <a:off x="7036611" y="5536421"/>
              <a:ext cx="357190" cy="1588"/>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7143768" y="5715016"/>
              <a:ext cx="142876"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54" name="直接连接符 53"/>
            <p:cNvCxnSpPr/>
            <p:nvPr/>
          </p:nvCxnSpPr>
          <p:spPr>
            <a:xfrm rot="5400000">
              <a:off x="7322363" y="5535627"/>
              <a:ext cx="357190" cy="1588"/>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7429520" y="5714222"/>
              <a:ext cx="142876"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56" name="直接连接符 55"/>
            <p:cNvCxnSpPr/>
            <p:nvPr/>
          </p:nvCxnSpPr>
          <p:spPr>
            <a:xfrm rot="5400000">
              <a:off x="7608115" y="5535627"/>
              <a:ext cx="357190" cy="1588"/>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7715272" y="5714222"/>
              <a:ext cx="142876" cy="4286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58" name="矩形 57"/>
            <p:cNvSpPr/>
            <p:nvPr/>
          </p:nvSpPr>
          <p:spPr>
            <a:xfrm>
              <a:off x="2714612" y="4104570"/>
              <a:ext cx="928694" cy="396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3  6</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9" name="矩形 58"/>
            <p:cNvSpPr/>
            <p:nvPr/>
          </p:nvSpPr>
          <p:spPr>
            <a:xfrm>
              <a:off x="5857884" y="4104570"/>
              <a:ext cx="928694" cy="3960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13 18</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60" name="直接连接符 59"/>
            <p:cNvCxnSpPr/>
            <p:nvPr/>
          </p:nvCxnSpPr>
          <p:spPr>
            <a:xfrm rot="10800000" flipV="1">
              <a:off x="3571868" y="3643314"/>
              <a:ext cx="1071570" cy="428628"/>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5072066" y="3643314"/>
              <a:ext cx="928694" cy="42862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endCxn id="16" idx="0"/>
            </p:cNvCxnSpPr>
            <p:nvPr/>
          </p:nvCxnSpPr>
          <p:spPr>
            <a:xfrm rot="10800000" flipV="1">
              <a:off x="2035952" y="4357694"/>
              <a:ext cx="892975" cy="64294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endCxn id="30" idx="0"/>
            </p:cNvCxnSpPr>
            <p:nvPr/>
          </p:nvCxnSpPr>
          <p:spPr>
            <a:xfrm>
              <a:off x="3428992" y="4357694"/>
              <a:ext cx="892975" cy="67557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endCxn id="23" idx="0"/>
            </p:cNvCxnSpPr>
            <p:nvPr/>
          </p:nvCxnSpPr>
          <p:spPr>
            <a:xfrm rot="16200000" flipH="1">
              <a:off x="2839628" y="4661305"/>
              <a:ext cx="642942" cy="3571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endCxn id="37" idx="0"/>
            </p:cNvCxnSpPr>
            <p:nvPr/>
          </p:nvCxnSpPr>
          <p:spPr>
            <a:xfrm rot="5400000">
              <a:off x="5359364" y="4391868"/>
              <a:ext cx="675570" cy="60722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endCxn id="51" idx="0"/>
            </p:cNvCxnSpPr>
            <p:nvPr/>
          </p:nvCxnSpPr>
          <p:spPr>
            <a:xfrm>
              <a:off x="6715140" y="4357694"/>
              <a:ext cx="821537" cy="67557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endCxn id="44" idx="0"/>
            </p:cNvCxnSpPr>
            <p:nvPr/>
          </p:nvCxnSpPr>
          <p:spPr>
            <a:xfrm rot="16200000" flipH="1">
              <a:off x="6038024" y="4606181"/>
              <a:ext cx="675570" cy="17859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4" name="组合 73"/>
          <p:cNvGrpSpPr/>
          <p:nvPr/>
        </p:nvGrpSpPr>
        <p:grpSpPr>
          <a:xfrm>
            <a:off x="8526882" y="2756280"/>
            <a:ext cx="2260028" cy="571504"/>
            <a:chOff x="6715140" y="2071678"/>
            <a:chExt cx="2286016" cy="571504"/>
          </a:xfrm>
        </p:grpSpPr>
        <p:sp>
          <p:nvSpPr>
            <p:cNvPr id="13" name="TextBox 12"/>
            <p:cNvSpPr txBox="1"/>
            <p:nvPr/>
          </p:nvSpPr>
          <p:spPr>
            <a:xfrm>
              <a:off x="6929486" y="2142958"/>
              <a:ext cx="2071670" cy="398780"/>
            </a:xfrm>
            <a:prstGeom prst="rect">
              <a:avLst/>
            </a:prstGeom>
            <a:solidFill>
              <a:schemeClr val="bg1"/>
            </a:solidFill>
          </p:spPr>
          <p:txBody>
            <a:bodyPr wrap="square" rtlCol="0">
              <a:spAutoFit/>
            </a:bodyPr>
            <a:lstStyle/>
            <a:p>
              <a:pPr algn="l"/>
              <a:r>
                <a:rPr lang="zh-CN" altLang="en-US" sz="2000" b="1" dirty="0">
                  <a:solidFill>
                    <a:srgbClr val="F19903"/>
                  </a:solidFill>
                  <a:latin typeface="微软雅黑" panose="020B0503020204020204" pitchFamily="34" charset="-122"/>
                  <a:ea typeface="微软雅黑" panose="020B0503020204020204" pitchFamily="34" charset="-122"/>
                </a:rPr>
                <a:t>叶子结点层</a:t>
              </a:r>
              <a:endParaRPr lang="zh-CN" altLang="en-US" sz="2000" b="1" dirty="0">
                <a:solidFill>
                  <a:srgbClr val="F19903"/>
                </a:solidFill>
                <a:latin typeface="微软雅黑" panose="020B0503020204020204" pitchFamily="34" charset="-122"/>
                <a:ea typeface="微软雅黑" panose="020B0503020204020204" pitchFamily="34" charset="-122"/>
              </a:endParaRPr>
            </a:p>
          </p:txBody>
        </p:sp>
        <p:sp>
          <p:nvSpPr>
            <p:cNvPr id="71" name="右大括号 70"/>
            <p:cNvSpPr/>
            <p:nvPr/>
          </p:nvSpPr>
          <p:spPr>
            <a:xfrm>
              <a:off x="6715140" y="2071678"/>
              <a:ext cx="214314" cy="571504"/>
            </a:xfrm>
            <a:prstGeom prst="rightBrace">
              <a:avLst/>
            </a:prstGeom>
            <a:ln w="28575">
              <a:solidFill>
                <a:srgbClr val="F1990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rgbClr val="FF00FF"/>
                </a:solidFill>
              </a:endParaRPr>
            </a:p>
          </p:txBody>
        </p:sp>
      </p:grpSp>
      <p:grpSp>
        <p:nvGrpSpPr>
          <p:cNvPr id="5" name="组合 72"/>
          <p:cNvGrpSpPr/>
          <p:nvPr/>
        </p:nvGrpSpPr>
        <p:grpSpPr>
          <a:xfrm>
            <a:off x="8472264" y="3399222"/>
            <a:ext cx="2352746" cy="571504"/>
            <a:chOff x="6715140" y="2714620"/>
            <a:chExt cx="1631122" cy="571504"/>
          </a:xfrm>
        </p:grpSpPr>
        <p:sp>
          <p:nvSpPr>
            <p:cNvPr id="12" name="TextBox 11"/>
            <p:cNvSpPr txBox="1"/>
            <p:nvPr/>
          </p:nvSpPr>
          <p:spPr>
            <a:xfrm>
              <a:off x="6917534" y="2789176"/>
              <a:ext cx="1428728" cy="398780"/>
            </a:xfrm>
            <a:prstGeom prst="rect">
              <a:avLst/>
            </a:prstGeom>
            <a:solidFill>
              <a:schemeClr val="bg1"/>
            </a:solidFill>
          </p:spPr>
          <p:txBody>
            <a:bodyPr wrap="square" rtlCol="0">
              <a:spAutoFit/>
            </a:bodyPr>
            <a:lstStyle/>
            <a:p>
              <a:pPr algn="l"/>
              <a:r>
                <a:rPr lang="zh-CN" altLang="en-US" sz="2000" b="1" dirty="0">
                  <a:solidFill>
                    <a:srgbClr val="F19903"/>
                  </a:solidFill>
                  <a:latin typeface="微软雅黑" panose="020B0503020204020204" pitchFamily="34" charset="-122"/>
                  <a:ea typeface="微软雅黑" panose="020B0503020204020204" pitchFamily="34" charset="-122"/>
                </a:rPr>
                <a:t>外部结点层</a:t>
              </a:r>
              <a:endParaRPr lang="zh-CN" altLang="en-US" sz="2000" b="1" dirty="0">
                <a:solidFill>
                  <a:srgbClr val="F19903"/>
                </a:solidFill>
                <a:latin typeface="微软雅黑" panose="020B0503020204020204" pitchFamily="34" charset="-122"/>
                <a:ea typeface="微软雅黑" panose="020B0503020204020204" pitchFamily="34" charset="-122"/>
              </a:endParaRPr>
            </a:p>
          </p:txBody>
        </p:sp>
        <p:sp>
          <p:nvSpPr>
            <p:cNvPr id="72" name="右大括号 71"/>
            <p:cNvSpPr/>
            <p:nvPr/>
          </p:nvSpPr>
          <p:spPr>
            <a:xfrm>
              <a:off x="6715140" y="2714620"/>
              <a:ext cx="214314" cy="571504"/>
            </a:xfrm>
            <a:prstGeom prst="rightBrace">
              <a:avLst/>
            </a:prstGeom>
            <a:ln w="28575">
              <a:solidFill>
                <a:srgbClr val="F1990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rgbClr val="FF00FF"/>
                </a:solidFill>
              </a:endParaRPr>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85624" y="742692"/>
            <a:ext cx="3228034" cy="32280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3" grpId="0" bldLvl="0" animBg="1"/>
      <p:bldP spid="205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2063552" y="1823891"/>
            <a:ext cx="7772424" cy="3765550"/>
          </a:xfrm>
          <a:prstGeom prst="rect">
            <a:avLst/>
          </a:prstGeom>
          <a:solidFill>
            <a:schemeClr val="accent6">
              <a:lumMod val="20000"/>
              <a:lumOff val="80000"/>
            </a:schemeClr>
          </a:solidFill>
          <a:ln>
            <a:solidFill>
              <a:srgbClr val="F19903"/>
            </a:solidFill>
          </a:ln>
          <a:effectLst/>
          <a:scene3d>
            <a:camera prst="orthographicFront">
              <a:rot lat="0" lon="0" rev="0"/>
            </a:camera>
            <a:lightRig rig="chilly" dir="t">
              <a:rot lat="0" lon="0" rev="18480000"/>
            </a:lightRig>
          </a:scene3d>
          <a:sp3d prstMaterial="clear">
            <a:bevelT h="63500"/>
          </a:sp3d>
        </p:spPr>
        <p:style>
          <a:lnRef idx="1">
            <a:schemeClr val="accent3"/>
          </a:lnRef>
          <a:fillRef idx="2">
            <a:schemeClr val="accent3"/>
          </a:fillRef>
          <a:effectRef idx="1">
            <a:schemeClr val="accent3"/>
          </a:effectRef>
          <a:fontRef idx="minor">
            <a:schemeClr val="dk1"/>
          </a:fontRef>
        </p:style>
        <p:txBody>
          <a:bodyPr wrap="square" lIns="216000" tIns="180000" rIns="180000" bIns="108000">
            <a:spAutoFit/>
          </a:bodyPr>
          <a:lstStyle/>
          <a:p>
            <a:pPr algn="just" fontAlgn="ctr">
              <a:lnSpc>
                <a:spcPct val="90000"/>
              </a:lnSpc>
              <a:spcBef>
                <a:spcPct val="50000"/>
              </a:spcBef>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#define MAXM 10</a:t>
            </a:r>
            <a:r>
              <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定义</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树的最大的阶数</a:t>
            </a:r>
            <a:endPar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just" fontAlgn="ctr">
              <a:lnSpc>
                <a:spcPct val="90000"/>
              </a:lnSpc>
              <a:spcBef>
                <a:spcPct val="50000"/>
              </a:spcBef>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typedef int </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KeyType</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rgbClr val="F19903"/>
                </a:solidFill>
                <a:latin typeface="微软雅黑" panose="020B0503020204020204" pitchFamily="34" charset="-122"/>
                <a:ea typeface="微软雅黑" panose="020B0503020204020204" pitchFamily="34" charset="-122"/>
                <a:cs typeface="Consolas" panose="020B0609020204030204" pitchFamily="49" charset="0"/>
              </a:rPr>
              <a:t>KeyType</a:t>
            </a:r>
            <a:r>
              <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为关键字类型</a:t>
            </a:r>
            <a:endPar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just" fontAlgn="ctr">
              <a:lnSpc>
                <a:spcPct val="150000"/>
              </a:lnSpc>
              <a:spcBef>
                <a:spcPct val="50000"/>
              </a:spcBef>
            </a:pP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typedef</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struct</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node </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fontAlgn="ctr">
              <a:lnSpc>
                <a:spcPct val="90000"/>
              </a:lnSpc>
              <a:spcBef>
                <a:spcPct val="50000"/>
              </a:spcBef>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int </a:t>
            </a:r>
            <a:r>
              <a:rPr lang="en-US" altLang="zh-CN" sz="2000" b="1" dirty="0" err="1">
                <a:solidFill>
                  <a:srgbClr val="FF00FF"/>
                </a:solidFill>
                <a:latin typeface="微软雅黑" panose="020B0503020204020204" pitchFamily="34" charset="-122"/>
                <a:ea typeface="微软雅黑" panose="020B0503020204020204" pitchFamily="34" charset="-122"/>
                <a:cs typeface="Consolas" panose="020B0609020204030204" pitchFamily="49" charset="0"/>
              </a:rPr>
              <a:t>keynum</a:t>
            </a:r>
            <a:r>
              <a:rPr lang="en-US" altLang="zh-CN" sz="20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结点当前拥有的关键字的个数</a:t>
            </a:r>
            <a:endPar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just" fontAlgn="ctr">
              <a:lnSpc>
                <a:spcPct val="90000"/>
              </a:lnSpc>
              <a:spcBef>
                <a:spcPct val="50000"/>
              </a:spcBef>
            </a:pPr>
            <a:r>
              <a:rPr lang="zh-CN" altLang="en-US" sz="20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rgbClr val="FF00FF"/>
                </a:solidFill>
                <a:latin typeface="微软雅黑" panose="020B0503020204020204" pitchFamily="34" charset="-122"/>
                <a:ea typeface="微软雅黑" panose="020B0503020204020204" pitchFamily="34" charset="-122"/>
                <a:cs typeface="Consolas" panose="020B0609020204030204" pitchFamily="49" charset="0"/>
              </a:rPr>
              <a:t>KeyType</a:t>
            </a:r>
            <a:r>
              <a:rPr lang="en-US" altLang="zh-CN" sz="20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key[MAXM];      	</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//[1..keynum]</a:t>
            </a:r>
            <a:r>
              <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存放关键字</a:t>
            </a:r>
            <a:endPar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just" fontAlgn="ctr">
              <a:lnSpc>
                <a:spcPct val="90000"/>
              </a:lnSpc>
              <a:spcBef>
                <a:spcPct val="50000"/>
              </a:spcBef>
            </a:pPr>
            <a:r>
              <a:rPr lang="zh-CN" altLang="en-US" sz="20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struct node *parent;	</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双亲结点指针</a:t>
            </a:r>
            <a:endPar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just" fontAlgn="ctr">
              <a:lnSpc>
                <a:spcPct val="90000"/>
              </a:lnSpc>
              <a:spcBef>
                <a:spcPct val="50000"/>
              </a:spcBef>
            </a:pPr>
            <a:r>
              <a:rPr lang="zh-CN" altLang="en-US" sz="20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struct node *</a:t>
            </a:r>
            <a:r>
              <a:rPr lang="en-US" altLang="zh-CN" sz="2000" b="1" dirty="0" err="1">
                <a:solidFill>
                  <a:srgbClr val="FF00FF"/>
                </a:solidFill>
                <a:latin typeface="微软雅黑" panose="020B0503020204020204" pitchFamily="34" charset="-122"/>
                <a:ea typeface="微软雅黑" panose="020B0503020204020204" pitchFamily="34" charset="-122"/>
                <a:cs typeface="Consolas" panose="020B0609020204030204" pitchFamily="49" charset="0"/>
              </a:rPr>
              <a:t>ptr</a:t>
            </a:r>
            <a:r>
              <a:rPr lang="en-US" altLang="zh-CN" sz="2000" b="1"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[MAXM]; 	</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孩子结点指针数组</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err="1">
                <a:solidFill>
                  <a:srgbClr val="F19903"/>
                </a:solidFill>
                <a:latin typeface="微软雅黑" panose="020B0503020204020204" pitchFamily="34" charset="-122"/>
                <a:ea typeface="微软雅黑" panose="020B0503020204020204" pitchFamily="34" charset="-122"/>
                <a:cs typeface="Consolas" panose="020B0609020204030204" pitchFamily="49" charset="0"/>
              </a:rPr>
              <a:t>0..keynum</a:t>
            </a:r>
            <a:r>
              <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b="1" dirty="0">
              <a:solidFill>
                <a:srgbClr val="F19903"/>
              </a:solidFill>
              <a:latin typeface="微软雅黑" panose="020B0503020204020204" pitchFamily="34" charset="-122"/>
              <a:ea typeface="微软雅黑" panose="020B0503020204020204" pitchFamily="34" charset="-122"/>
              <a:cs typeface="Consolas" panose="020B0609020204030204" pitchFamily="49" charset="0"/>
            </a:endParaRPr>
          </a:p>
          <a:p>
            <a:pPr algn="just" fontAlgn="ctr">
              <a:lnSpc>
                <a:spcPct val="90000"/>
              </a:lnSpc>
              <a:spcBef>
                <a:spcPct val="50000"/>
              </a:spcBef>
            </a:pP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dirty="0" err="1">
                <a:solidFill>
                  <a:srgbClr val="FF0000"/>
                </a:solidFill>
                <a:latin typeface="微软雅黑" panose="020B0503020204020204" pitchFamily="34" charset="-122"/>
                <a:ea typeface="微软雅黑" panose="020B0503020204020204" pitchFamily="34" charset="-122"/>
                <a:cs typeface="Consolas" panose="020B0609020204030204" pitchFamily="49" charset="0"/>
              </a:rPr>
              <a:t>BTNode</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9395" name="Text Box 3"/>
          <p:cNvSpPr txBox="1">
            <a:spLocks noChangeArrowheads="1"/>
          </p:cNvSpPr>
          <p:nvPr/>
        </p:nvSpPr>
        <p:spPr bwMode="auto">
          <a:xfrm>
            <a:off x="263353" y="1052736"/>
            <a:ext cx="7582056" cy="478155"/>
          </a:xfrm>
          <a:prstGeom prst="rect">
            <a:avLst/>
          </a:prstGeom>
          <a:noFill/>
          <a:ln w="28575" algn="ctr">
            <a:noFill/>
            <a:miter lim="800000"/>
          </a:ln>
        </p:spPr>
        <p:txBody>
          <a:bodyPr wrap="square">
            <a:spAutoFit/>
          </a:bodyPr>
          <a:lstStyle/>
          <a:p>
            <a:pPr algn="just" fontAlgn="ctr">
              <a:lnSpc>
                <a:spcPct val="90000"/>
              </a:lnSpc>
              <a:spcBef>
                <a:spcPct val="50000"/>
              </a:spcBef>
            </a:pPr>
            <a:r>
              <a:rPr lang="zh-CN" altLang="en-US"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树的存储结构中，结点的类型声明如下：</a:t>
            </a:r>
            <a:endParaRPr kumimoji="0" lang="zh-CN" altLang="en-US"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839416" y="1628800"/>
            <a:ext cx="10297144" cy="2602230"/>
          </a:xfrm>
          <a:prstGeom prst="rect">
            <a:avLst/>
          </a:prstGeom>
          <a:ln>
            <a:solidFill>
              <a:srgbClr val="F19903"/>
            </a:solid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44000" bIns="108000">
            <a:spAutoFit/>
          </a:bodyPr>
          <a:lstStyle/>
          <a:p>
            <a:pPr algn="just" fontAlgn="ctr">
              <a:lnSpc>
                <a:spcPct val="70000"/>
              </a:lnSpc>
              <a:spcBef>
                <a:spcPct val="50000"/>
              </a:spcBef>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将</a:t>
            </a:r>
            <a:r>
              <a:rPr lang="en-US" altLang="zh-CN" sz="2400" b="1"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与根结点中的</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key[</a:t>
            </a:r>
            <a:r>
              <a:rPr lang="en-US" altLang="zh-CN" sz="2400" b="1"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进行比较：</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fontAlgn="ctr">
              <a:lnSpc>
                <a:spcPts val="2640"/>
              </a:lnSpc>
              <a:spcBef>
                <a:spcPct val="50000"/>
              </a:spcBef>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2400" b="1"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=key[</a:t>
            </a:r>
            <a:r>
              <a:rPr lang="en-US" altLang="zh-CN" sz="2400" b="1"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，则查找成功；</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fontAlgn="ctr">
              <a:lnSpc>
                <a:spcPts val="2640"/>
              </a:lnSpc>
              <a:spcBef>
                <a:spcPct val="50000"/>
              </a:spcBef>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2400" b="1"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&lt;key[1]</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，则沿着指针</a:t>
            </a:r>
            <a:r>
              <a:rPr lang="en-US" altLang="zh-CN" sz="24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ptr</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所指的子树继续查找；</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fontAlgn="ctr">
              <a:lnSpc>
                <a:spcPts val="2640"/>
              </a:lnSpc>
              <a:spcBef>
                <a:spcPct val="50000"/>
              </a:spcBef>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key[</a:t>
            </a:r>
            <a:r>
              <a:rPr lang="en-US" altLang="zh-CN" sz="2400" b="1"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2400" b="1"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&lt;key[</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，则沿着指针</a:t>
            </a:r>
            <a:r>
              <a:rPr lang="en-US" altLang="zh-CN" sz="24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ptr</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b="1"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所指的子树继续查找；</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fontAlgn="ctr">
              <a:lnSpc>
                <a:spcPts val="2640"/>
              </a:lnSpc>
              <a:spcBef>
                <a:spcPct val="50000"/>
              </a:spcBef>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2400" b="1"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&gt;key[</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，则沿着指针</a:t>
            </a:r>
            <a:r>
              <a:rPr lang="en-US" altLang="zh-CN" sz="2400" b="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ptr</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所指的子树继续查找。 </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0419" name="Text Box 3"/>
          <p:cNvSpPr txBox="1">
            <a:spLocks noChangeArrowheads="1"/>
          </p:cNvSpPr>
          <p:nvPr/>
        </p:nvSpPr>
        <p:spPr bwMode="auto">
          <a:xfrm>
            <a:off x="551384" y="908721"/>
            <a:ext cx="2378840" cy="953135"/>
          </a:xfrm>
          <a:prstGeom prst="rect">
            <a:avLst/>
          </a:prstGeom>
          <a:solidFill>
            <a:srgbClr val="F19903"/>
          </a:solidFill>
          <a:ln w="28575" algn="ctr">
            <a:noFill/>
            <a:miter lim="800000"/>
          </a:ln>
        </p:spPr>
        <p:txBody>
          <a:bodyPr wrap="square">
            <a:spAutoFit/>
          </a:bodyPr>
          <a:lstStyle/>
          <a:p>
            <a:pPr marL="457200" indent="-457200">
              <a:spcBef>
                <a:spcPct val="50000"/>
              </a:spcBef>
            </a:pPr>
            <a:r>
              <a:rPr kumimoji="0"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kumimoji="0"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树的查找</a:t>
            </a:r>
            <a:endParaRPr kumimoji="0" lang="zh-CN" altLang="en-US" sz="2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0420" name="Rectangle 4"/>
          <p:cNvSpPr>
            <a:spLocks noChangeArrowheads="1"/>
          </p:cNvSpPr>
          <p:nvPr/>
        </p:nvSpPr>
        <p:spPr bwMode="auto">
          <a:xfrm>
            <a:off x="2925547" y="4552058"/>
            <a:ext cx="1709937" cy="43180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19903"/>
            </a:solidFill>
          </a:ln>
        </p:spPr>
        <p:style>
          <a:lnRef idx="1">
            <a:schemeClr val="accent3"/>
          </a:lnRef>
          <a:fillRef idx="2">
            <a:schemeClr val="accent3"/>
          </a:fillRef>
          <a:effectRef idx="1">
            <a:schemeClr val="accent3"/>
          </a:effectRef>
          <a:fontRef idx="minor">
            <a:schemeClr val="dk1"/>
          </a:fontRef>
        </p:style>
        <p:txBody>
          <a:bodyPr wrap="none" anchor="ctr"/>
          <a:lstStyle/>
          <a:p>
            <a:r>
              <a:rPr kumimoji="0"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kumimoji="0" lang="en-US" altLang="zh-CN" sz="20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0" lang="en-US" altLang="zh-CN" sz="2000" b="1"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k</a:t>
            </a:r>
            <a:r>
              <a:rPr kumimoji="0" lang="en-US" altLang="zh-CN" sz="2000" b="1" baseline="-25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r>
              <a:rPr kumimoji="0"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0"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kumimoji="0" lang="en-US" altLang="zh-CN" sz="20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20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12"/>
          <p:cNvGrpSpPr/>
          <p:nvPr/>
        </p:nvGrpSpPr>
        <p:grpSpPr>
          <a:xfrm>
            <a:off x="2645537" y="4837811"/>
            <a:ext cx="1632758" cy="1565291"/>
            <a:chOff x="3071802" y="4578353"/>
            <a:chExt cx="1511300" cy="1422415"/>
          </a:xfrm>
        </p:grpSpPr>
        <p:sp>
          <p:nvSpPr>
            <p:cNvPr id="60421" name="Freeform 5"/>
            <p:cNvSpPr/>
            <p:nvPr/>
          </p:nvSpPr>
          <p:spPr bwMode="auto">
            <a:xfrm flipH="1">
              <a:off x="3900501" y="4578353"/>
              <a:ext cx="71438" cy="882646"/>
            </a:xfrm>
            <a:custGeom>
              <a:avLst/>
              <a:gdLst>
                <a:gd name="T0" fmla="*/ 552 w 552"/>
                <a:gd name="T1" fmla="*/ 0 h 600"/>
                <a:gd name="T2" fmla="*/ 0 w 552"/>
                <a:gd name="T3" fmla="*/ 600 h 600"/>
                <a:gd name="T4" fmla="*/ 0 60000 65536"/>
                <a:gd name="T5" fmla="*/ 0 60000 65536"/>
                <a:gd name="T6" fmla="*/ 0 w 552"/>
                <a:gd name="T7" fmla="*/ 0 h 600"/>
                <a:gd name="T8" fmla="*/ 552 w 552"/>
                <a:gd name="T9" fmla="*/ 600 h 600"/>
              </a:gdLst>
              <a:ahLst/>
              <a:cxnLst>
                <a:cxn ang="T4">
                  <a:pos x="T0" y="T1"/>
                </a:cxn>
                <a:cxn ang="T5">
                  <a:pos x="T2" y="T3"/>
                </a:cxn>
              </a:cxnLst>
              <a:rect l="T6" t="T7" r="T8" b="T9"/>
              <a:pathLst>
                <a:path w="552" h="600">
                  <a:moveTo>
                    <a:pt x="552" y="0"/>
                  </a:moveTo>
                  <a:lnTo>
                    <a:pt x="0" y="600"/>
                  </a:lnTo>
                </a:path>
              </a:pathLst>
            </a:custGeom>
            <a:noFill/>
            <a:ln w="28575">
              <a:solidFill>
                <a:srgbClr val="9900FF"/>
              </a:solidFill>
              <a:round/>
              <a:tailEnd type="triangle" w="med" len="me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60422" name="Text Box 6"/>
            <p:cNvSpPr txBox="1">
              <a:spLocks noChangeArrowheads="1"/>
            </p:cNvSpPr>
            <p:nvPr/>
          </p:nvSpPr>
          <p:spPr bwMode="auto">
            <a:xfrm>
              <a:off x="3071802" y="4772025"/>
              <a:ext cx="1511300" cy="362380"/>
            </a:xfrm>
            <a:prstGeom prst="rect">
              <a:avLst/>
            </a:prstGeom>
            <a:noFill/>
            <a:ln w="28575" algn="ctr">
              <a:noFill/>
              <a:miter lim="800000"/>
            </a:ln>
          </p:spPr>
          <p:txBody>
            <a:bodyPr>
              <a:spAutoFit/>
            </a:bodyPr>
            <a:lstStyle/>
            <a:p>
              <a:pPr>
                <a:spcBef>
                  <a:spcPct val="50000"/>
                </a:spcBef>
              </a:pPr>
              <a:r>
                <a:rPr kumimoji="0" lang="en-US" altLang="zh-CN" sz="2000" b="1"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kumimoji="0" lang="en-US" altLang="zh-CN" sz="2000" b="1" baseline="-25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kumimoji="0"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a:t>
              </a:r>
              <a:r>
                <a:rPr kumimoji="0" lang="en-US" altLang="zh-CN" sz="2000" b="1" i="1" dirty="0">
                  <a:latin typeface="微软雅黑" panose="020B0503020204020204" pitchFamily="34" charset="-122"/>
                  <a:ea typeface="微软雅黑" panose="020B0503020204020204" pitchFamily="34" charset="-122"/>
                  <a:cs typeface="Consolas" panose="020B0609020204030204" pitchFamily="49" charset="0"/>
                </a:rPr>
                <a:t>k</a:t>
              </a:r>
              <a:r>
                <a:rPr kumimoji="0"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a:t>
              </a:r>
              <a:r>
                <a:rPr kumimoji="0" lang="en-US" altLang="zh-CN" sz="2000" b="1"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kumimoji="0" lang="en-US" altLang="zh-CN" sz="2000" b="1" baseline="-25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20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等腰三角形 8"/>
            <p:cNvSpPr/>
            <p:nvPr/>
          </p:nvSpPr>
          <p:spPr>
            <a:xfrm>
              <a:off x="3643306" y="5429264"/>
              <a:ext cx="642942" cy="571504"/>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grpSp>
      <p:grpSp>
        <p:nvGrpSpPr>
          <p:cNvPr id="3" name="组合 17"/>
          <p:cNvGrpSpPr/>
          <p:nvPr/>
        </p:nvGrpSpPr>
        <p:grpSpPr>
          <a:xfrm>
            <a:off x="4444995" y="4902896"/>
            <a:ext cx="1536709" cy="1435112"/>
            <a:chOff x="4578364" y="4500563"/>
            <a:chExt cx="1422396" cy="1435112"/>
          </a:xfrm>
        </p:grpSpPr>
        <p:sp>
          <p:nvSpPr>
            <p:cNvPr id="60423" name="Freeform 7"/>
            <p:cNvSpPr/>
            <p:nvPr/>
          </p:nvSpPr>
          <p:spPr bwMode="auto">
            <a:xfrm>
              <a:off x="4578364" y="4500563"/>
              <a:ext cx="744537" cy="871537"/>
            </a:xfrm>
            <a:custGeom>
              <a:avLst/>
              <a:gdLst>
                <a:gd name="T0" fmla="*/ 0 w 469"/>
                <a:gd name="T1" fmla="*/ 0 h 549"/>
                <a:gd name="T2" fmla="*/ 469 w 469"/>
                <a:gd name="T3" fmla="*/ 549 h 549"/>
                <a:gd name="T4" fmla="*/ 0 60000 65536"/>
                <a:gd name="T5" fmla="*/ 0 60000 65536"/>
                <a:gd name="T6" fmla="*/ 0 w 469"/>
                <a:gd name="T7" fmla="*/ 0 h 549"/>
                <a:gd name="T8" fmla="*/ 469 w 469"/>
                <a:gd name="T9" fmla="*/ 549 h 549"/>
              </a:gdLst>
              <a:ahLst/>
              <a:cxnLst>
                <a:cxn ang="T4">
                  <a:pos x="T0" y="T1"/>
                </a:cxn>
                <a:cxn ang="T5">
                  <a:pos x="T2" y="T3"/>
                </a:cxn>
              </a:cxnLst>
              <a:rect l="T6" t="T7" r="T8" b="T9"/>
              <a:pathLst>
                <a:path w="469" h="549">
                  <a:moveTo>
                    <a:pt x="0" y="0"/>
                  </a:moveTo>
                  <a:lnTo>
                    <a:pt x="469" y="549"/>
                  </a:lnTo>
                </a:path>
              </a:pathLst>
            </a:custGeom>
            <a:noFill/>
            <a:ln w="28575">
              <a:solidFill>
                <a:srgbClr val="9900FF"/>
              </a:solidFill>
              <a:round/>
              <a:tailEnd type="triangle" w="med" len="me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60424" name="Text Box 8"/>
            <p:cNvSpPr txBox="1">
              <a:spLocks noChangeArrowheads="1"/>
            </p:cNvSpPr>
            <p:nvPr/>
          </p:nvSpPr>
          <p:spPr bwMode="auto">
            <a:xfrm>
              <a:off x="4989526" y="4772025"/>
              <a:ext cx="1011234" cy="398780"/>
            </a:xfrm>
            <a:prstGeom prst="rect">
              <a:avLst/>
            </a:prstGeom>
            <a:noFill/>
            <a:ln w="28575" algn="ctr">
              <a:noFill/>
              <a:miter lim="800000"/>
            </a:ln>
          </p:spPr>
          <p:txBody>
            <a:bodyPr wrap="square">
              <a:spAutoFit/>
            </a:bodyPr>
            <a:lstStyle/>
            <a:p>
              <a:pPr>
                <a:spcBef>
                  <a:spcPct val="50000"/>
                </a:spcBef>
              </a:pPr>
              <a:r>
                <a:rPr kumimoji="0" lang="en-US" altLang="zh-CN" sz="2000" b="1" i="1" dirty="0">
                  <a:latin typeface="微软雅黑" panose="020B0503020204020204" pitchFamily="34" charset="-122"/>
                  <a:ea typeface="微软雅黑" panose="020B0503020204020204" pitchFamily="34" charset="-122"/>
                  <a:cs typeface="Consolas" panose="020B0609020204030204" pitchFamily="49" charset="0"/>
                </a:rPr>
                <a:t>k</a:t>
              </a:r>
              <a:r>
                <a:rPr kumimoji="0"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&gt;k</a:t>
              </a:r>
              <a:r>
                <a:rPr kumimoji="0" lang="en-US" altLang="zh-CN" sz="20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20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等腰三角形 9"/>
            <p:cNvSpPr/>
            <p:nvPr/>
          </p:nvSpPr>
          <p:spPr>
            <a:xfrm>
              <a:off x="5000628" y="5364171"/>
              <a:ext cx="642942" cy="571504"/>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grpSp>
      <p:grpSp>
        <p:nvGrpSpPr>
          <p:cNvPr id="4" name="组合 16"/>
          <p:cNvGrpSpPr/>
          <p:nvPr/>
        </p:nvGrpSpPr>
        <p:grpSpPr>
          <a:xfrm>
            <a:off x="1775520" y="4902904"/>
            <a:ext cx="1420104" cy="1482743"/>
            <a:chOff x="1357290" y="4572008"/>
            <a:chExt cx="1314465" cy="1482743"/>
          </a:xfrm>
        </p:grpSpPr>
        <p:sp>
          <p:nvSpPr>
            <p:cNvPr id="14" name="Freeform 7"/>
            <p:cNvSpPr/>
            <p:nvPr/>
          </p:nvSpPr>
          <p:spPr bwMode="auto">
            <a:xfrm flipH="1">
              <a:off x="2058970" y="4572008"/>
              <a:ext cx="612785" cy="871537"/>
            </a:xfrm>
            <a:custGeom>
              <a:avLst/>
              <a:gdLst>
                <a:gd name="T0" fmla="*/ 0 w 469"/>
                <a:gd name="T1" fmla="*/ 0 h 549"/>
                <a:gd name="T2" fmla="*/ 469 w 469"/>
                <a:gd name="T3" fmla="*/ 549 h 549"/>
                <a:gd name="T4" fmla="*/ 0 60000 65536"/>
                <a:gd name="T5" fmla="*/ 0 60000 65536"/>
                <a:gd name="T6" fmla="*/ 0 w 469"/>
                <a:gd name="T7" fmla="*/ 0 h 549"/>
                <a:gd name="T8" fmla="*/ 469 w 469"/>
                <a:gd name="T9" fmla="*/ 549 h 549"/>
              </a:gdLst>
              <a:ahLst/>
              <a:cxnLst>
                <a:cxn ang="T4">
                  <a:pos x="T0" y="T1"/>
                </a:cxn>
                <a:cxn ang="T5">
                  <a:pos x="T2" y="T3"/>
                </a:cxn>
              </a:cxnLst>
              <a:rect l="T6" t="T7" r="T8" b="T9"/>
              <a:pathLst>
                <a:path w="469" h="549">
                  <a:moveTo>
                    <a:pt x="0" y="0"/>
                  </a:moveTo>
                  <a:lnTo>
                    <a:pt x="469" y="549"/>
                  </a:lnTo>
                </a:path>
              </a:pathLst>
            </a:custGeom>
            <a:noFill/>
            <a:ln w="28575">
              <a:solidFill>
                <a:srgbClr val="9900FF"/>
              </a:solidFill>
              <a:round/>
              <a:tailEnd type="triangle" w="med" len="med"/>
            </a:ln>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15" name="Text Box 8"/>
            <p:cNvSpPr txBox="1">
              <a:spLocks noChangeArrowheads="1"/>
            </p:cNvSpPr>
            <p:nvPr/>
          </p:nvSpPr>
          <p:spPr bwMode="auto">
            <a:xfrm>
              <a:off x="1357290" y="4843470"/>
              <a:ext cx="1011234" cy="398780"/>
            </a:xfrm>
            <a:prstGeom prst="rect">
              <a:avLst/>
            </a:prstGeom>
            <a:noFill/>
            <a:ln w="28575" algn="ctr">
              <a:noFill/>
              <a:miter lim="800000"/>
            </a:ln>
          </p:spPr>
          <p:txBody>
            <a:bodyPr wrap="square">
              <a:spAutoFit/>
            </a:bodyPr>
            <a:lstStyle/>
            <a:p>
              <a:pPr>
                <a:spcBef>
                  <a:spcPct val="50000"/>
                </a:spcBef>
              </a:pPr>
              <a:r>
                <a:rPr kumimoji="0" lang="en-US" altLang="zh-CN" sz="2000" b="1" i="1" dirty="0">
                  <a:latin typeface="微软雅黑" panose="020B0503020204020204" pitchFamily="34" charset="-122"/>
                  <a:ea typeface="微软雅黑" panose="020B0503020204020204" pitchFamily="34" charset="-122"/>
                  <a:cs typeface="Consolas" panose="020B0609020204030204" pitchFamily="49" charset="0"/>
                </a:rPr>
                <a:t>k</a:t>
              </a:r>
              <a:r>
                <a:rPr kumimoji="0"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&lt;k</a:t>
              </a:r>
              <a:r>
                <a:rPr kumimoji="0" lang="en-US" altLang="zh-CN" sz="20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20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 name="等腰三角形 15"/>
            <p:cNvSpPr/>
            <p:nvPr/>
          </p:nvSpPr>
          <p:spPr>
            <a:xfrm>
              <a:off x="1695427" y="5483247"/>
              <a:ext cx="642942" cy="571504"/>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grpSp>
      <p:sp>
        <p:nvSpPr>
          <p:cNvPr id="20" name="TextBox 19"/>
          <p:cNvSpPr txBox="1"/>
          <p:nvPr/>
        </p:nvSpPr>
        <p:spPr>
          <a:xfrm>
            <a:off x="5815726" y="5337876"/>
            <a:ext cx="6184930" cy="732155"/>
          </a:xfrm>
          <a:prstGeom prst="rect">
            <a:avLst/>
          </a:prstGeom>
          <a:noFill/>
        </p:spPr>
        <p:txBody>
          <a:bodyPr wrap="square" rtlCol="0">
            <a:spAutoFit/>
          </a:bodyPr>
          <a:lstStyle/>
          <a:p>
            <a:pPr algn="l">
              <a:lnSpc>
                <a:spcPts val="2500"/>
              </a:lnSpc>
            </a:pPr>
            <a:r>
              <a:rPr lang="zh-CN" altLang="en-US" sz="1800" b="1" dirty="0">
                <a:latin typeface="微软雅黑" panose="020B0503020204020204" pitchFamily="34" charset="-122"/>
                <a:ea typeface="微软雅黑" panose="020B0503020204020204" pitchFamily="34" charset="-122"/>
                <a:cs typeface="Consolas" panose="020B0609020204030204" pitchFamily="49" charset="0"/>
              </a:rPr>
              <a:t>说明：</a:t>
            </a:r>
            <a:r>
              <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当查找到某个叶结点时，若相应的指针为空，落入一个外部结点，表示查找失败。</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1" name="TextBox 20"/>
          <p:cNvSpPr txBox="1"/>
          <p:nvPr/>
        </p:nvSpPr>
        <p:spPr>
          <a:xfrm>
            <a:off x="3256155" y="4123430"/>
            <a:ext cx="1234868" cy="398780"/>
          </a:xfrm>
          <a:prstGeom prst="rect">
            <a:avLst/>
          </a:prstGeom>
          <a:noFill/>
        </p:spPr>
        <p:txBody>
          <a:bodyPr wrap="square" rtlCol="0">
            <a:spAutoFit/>
          </a:bodyPr>
          <a:lstStyle/>
          <a:p>
            <a:pPr algn="l"/>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k</a:t>
            </a:r>
            <a:r>
              <a:rPr lang="en-US" altLang="zh-CN" sz="20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zh-CN" altLang="en-US" sz="2000"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8">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604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1" nodeType="clickEffect">
                                  <p:stCondLst>
                                    <p:cond delay="0"/>
                                  </p:stCondLst>
                                  <p:childTnLst>
                                    <p:animEffect transition="out" filter="wipe(down)">
                                      <p:cBhvr>
                                        <p:cTn id="16" dur="500"/>
                                        <p:tgtEl>
                                          <p:spTgt spid="21"/>
                                        </p:tgtEl>
                                      </p:cBhvr>
                                    </p:animEffect>
                                    <p:set>
                                      <p:cBhvr>
                                        <p:cTn id="17" dur="1" fill="hold">
                                          <p:stCondLst>
                                            <p:cond delay="499"/>
                                          </p:stCondLst>
                                        </p:cTn>
                                        <p:tgtEl>
                                          <p:spTgt spid="21"/>
                                        </p:tgtEl>
                                        <p:attrNameLst>
                                          <p:attrName>style.visibility</p:attrName>
                                        </p:attrNameLst>
                                      </p:cBhvr>
                                      <p:to>
                                        <p:strVal val="hidden"/>
                                      </p:to>
                                    </p:se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6041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xit" presetSubtype="4" fill="hold" nodeType="clickEffect">
                                  <p:stCondLst>
                                    <p:cond delay="0"/>
                                  </p:stCondLst>
                                  <p:childTnLst>
                                    <p:animEffect transition="out" filter="wipe(down)">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childTnLst>
                          </p:cTn>
                        </p:par>
                        <p:par>
                          <p:cTn id="30" fill="hold">
                            <p:stCondLst>
                              <p:cond delay="500"/>
                            </p:stCondLst>
                            <p:childTnLst>
                              <p:par>
                                <p:cTn id="31" presetID="1" presetClass="entr" presetSubtype="0" fill="hold" nodeType="afterEffect">
                                  <p:stCondLst>
                                    <p:cond delay="0"/>
                                  </p:stCondLst>
                                  <p:childTnLst>
                                    <p:set>
                                      <p:cBhvr>
                                        <p:cTn id="32" dur="1" fill="hold">
                                          <p:stCondLst>
                                            <p:cond delay="0"/>
                                          </p:stCondLst>
                                        </p:cTn>
                                        <p:tgtEl>
                                          <p:spTgt spid="60418">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xit" presetSubtype="4" fill="hold" nodeType="clickEffect">
                                  <p:stCondLst>
                                    <p:cond delay="0"/>
                                  </p:stCondLst>
                                  <p:childTnLst>
                                    <p:animEffect transition="out" filter="wipe(down)">
                                      <p:cBhvr>
                                        <p:cTn id="40" dur="500"/>
                                        <p:tgtEl>
                                          <p:spTgt spid="2"/>
                                        </p:tgtEl>
                                      </p:cBhvr>
                                    </p:animEffect>
                                    <p:set>
                                      <p:cBhvr>
                                        <p:cTn id="41" dur="1" fill="hold">
                                          <p:stCondLst>
                                            <p:cond delay="499"/>
                                          </p:stCondLst>
                                        </p:cTn>
                                        <p:tgtEl>
                                          <p:spTgt spid="2"/>
                                        </p:tgtEl>
                                        <p:attrNameLst>
                                          <p:attrName>style.visibility</p:attrName>
                                        </p:attrNameLst>
                                      </p:cBhvr>
                                      <p:to>
                                        <p:strVal val="hidden"/>
                                      </p:to>
                                    </p:set>
                                  </p:childTnLst>
                                </p:cTn>
                              </p:par>
                            </p:childTnLst>
                          </p:cTn>
                        </p:par>
                        <p:par>
                          <p:cTn id="42" fill="hold">
                            <p:stCondLst>
                              <p:cond delay="500"/>
                            </p:stCondLst>
                            <p:childTnLst>
                              <p:par>
                                <p:cTn id="43" presetID="1" presetClass="entr" presetSubtype="0" fill="hold" nodeType="afterEffect">
                                  <p:stCondLst>
                                    <p:cond delay="0"/>
                                  </p:stCondLst>
                                  <p:childTnLst>
                                    <p:set>
                                      <p:cBhvr>
                                        <p:cTn id="44" dur="1" fill="hold">
                                          <p:stCondLst>
                                            <p:cond delay="0"/>
                                          </p:stCondLst>
                                        </p:cTn>
                                        <p:tgtEl>
                                          <p:spTgt spid="60418">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xit" presetSubtype="4" fill="hold" nodeType="clickEffect">
                                  <p:stCondLst>
                                    <p:cond delay="0"/>
                                  </p:stCondLst>
                                  <p:childTnLst>
                                    <p:animEffect transition="out" filter="wipe(down)">
                                      <p:cBhvr>
                                        <p:cTn id="52" dur="500"/>
                                        <p:tgtEl>
                                          <p:spTgt spid="3"/>
                                        </p:tgtEl>
                                      </p:cBhvr>
                                    </p:animEffect>
                                    <p:set>
                                      <p:cBhvr>
                                        <p:cTn id="53" dur="1" fill="hold">
                                          <p:stCondLst>
                                            <p:cond delay="499"/>
                                          </p:stCondLst>
                                        </p:cTn>
                                        <p:tgtEl>
                                          <p:spTgt spid="3"/>
                                        </p:tgtEl>
                                        <p:attrNameLst>
                                          <p:attrName>style.visibility</p:attrName>
                                        </p:attrNameLst>
                                      </p:cBhvr>
                                      <p:to>
                                        <p:strVal val="hidden"/>
                                      </p:to>
                                    </p:se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animBg="1"/>
      <p:bldP spid="20" grpId="0"/>
      <p:bldP spid="21" grpId="0"/>
      <p:bldP spid="21" grpId="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1792230" y="1727028"/>
            <a:ext cx="1475319" cy="706755"/>
          </a:xfrm>
          <a:prstGeom prst="rect">
            <a:avLst/>
          </a:prstGeom>
          <a:noFill/>
          <a:ln w="9525">
            <a:noFill/>
            <a:miter lim="800000"/>
          </a:ln>
        </p:spPr>
        <p:txBody>
          <a:bodyPr wrap="square">
            <a:spAutoFit/>
          </a:bodyPr>
          <a:lstStyle>
            <a:defPPr>
              <a:defRPr lang="zh-CN"/>
            </a:defPPr>
            <a:lvl1pPr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1pPr>
            <a:lvl2pPr marL="4572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2pPr>
            <a:lvl3pPr marL="9144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3pPr>
            <a:lvl4pPr marL="13716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4pPr>
            <a:lvl5pPr marL="18288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9pPr>
          </a:lstStyle>
          <a:p>
            <a:pPr algn="l">
              <a:spcBef>
                <a:spcPct val="50000"/>
              </a:spcBef>
            </a:pP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一棵</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阶</a:t>
            </a:r>
            <a:r>
              <a:rPr lang="en-US" altLang="zh-CN"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a:t>
            </a:r>
            <a:endParaRPr lang="zh-CN" altLang="en-US" sz="20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9"/>
          <p:cNvSpPr txBox="1"/>
          <p:nvPr/>
        </p:nvSpPr>
        <p:spPr>
          <a:xfrm>
            <a:off x="4480606" y="1898422"/>
            <a:ext cx="1072960" cy="398780"/>
          </a:xfrm>
          <a:prstGeom prst="rect">
            <a:avLst/>
          </a:prstGeom>
          <a:solidFill>
            <a:schemeClr val="bg1"/>
          </a:solidFill>
        </p:spPr>
        <p:txBody>
          <a:bodyPr wrap="square" rtlCol="0">
            <a:spAutoFit/>
          </a:bodyPr>
          <a:lstStyle>
            <a:defPPr>
              <a:defRPr lang="zh-CN"/>
            </a:defPPr>
            <a:lvl1pPr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1pPr>
            <a:lvl2pPr marL="4572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2pPr>
            <a:lvl3pPr marL="9144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3pPr>
            <a:lvl4pPr marL="13716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4pPr>
            <a:lvl5pPr marL="18288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9pPr>
          </a:lstStyle>
          <a:p>
            <a:r>
              <a:rPr lang="zh-CN" altLang="en-US" sz="2000" b="1" dirty="0">
                <a:solidFill>
                  <a:srgbClr val="F19903"/>
                </a:solidFill>
                <a:latin typeface="微软雅黑" panose="020B0503020204020204" pitchFamily="34" charset="-122"/>
                <a:ea typeface="微软雅黑" panose="020B0503020204020204" pitchFamily="34" charset="-122"/>
              </a:rPr>
              <a:t>根结点</a:t>
            </a:r>
            <a:endParaRPr lang="zh-CN" altLang="en-US" sz="2000" b="1" dirty="0">
              <a:solidFill>
                <a:srgbClr val="F19903"/>
              </a:solidFill>
              <a:latin typeface="微软雅黑" panose="020B0503020204020204" pitchFamily="34" charset="-122"/>
              <a:ea typeface="微软雅黑" panose="020B0503020204020204" pitchFamily="34" charset="-122"/>
            </a:endParaRPr>
          </a:p>
        </p:txBody>
      </p:sp>
      <p:grpSp>
        <p:nvGrpSpPr>
          <p:cNvPr id="2" name="组合 4"/>
          <p:cNvGrpSpPr/>
          <p:nvPr/>
        </p:nvGrpSpPr>
        <p:grpSpPr>
          <a:xfrm>
            <a:off x="2519254" y="4140684"/>
            <a:ext cx="7249154" cy="872492"/>
            <a:chOff x="1278740" y="3699516"/>
            <a:chExt cx="7722416" cy="872492"/>
          </a:xfrm>
        </p:grpSpPr>
        <p:grpSp>
          <p:nvGrpSpPr>
            <p:cNvPr id="5" name="组合 27"/>
            <p:cNvGrpSpPr/>
            <p:nvPr/>
          </p:nvGrpSpPr>
          <p:grpSpPr>
            <a:xfrm>
              <a:off x="1278740" y="3699516"/>
              <a:ext cx="5593595" cy="736602"/>
              <a:chOff x="850112" y="3413922"/>
              <a:chExt cx="5593595" cy="736602"/>
            </a:xfrm>
          </p:grpSpPr>
          <p:cxnSp>
            <p:nvCxnSpPr>
              <p:cNvPr id="31" name="直接连接符 30"/>
              <p:cNvCxnSpPr/>
              <p:nvPr/>
            </p:nvCxnSpPr>
            <p:spPr>
              <a:xfrm rot="5400000">
                <a:off x="753671" y="3574658"/>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850112" y="373539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33" name="直接连接符 32"/>
              <p:cNvCxnSpPr/>
              <p:nvPr/>
            </p:nvCxnSpPr>
            <p:spPr>
              <a:xfrm rot="5400000">
                <a:off x="1010848" y="357394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1107289"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35" name="直接连接符 34"/>
              <p:cNvCxnSpPr/>
              <p:nvPr/>
            </p:nvCxnSpPr>
            <p:spPr>
              <a:xfrm rot="5400000">
                <a:off x="1268024" y="357394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364466"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37" name="直接连接符 36"/>
              <p:cNvCxnSpPr/>
              <p:nvPr/>
            </p:nvCxnSpPr>
            <p:spPr>
              <a:xfrm rot="5400000">
                <a:off x="1782378" y="3574658"/>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878819" y="373539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39" name="直接连接符 38"/>
              <p:cNvCxnSpPr/>
              <p:nvPr/>
            </p:nvCxnSpPr>
            <p:spPr>
              <a:xfrm rot="5400000">
                <a:off x="2039555" y="357394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2135996"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41" name="直接连接符 40"/>
              <p:cNvCxnSpPr/>
              <p:nvPr/>
            </p:nvCxnSpPr>
            <p:spPr>
              <a:xfrm rot="5400000">
                <a:off x="2296732" y="357394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2393173"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43" name="直接连接符 42"/>
              <p:cNvCxnSpPr/>
              <p:nvPr/>
            </p:nvCxnSpPr>
            <p:spPr>
              <a:xfrm rot="5400000">
                <a:off x="2811085" y="360402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2907527"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45" name="直接连接符 44"/>
              <p:cNvCxnSpPr/>
              <p:nvPr/>
            </p:nvCxnSpPr>
            <p:spPr>
              <a:xfrm rot="5400000">
                <a:off x="3068262"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3164703"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47" name="直接连接符 46"/>
              <p:cNvCxnSpPr/>
              <p:nvPr/>
            </p:nvCxnSpPr>
            <p:spPr>
              <a:xfrm rot="5400000">
                <a:off x="3325439"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3421880"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49" name="直接连接符 48"/>
              <p:cNvCxnSpPr/>
              <p:nvPr/>
            </p:nvCxnSpPr>
            <p:spPr>
              <a:xfrm rot="5400000">
                <a:off x="3775498" y="360402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3871940"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51" name="直接连接符 50"/>
              <p:cNvCxnSpPr/>
              <p:nvPr/>
            </p:nvCxnSpPr>
            <p:spPr>
              <a:xfrm rot="5400000">
                <a:off x="4032675"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4129116"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53" name="直接连接符 52"/>
              <p:cNvCxnSpPr/>
              <p:nvPr/>
            </p:nvCxnSpPr>
            <p:spPr>
              <a:xfrm rot="5400000">
                <a:off x="4289852"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4386293"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55" name="直接连接符 54"/>
              <p:cNvCxnSpPr/>
              <p:nvPr/>
            </p:nvCxnSpPr>
            <p:spPr>
              <a:xfrm rot="5400000">
                <a:off x="4739911" y="360402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4836353"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57" name="直接连接符 56"/>
              <p:cNvCxnSpPr/>
              <p:nvPr/>
            </p:nvCxnSpPr>
            <p:spPr>
              <a:xfrm rot="5400000">
                <a:off x="4997088"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5093529"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59" name="直接连接符 58"/>
              <p:cNvCxnSpPr/>
              <p:nvPr/>
            </p:nvCxnSpPr>
            <p:spPr>
              <a:xfrm rot="5400000">
                <a:off x="5254265"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5350706"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61" name="直接连接符 60"/>
              <p:cNvCxnSpPr/>
              <p:nvPr/>
            </p:nvCxnSpPr>
            <p:spPr>
              <a:xfrm rot="5400000">
                <a:off x="5704324" y="360402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5800766"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63" name="直接连接符 62"/>
              <p:cNvCxnSpPr/>
              <p:nvPr/>
            </p:nvCxnSpPr>
            <p:spPr>
              <a:xfrm rot="5400000">
                <a:off x="5961501"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057942"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65" name="直接连接符 64"/>
              <p:cNvCxnSpPr/>
              <p:nvPr/>
            </p:nvCxnSpPr>
            <p:spPr>
              <a:xfrm rot="5400000">
                <a:off x="6218678"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6315119"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grpSp>
        <p:sp>
          <p:nvSpPr>
            <p:cNvPr id="29" name="TextBox 68"/>
            <p:cNvSpPr txBox="1"/>
            <p:nvPr/>
          </p:nvSpPr>
          <p:spPr>
            <a:xfrm>
              <a:off x="7281882" y="4075060"/>
              <a:ext cx="1719274" cy="398780"/>
            </a:xfrm>
            <a:prstGeom prst="rect">
              <a:avLst/>
            </a:prstGeom>
            <a:solidFill>
              <a:schemeClr val="bg1"/>
            </a:solidFill>
          </p:spPr>
          <p:txBody>
            <a:bodyPr wrap="square" rtlCol="0">
              <a:spAutoFit/>
            </a:bodyPr>
            <a:lstStyle>
              <a:defPPr>
                <a:defRPr lang="zh-CN"/>
              </a:defPPr>
              <a:lvl1pPr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1pPr>
              <a:lvl2pPr marL="4572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2pPr>
              <a:lvl3pPr marL="9144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3pPr>
              <a:lvl4pPr marL="13716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4pPr>
              <a:lvl5pPr marL="18288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9pPr>
            </a:lstStyle>
            <a:p>
              <a:r>
                <a:rPr lang="zh-CN" altLang="en-US" sz="2000" b="1" dirty="0">
                  <a:solidFill>
                    <a:srgbClr val="F19903"/>
                  </a:solidFill>
                  <a:latin typeface="微软雅黑" panose="020B0503020204020204" pitchFamily="34" charset="-122"/>
                  <a:ea typeface="微软雅黑" panose="020B0503020204020204" pitchFamily="34" charset="-122"/>
                </a:rPr>
                <a:t>外部结点层</a:t>
              </a:r>
              <a:endParaRPr lang="zh-CN" altLang="en-US" sz="2000" b="1" dirty="0">
                <a:solidFill>
                  <a:srgbClr val="F19903"/>
                </a:solidFill>
                <a:latin typeface="微软雅黑" panose="020B0503020204020204" pitchFamily="34" charset="-122"/>
                <a:ea typeface="微软雅黑" panose="020B0503020204020204" pitchFamily="34" charset="-122"/>
              </a:endParaRPr>
            </a:p>
          </p:txBody>
        </p:sp>
        <p:sp>
          <p:nvSpPr>
            <p:cNvPr id="30" name="右大括号 29"/>
            <p:cNvSpPr/>
            <p:nvPr/>
          </p:nvSpPr>
          <p:spPr>
            <a:xfrm>
              <a:off x="7143768" y="4000504"/>
              <a:ext cx="214314" cy="571504"/>
            </a:xfrm>
            <a:prstGeom prst="rightBrace">
              <a:avLst/>
            </a:prstGeom>
            <a:ln w="28575">
              <a:solidFill>
                <a:srgbClr val="F1990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ctr" rtl="0" fontAlgn="base">
                <a:spcBef>
                  <a:spcPct val="0"/>
                </a:spcBef>
                <a:spcAft>
                  <a:spcPct val="0"/>
                </a:spcAft>
                <a:defRPr kumimoji="1" sz="2800" kern="1200">
                  <a:solidFill>
                    <a:schemeClr val="tx1"/>
                  </a:solidFill>
                  <a:latin typeface="+mn-lt"/>
                  <a:ea typeface="+mn-ea"/>
                  <a:cs typeface="+mn-cs"/>
                </a:defRPr>
              </a:lvl1pPr>
              <a:lvl2pPr marL="457200" algn="ctr" rtl="0" fontAlgn="base">
                <a:spcBef>
                  <a:spcPct val="0"/>
                </a:spcBef>
                <a:spcAft>
                  <a:spcPct val="0"/>
                </a:spcAft>
                <a:defRPr kumimoji="1" sz="2800" kern="1200">
                  <a:solidFill>
                    <a:schemeClr val="tx1"/>
                  </a:solidFill>
                  <a:latin typeface="+mn-lt"/>
                  <a:ea typeface="+mn-ea"/>
                  <a:cs typeface="+mn-cs"/>
                </a:defRPr>
              </a:lvl2pPr>
              <a:lvl3pPr marL="914400" algn="ctr" rtl="0" fontAlgn="base">
                <a:spcBef>
                  <a:spcPct val="0"/>
                </a:spcBef>
                <a:spcAft>
                  <a:spcPct val="0"/>
                </a:spcAft>
                <a:defRPr kumimoji="1" sz="2800" kern="1200">
                  <a:solidFill>
                    <a:schemeClr val="tx1"/>
                  </a:solidFill>
                  <a:latin typeface="+mn-lt"/>
                  <a:ea typeface="+mn-ea"/>
                  <a:cs typeface="+mn-cs"/>
                </a:defRPr>
              </a:lvl3pPr>
              <a:lvl4pPr marL="1371600" algn="ctr" rtl="0" fontAlgn="base">
                <a:spcBef>
                  <a:spcPct val="0"/>
                </a:spcBef>
                <a:spcAft>
                  <a:spcPct val="0"/>
                </a:spcAft>
                <a:defRPr kumimoji="1" sz="2800" kern="1200">
                  <a:solidFill>
                    <a:schemeClr val="tx1"/>
                  </a:solidFill>
                  <a:latin typeface="+mn-lt"/>
                  <a:ea typeface="+mn-ea"/>
                  <a:cs typeface="+mn-cs"/>
                </a:defRPr>
              </a:lvl4pPr>
              <a:lvl5pPr marL="1828800" algn="ctr" rtl="0" fontAlgn="base">
                <a:spcBef>
                  <a:spcPct val="0"/>
                </a:spcBef>
                <a:spcAft>
                  <a:spcPct val="0"/>
                </a:spcAft>
                <a:defRPr kumimoji="1" sz="2800" kern="1200">
                  <a:solidFill>
                    <a:schemeClr val="tx1"/>
                  </a:solidFill>
                  <a:latin typeface="+mn-lt"/>
                  <a:ea typeface="+mn-ea"/>
                  <a:cs typeface="+mn-cs"/>
                </a:defRPr>
              </a:lvl5pPr>
              <a:lvl6pPr marL="2286000" algn="l" defTabSz="914400" rtl="0" eaLnBrk="1" latinLnBrk="0" hangingPunct="1">
                <a:defRPr kumimoji="1" sz="2800" kern="1200">
                  <a:solidFill>
                    <a:schemeClr val="tx1"/>
                  </a:solidFill>
                  <a:latin typeface="+mn-lt"/>
                  <a:ea typeface="+mn-ea"/>
                  <a:cs typeface="+mn-cs"/>
                </a:defRPr>
              </a:lvl6pPr>
              <a:lvl7pPr marL="2743200" algn="l" defTabSz="914400" rtl="0" eaLnBrk="1" latinLnBrk="0" hangingPunct="1">
                <a:defRPr kumimoji="1" sz="2800" kern="1200">
                  <a:solidFill>
                    <a:schemeClr val="tx1"/>
                  </a:solidFill>
                  <a:latin typeface="+mn-lt"/>
                  <a:ea typeface="+mn-ea"/>
                  <a:cs typeface="+mn-cs"/>
                </a:defRPr>
              </a:lvl7pPr>
              <a:lvl8pPr marL="3200400" algn="l" defTabSz="914400" rtl="0" eaLnBrk="1" latinLnBrk="0" hangingPunct="1">
                <a:defRPr kumimoji="1" sz="2800" kern="1200">
                  <a:solidFill>
                    <a:schemeClr val="tx1"/>
                  </a:solidFill>
                  <a:latin typeface="+mn-lt"/>
                  <a:ea typeface="+mn-ea"/>
                  <a:cs typeface="+mn-cs"/>
                </a:defRPr>
              </a:lvl8pPr>
              <a:lvl9pPr marL="3657600" algn="l" defTabSz="914400" rtl="0" eaLnBrk="1" latinLnBrk="0" hangingPunct="1">
                <a:defRPr kumimoji="1" sz="2800" kern="1200">
                  <a:solidFill>
                    <a:schemeClr val="tx1"/>
                  </a:solidFill>
                  <a:latin typeface="+mn-lt"/>
                  <a:ea typeface="+mn-ea"/>
                  <a:cs typeface="+mn-cs"/>
                </a:defRPr>
              </a:lvl9pPr>
            </a:lstStyle>
            <a:p>
              <a:pPr algn="ctr"/>
              <a:endParaRPr lang="zh-CN" altLang="en-US"/>
            </a:p>
          </p:txBody>
        </p:sp>
      </p:grpSp>
      <p:sp>
        <p:nvSpPr>
          <p:cNvPr id="7" name="矩形 6"/>
          <p:cNvSpPr/>
          <p:nvPr/>
        </p:nvSpPr>
        <p:spPr>
          <a:xfrm>
            <a:off x="4540396" y="2369812"/>
            <a:ext cx="784602" cy="356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矩形 7"/>
          <p:cNvSpPr/>
          <p:nvPr/>
        </p:nvSpPr>
        <p:spPr>
          <a:xfrm>
            <a:off x="2032922" y="3848579"/>
            <a:ext cx="784602"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矩形 8"/>
          <p:cNvSpPr/>
          <p:nvPr/>
        </p:nvSpPr>
        <p:spPr>
          <a:xfrm>
            <a:off x="3061629" y="3848579"/>
            <a:ext cx="784602"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4  5</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矩形 9"/>
          <p:cNvSpPr/>
          <p:nvPr/>
        </p:nvSpPr>
        <p:spPr>
          <a:xfrm>
            <a:off x="4090336" y="3877944"/>
            <a:ext cx="784602"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7  9</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矩形 10"/>
          <p:cNvSpPr/>
          <p:nvPr/>
        </p:nvSpPr>
        <p:spPr>
          <a:xfrm>
            <a:off x="5054749" y="3877944"/>
            <a:ext cx="784602"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r>
              <a:rPr lang="en-US" altLang="zh-CN" sz="1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11 12</a:t>
            </a:r>
            <a:endParaRPr lang="en-US" altLang="zh-CN" sz="1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 name="矩形 11"/>
          <p:cNvSpPr/>
          <p:nvPr/>
        </p:nvSpPr>
        <p:spPr>
          <a:xfrm>
            <a:off x="6019162" y="3877944"/>
            <a:ext cx="784602"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14 17</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矩形 12"/>
          <p:cNvSpPr/>
          <p:nvPr/>
        </p:nvSpPr>
        <p:spPr>
          <a:xfrm>
            <a:off x="6983575" y="3877944"/>
            <a:ext cx="784602"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19 20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矩形 13"/>
          <p:cNvSpPr/>
          <p:nvPr/>
        </p:nvSpPr>
        <p:spPr>
          <a:xfrm>
            <a:off x="3061629" y="3042119"/>
            <a:ext cx="784602"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3  6</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 name="矩形 14"/>
          <p:cNvSpPr/>
          <p:nvPr/>
        </p:nvSpPr>
        <p:spPr>
          <a:xfrm>
            <a:off x="5890574" y="3042119"/>
            <a:ext cx="784602" cy="3564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13 18</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6" name="直接连接符 15"/>
          <p:cNvCxnSpPr/>
          <p:nvPr/>
        </p:nvCxnSpPr>
        <p:spPr>
          <a:xfrm flipH="1">
            <a:off x="3781938" y="2626989"/>
            <a:ext cx="964413" cy="385765"/>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132115" y="2626990"/>
            <a:ext cx="835825" cy="38576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endCxn id="8" idx="0"/>
          </p:cNvCxnSpPr>
          <p:nvPr/>
        </p:nvCxnSpPr>
        <p:spPr>
          <a:xfrm flipH="1">
            <a:off x="2425223" y="3269931"/>
            <a:ext cx="778066" cy="57864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10" idx="0"/>
          </p:cNvCxnSpPr>
          <p:nvPr/>
        </p:nvCxnSpPr>
        <p:spPr>
          <a:xfrm>
            <a:off x="3653347" y="3269932"/>
            <a:ext cx="829290" cy="60801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endCxn id="9" idx="0"/>
          </p:cNvCxnSpPr>
          <p:nvPr/>
        </p:nvCxnSpPr>
        <p:spPr>
          <a:xfrm>
            <a:off x="3396170" y="3269932"/>
            <a:ext cx="57760" cy="57864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11" idx="0"/>
          </p:cNvCxnSpPr>
          <p:nvPr/>
        </p:nvCxnSpPr>
        <p:spPr>
          <a:xfrm flipH="1">
            <a:off x="5447050" y="3269932"/>
            <a:ext cx="520891" cy="60801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13" idx="0"/>
          </p:cNvCxnSpPr>
          <p:nvPr/>
        </p:nvCxnSpPr>
        <p:spPr>
          <a:xfrm>
            <a:off x="6610881" y="3269932"/>
            <a:ext cx="764995" cy="60801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12" idx="0"/>
          </p:cNvCxnSpPr>
          <p:nvPr/>
        </p:nvCxnSpPr>
        <p:spPr>
          <a:xfrm>
            <a:off x="6225115" y="3269930"/>
            <a:ext cx="186348" cy="60801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65"/>
          <p:cNvSpPr txBox="1"/>
          <p:nvPr/>
        </p:nvSpPr>
        <p:spPr>
          <a:xfrm>
            <a:off x="8221680" y="3870168"/>
            <a:ext cx="1475289" cy="398780"/>
          </a:xfrm>
          <a:prstGeom prst="rect">
            <a:avLst/>
          </a:prstGeom>
          <a:solidFill>
            <a:schemeClr val="bg1"/>
          </a:solidFill>
        </p:spPr>
        <p:txBody>
          <a:bodyPr wrap="square" rtlCol="0">
            <a:spAutoFit/>
          </a:bodyPr>
          <a:lstStyle>
            <a:defPPr>
              <a:defRPr lang="zh-CN"/>
            </a:defPPr>
            <a:lvl1pPr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1pPr>
            <a:lvl2pPr marL="4572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2pPr>
            <a:lvl3pPr marL="9144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3pPr>
            <a:lvl4pPr marL="13716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4pPr>
            <a:lvl5pPr marL="18288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9pPr>
          </a:lstStyle>
          <a:p>
            <a:r>
              <a:rPr lang="zh-CN" altLang="en-US" sz="2000" b="1" dirty="0">
                <a:solidFill>
                  <a:srgbClr val="F19903"/>
                </a:solidFill>
                <a:latin typeface="微软雅黑" panose="020B0503020204020204" pitchFamily="34" charset="-122"/>
                <a:ea typeface="微软雅黑" panose="020B0503020204020204" pitchFamily="34" charset="-122"/>
              </a:rPr>
              <a:t>叶子结点层</a:t>
            </a:r>
            <a:endParaRPr lang="zh-CN" altLang="en-US" sz="2000" b="1" dirty="0">
              <a:solidFill>
                <a:srgbClr val="F19903"/>
              </a:solidFill>
              <a:latin typeface="微软雅黑" panose="020B0503020204020204" pitchFamily="34" charset="-122"/>
              <a:ea typeface="微软雅黑" panose="020B0503020204020204" pitchFamily="34" charset="-122"/>
            </a:endParaRPr>
          </a:p>
        </p:txBody>
      </p:sp>
      <p:sp>
        <p:nvSpPr>
          <p:cNvPr id="25" name="右大括号 24"/>
          <p:cNvSpPr/>
          <p:nvPr/>
        </p:nvSpPr>
        <p:spPr>
          <a:xfrm>
            <a:off x="7924154" y="3798730"/>
            <a:ext cx="201180" cy="571504"/>
          </a:xfrm>
          <a:prstGeom prst="rightBrace">
            <a:avLst/>
          </a:prstGeom>
          <a:ln w="28575">
            <a:solidFill>
              <a:srgbClr val="F1990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ctr" rtl="0" fontAlgn="base">
              <a:spcBef>
                <a:spcPct val="0"/>
              </a:spcBef>
              <a:spcAft>
                <a:spcPct val="0"/>
              </a:spcAft>
              <a:defRPr kumimoji="1" sz="2800" kern="1200">
                <a:solidFill>
                  <a:schemeClr val="tx1"/>
                </a:solidFill>
                <a:latin typeface="+mn-lt"/>
                <a:ea typeface="+mn-ea"/>
                <a:cs typeface="+mn-cs"/>
              </a:defRPr>
            </a:lvl1pPr>
            <a:lvl2pPr marL="457200" algn="ctr" rtl="0" fontAlgn="base">
              <a:spcBef>
                <a:spcPct val="0"/>
              </a:spcBef>
              <a:spcAft>
                <a:spcPct val="0"/>
              </a:spcAft>
              <a:defRPr kumimoji="1" sz="2800" kern="1200">
                <a:solidFill>
                  <a:schemeClr val="tx1"/>
                </a:solidFill>
                <a:latin typeface="+mn-lt"/>
                <a:ea typeface="+mn-ea"/>
                <a:cs typeface="+mn-cs"/>
              </a:defRPr>
            </a:lvl2pPr>
            <a:lvl3pPr marL="914400" algn="ctr" rtl="0" fontAlgn="base">
              <a:spcBef>
                <a:spcPct val="0"/>
              </a:spcBef>
              <a:spcAft>
                <a:spcPct val="0"/>
              </a:spcAft>
              <a:defRPr kumimoji="1" sz="2800" kern="1200">
                <a:solidFill>
                  <a:schemeClr val="tx1"/>
                </a:solidFill>
                <a:latin typeface="+mn-lt"/>
                <a:ea typeface="+mn-ea"/>
                <a:cs typeface="+mn-cs"/>
              </a:defRPr>
            </a:lvl3pPr>
            <a:lvl4pPr marL="1371600" algn="ctr" rtl="0" fontAlgn="base">
              <a:spcBef>
                <a:spcPct val="0"/>
              </a:spcBef>
              <a:spcAft>
                <a:spcPct val="0"/>
              </a:spcAft>
              <a:defRPr kumimoji="1" sz="2800" kern="1200">
                <a:solidFill>
                  <a:schemeClr val="tx1"/>
                </a:solidFill>
                <a:latin typeface="+mn-lt"/>
                <a:ea typeface="+mn-ea"/>
                <a:cs typeface="+mn-cs"/>
              </a:defRPr>
            </a:lvl4pPr>
            <a:lvl5pPr marL="1828800" algn="ctr" rtl="0" fontAlgn="base">
              <a:spcBef>
                <a:spcPct val="0"/>
              </a:spcBef>
              <a:spcAft>
                <a:spcPct val="0"/>
              </a:spcAft>
              <a:defRPr kumimoji="1" sz="2800" kern="1200">
                <a:solidFill>
                  <a:schemeClr val="tx1"/>
                </a:solidFill>
                <a:latin typeface="+mn-lt"/>
                <a:ea typeface="+mn-ea"/>
                <a:cs typeface="+mn-cs"/>
              </a:defRPr>
            </a:lvl5pPr>
            <a:lvl6pPr marL="2286000" algn="l" defTabSz="914400" rtl="0" eaLnBrk="1" latinLnBrk="0" hangingPunct="1">
              <a:defRPr kumimoji="1" sz="2800" kern="1200">
                <a:solidFill>
                  <a:schemeClr val="tx1"/>
                </a:solidFill>
                <a:latin typeface="+mn-lt"/>
                <a:ea typeface="+mn-ea"/>
                <a:cs typeface="+mn-cs"/>
              </a:defRPr>
            </a:lvl6pPr>
            <a:lvl7pPr marL="2743200" algn="l" defTabSz="914400" rtl="0" eaLnBrk="1" latinLnBrk="0" hangingPunct="1">
              <a:defRPr kumimoji="1" sz="2800" kern="1200">
                <a:solidFill>
                  <a:schemeClr val="tx1"/>
                </a:solidFill>
                <a:latin typeface="+mn-lt"/>
                <a:ea typeface="+mn-ea"/>
                <a:cs typeface="+mn-cs"/>
              </a:defRPr>
            </a:lvl7pPr>
            <a:lvl8pPr marL="3200400" algn="l" defTabSz="914400" rtl="0" eaLnBrk="1" latinLnBrk="0" hangingPunct="1">
              <a:defRPr kumimoji="1" sz="2800" kern="1200">
                <a:solidFill>
                  <a:schemeClr val="tx1"/>
                </a:solidFill>
                <a:latin typeface="+mn-lt"/>
                <a:ea typeface="+mn-ea"/>
                <a:cs typeface="+mn-cs"/>
              </a:defRPr>
            </a:lvl8pPr>
            <a:lvl9pPr marL="3657600" algn="l" defTabSz="914400" rtl="0" eaLnBrk="1" latinLnBrk="0" hangingPunct="1">
              <a:defRPr kumimoji="1" sz="2800" kern="1200">
                <a:solidFill>
                  <a:schemeClr val="tx1"/>
                </a:solidFill>
                <a:latin typeface="+mn-lt"/>
                <a:ea typeface="+mn-ea"/>
                <a:cs typeface="+mn-cs"/>
              </a:defRPr>
            </a:lvl9pPr>
          </a:lstStyle>
          <a:p>
            <a:pPr algn="ctr"/>
            <a:endParaRPr lang="zh-CN" altLang="en-US"/>
          </a:p>
        </p:txBody>
      </p:sp>
      <p:sp>
        <p:nvSpPr>
          <p:cNvPr id="26" name="左大括号 25"/>
          <p:cNvSpPr/>
          <p:nvPr/>
        </p:nvSpPr>
        <p:spPr>
          <a:xfrm>
            <a:off x="1709048" y="2356482"/>
            <a:ext cx="201180" cy="1728000"/>
          </a:xfrm>
          <a:prstGeom prst="leftBrace">
            <a:avLst/>
          </a:prstGeom>
          <a:ln w="28575">
            <a:solidFill>
              <a:srgbClr val="F1990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ctr" rtl="0" fontAlgn="base">
              <a:spcBef>
                <a:spcPct val="0"/>
              </a:spcBef>
              <a:spcAft>
                <a:spcPct val="0"/>
              </a:spcAft>
              <a:defRPr kumimoji="1" sz="2800" kern="1200">
                <a:solidFill>
                  <a:schemeClr val="tx1"/>
                </a:solidFill>
                <a:latin typeface="+mn-lt"/>
                <a:ea typeface="+mn-ea"/>
                <a:cs typeface="+mn-cs"/>
              </a:defRPr>
            </a:lvl1pPr>
            <a:lvl2pPr marL="457200" algn="ctr" rtl="0" fontAlgn="base">
              <a:spcBef>
                <a:spcPct val="0"/>
              </a:spcBef>
              <a:spcAft>
                <a:spcPct val="0"/>
              </a:spcAft>
              <a:defRPr kumimoji="1" sz="2800" kern="1200">
                <a:solidFill>
                  <a:schemeClr val="tx1"/>
                </a:solidFill>
                <a:latin typeface="+mn-lt"/>
                <a:ea typeface="+mn-ea"/>
                <a:cs typeface="+mn-cs"/>
              </a:defRPr>
            </a:lvl2pPr>
            <a:lvl3pPr marL="914400" algn="ctr" rtl="0" fontAlgn="base">
              <a:spcBef>
                <a:spcPct val="0"/>
              </a:spcBef>
              <a:spcAft>
                <a:spcPct val="0"/>
              </a:spcAft>
              <a:defRPr kumimoji="1" sz="2800" kern="1200">
                <a:solidFill>
                  <a:schemeClr val="tx1"/>
                </a:solidFill>
                <a:latin typeface="+mn-lt"/>
                <a:ea typeface="+mn-ea"/>
                <a:cs typeface="+mn-cs"/>
              </a:defRPr>
            </a:lvl3pPr>
            <a:lvl4pPr marL="1371600" algn="ctr" rtl="0" fontAlgn="base">
              <a:spcBef>
                <a:spcPct val="0"/>
              </a:spcBef>
              <a:spcAft>
                <a:spcPct val="0"/>
              </a:spcAft>
              <a:defRPr kumimoji="1" sz="2800" kern="1200">
                <a:solidFill>
                  <a:schemeClr val="tx1"/>
                </a:solidFill>
                <a:latin typeface="+mn-lt"/>
                <a:ea typeface="+mn-ea"/>
                <a:cs typeface="+mn-cs"/>
              </a:defRPr>
            </a:lvl4pPr>
            <a:lvl5pPr marL="1828800" algn="ctr" rtl="0" fontAlgn="base">
              <a:spcBef>
                <a:spcPct val="0"/>
              </a:spcBef>
              <a:spcAft>
                <a:spcPct val="0"/>
              </a:spcAft>
              <a:defRPr kumimoji="1" sz="2800" kern="1200">
                <a:solidFill>
                  <a:schemeClr val="tx1"/>
                </a:solidFill>
                <a:latin typeface="+mn-lt"/>
                <a:ea typeface="+mn-ea"/>
                <a:cs typeface="+mn-cs"/>
              </a:defRPr>
            </a:lvl5pPr>
            <a:lvl6pPr marL="2286000" algn="l" defTabSz="914400" rtl="0" eaLnBrk="1" latinLnBrk="0" hangingPunct="1">
              <a:defRPr kumimoji="1" sz="2800" kern="1200">
                <a:solidFill>
                  <a:schemeClr val="tx1"/>
                </a:solidFill>
                <a:latin typeface="+mn-lt"/>
                <a:ea typeface="+mn-ea"/>
                <a:cs typeface="+mn-cs"/>
              </a:defRPr>
            </a:lvl6pPr>
            <a:lvl7pPr marL="2743200" algn="l" defTabSz="914400" rtl="0" eaLnBrk="1" latinLnBrk="0" hangingPunct="1">
              <a:defRPr kumimoji="1" sz="2800" kern="1200">
                <a:solidFill>
                  <a:schemeClr val="tx1"/>
                </a:solidFill>
                <a:latin typeface="+mn-lt"/>
                <a:ea typeface="+mn-ea"/>
                <a:cs typeface="+mn-cs"/>
              </a:defRPr>
            </a:lvl7pPr>
            <a:lvl8pPr marL="3200400" algn="l" defTabSz="914400" rtl="0" eaLnBrk="1" latinLnBrk="0" hangingPunct="1">
              <a:defRPr kumimoji="1" sz="2800" kern="1200">
                <a:solidFill>
                  <a:schemeClr val="tx1"/>
                </a:solidFill>
                <a:latin typeface="+mn-lt"/>
                <a:ea typeface="+mn-ea"/>
                <a:cs typeface="+mn-cs"/>
              </a:defRPr>
            </a:lvl8pPr>
            <a:lvl9pPr marL="3657600" algn="l" defTabSz="914400" rtl="0" eaLnBrk="1" latinLnBrk="0" hangingPunct="1">
              <a:defRPr kumimoji="1" sz="2800" kern="1200">
                <a:solidFill>
                  <a:schemeClr val="tx1"/>
                </a:solidFill>
                <a:latin typeface="+mn-lt"/>
                <a:ea typeface="+mn-ea"/>
                <a:cs typeface="+mn-cs"/>
              </a:defRPr>
            </a:lvl9pPr>
          </a:lstStyle>
          <a:p>
            <a:pPr algn="ctr"/>
            <a:endParaRPr lang="zh-CN" altLang="en-US"/>
          </a:p>
        </p:txBody>
      </p:sp>
      <p:sp>
        <p:nvSpPr>
          <p:cNvPr id="27" name="TextBox 73"/>
          <p:cNvSpPr txBox="1"/>
          <p:nvPr/>
        </p:nvSpPr>
        <p:spPr>
          <a:xfrm>
            <a:off x="1205700" y="2441408"/>
            <a:ext cx="490220" cy="1500198"/>
          </a:xfrm>
          <a:prstGeom prst="rect">
            <a:avLst/>
          </a:prstGeom>
          <a:noFill/>
        </p:spPr>
        <p:txBody>
          <a:bodyPr vert="eaVert" wrap="square" rtlCol="0">
            <a:spAutoFit/>
          </a:bodyPr>
          <a:lstStyle>
            <a:defPPr>
              <a:defRPr lang="zh-CN"/>
            </a:defPPr>
            <a:lvl1pPr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1pPr>
            <a:lvl2pPr marL="4572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2pPr>
            <a:lvl3pPr marL="9144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3pPr>
            <a:lvl4pPr marL="13716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4pPr>
            <a:lvl5pPr marL="18288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9pPr>
          </a:lstStyle>
          <a:p>
            <a:r>
              <a:rPr lang="zh-CN" altLang="en-US" sz="2000" b="1" dirty="0">
                <a:solidFill>
                  <a:srgbClr val="F19903"/>
                </a:solidFill>
                <a:latin typeface="微软雅黑" panose="020B0503020204020204" pitchFamily="34" charset="-122"/>
                <a:ea typeface="微软雅黑" panose="020B0503020204020204" pitchFamily="34" charset="-122"/>
              </a:rPr>
              <a:t>内部结点</a:t>
            </a:r>
            <a:endParaRPr lang="zh-CN" altLang="en-US" sz="2000" b="1" dirty="0">
              <a:solidFill>
                <a:srgbClr val="F19903"/>
              </a:solidFill>
              <a:latin typeface="微软雅黑" panose="020B0503020204020204" pitchFamily="34" charset="-122"/>
              <a:ea typeface="微软雅黑" panose="020B0503020204020204" pitchFamily="34" charset="-122"/>
            </a:endParaRPr>
          </a:p>
        </p:txBody>
      </p:sp>
      <p:sp>
        <p:nvSpPr>
          <p:cNvPr id="67" name="TextBox 66"/>
          <p:cNvSpPr txBox="1"/>
          <p:nvPr/>
        </p:nvSpPr>
        <p:spPr>
          <a:xfrm>
            <a:off x="407369" y="908720"/>
            <a:ext cx="2520280" cy="52197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zh-CN" altLang="en-US" sz="2800" b="1" spc="50" dirty="0">
                <a:ln w="11430"/>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sym typeface="Wingdings" panose="05000000000000000000"/>
              </a:rPr>
              <a:t> 成功的查找</a:t>
            </a:r>
            <a:endParaRPr lang="zh-CN" altLang="en-US" sz="2800" b="1" spc="50" dirty="0">
              <a:ln w="11430"/>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sym typeface="Wingdings" panose="05000000000000000000"/>
            </a:endParaRPr>
          </a:p>
        </p:txBody>
      </p:sp>
      <p:sp>
        <p:nvSpPr>
          <p:cNvPr id="68" name="TextBox 67"/>
          <p:cNvSpPr txBox="1"/>
          <p:nvPr/>
        </p:nvSpPr>
        <p:spPr>
          <a:xfrm>
            <a:off x="1861208" y="5409314"/>
            <a:ext cx="2520279" cy="460375"/>
          </a:xfrm>
          <a:prstGeom prst="rect">
            <a:avLst/>
          </a:prstGeom>
          <a:noFill/>
        </p:spPr>
        <p:txBody>
          <a:bodyPr wrap="square" rtlCol="0">
            <a:spAutoFit/>
          </a:bodyPr>
          <a:lstStyle/>
          <a:p>
            <a:pPr algn="l"/>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查找关键字</a:t>
            </a:r>
            <a:r>
              <a:rPr lang="en-US" altLang="zh-CN" sz="2400" b="1" dirty="0">
                <a:latin typeface="微软雅黑" panose="020B0503020204020204" pitchFamily="34" charset="-122"/>
                <a:ea typeface="微软雅黑" panose="020B0503020204020204" pitchFamily="34" charset="-122"/>
                <a:cs typeface="Consolas" panose="020B0609020204030204" pitchFamily="49" charset="0"/>
              </a:rPr>
              <a:t>11</a:t>
            </a:r>
            <a:endParaRPr lang="zh-CN" altLang="en-US" sz="2400" b="1" dirty="0">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70" name="直接箭头连接符 69"/>
          <p:cNvCxnSpPr>
            <a:stCxn id="7" idx="3"/>
          </p:cNvCxnSpPr>
          <p:nvPr/>
        </p:nvCxnSpPr>
        <p:spPr>
          <a:xfrm>
            <a:off x="5324998" y="2548012"/>
            <a:ext cx="871511" cy="39346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15" idx="1"/>
          </p:cNvCxnSpPr>
          <p:nvPr/>
        </p:nvCxnSpPr>
        <p:spPr>
          <a:xfrm flipH="1">
            <a:off x="5267814" y="3220319"/>
            <a:ext cx="622760" cy="57841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5053382" y="3881006"/>
            <a:ext cx="784602"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r>
              <a:rPr lang="en-US" altLang="zh-CN" sz="1800" b="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11</a:t>
            </a:r>
            <a:r>
              <a:rPr lang="en-US" altLang="zh-CN" sz="1800" b="1"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12</a:t>
            </a:r>
            <a:endParaRPr lang="zh-CN" altLang="en-US"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5" name="TextBox 74"/>
          <p:cNvSpPr txBox="1"/>
          <p:nvPr/>
        </p:nvSpPr>
        <p:spPr>
          <a:xfrm>
            <a:off x="4410744" y="5409314"/>
            <a:ext cx="1542379" cy="460375"/>
          </a:xfrm>
          <a:prstGeom prst="rect">
            <a:avLst/>
          </a:prstGeom>
          <a:noFill/>
        </p:spPr>
        <p:txBody>
          <a:bodyPr wrap="squar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查找成功</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pic>
        <p:nvPicPr>
          <p:cNvPr id="76" name="图片 7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952992" y="862213"/>
            <a:ext cx="3475531" cy="34755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grpId="0" nodeType="clickEffect">
                                  <p:stCondLst>
                                    <p:cond delay="0"/>
                                  </p:stCondLst>
                                  <p:childTnLst>
                                    <p:animEffect transition="out" filter="fade">
                                      <p:cBhvr>
                                        <p:cTn id="10" dur="500" tmFilter="0, 0; .2, .5; .8, .5; 1, 0"/>
                                        <p:tgtEl>
                                          <p:spTgt spid="7"/>
                                        </p:tgtEl>
                                      </p:cBhvr>
                                    </p:animEffect>
                                    <p:animScale>
                                      <p:cBhvr>
                                        <p:cTn id="11" dur="250" autoRev="1" fill="hold"/>
                                        <p:tgtEl>
                                          <p:spTgt spid="7"/>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nodeType="click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strips(downRight)">
                                      <p:cBhvr>
                                        <p:cTn id="16" dur="1000"/>
                                        <p:tgtEl>
                                          <p:spTgt spid="70"/>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mph" presetSubtype="0" fill="hold" grpId="0" nodeType="clickEffect">
                                  <p:stCondLst>
                                    <p:cond delay="0"/>
                                  </p:stCondLst>
                                  <p:childTnLst>
                                    <p:animEffect transition="out" filter="fade">
                                      <p:cBhvr>
                                        <p:cTn id="20" dur="500" tmFilter="0, 0; .2, .5; .8, .5; 1, 0"/>
                                        <p:tgtEl>
                                          <p:spTgt spid="15"/>
                                        </p:tgtEl>
                                      </p:cBhvr>
                                    </p:animEffect>
                                    <p:animScale>
                                      <p:cBhvr>
                                        <p:cTn id="21" dur="250" autoRev="1" fill="hold"/>
                                        <p:tgtEl>
                                          <p:spTgt spid="15"/>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nodeType="clickEffect">
                                  <p:stCondLst>
                                    <p:cond delay="0"/>
                                  </p:stCondLst>
                                  <p:childTnLst>
                                    <p:set>
                                      <p:cBhvr>
                                        <p:cTn id="25" dur="1" fill="hold">
                                          <p:stCondLst>
                                            <p:cond delay="0"/>
                                          </p:stCondLst>
                                        </p:cTn>
                                        <p:tgtEl>
                                          <p:spTgt spid="72"/>
                                        </p:tgtEl>
                                        <p:attrNameLst>
                                          <p:attrName>style.visibility</p:attrName>
                                        </p:attrNameLst>
                                      </p:cBhvr>
                                      <p:to>
                                        <p:strVal val="visible"/>
                                      </p:to>
                                    </p:set>
                                    <p:animEffect transition="in" filter="strips(downLeft)">
                                      <p:cBhvr>
                                        <p:cTn id="26" dur="1000"/>
                                        <p:tgtEl>
                                          <p:spTgt spid="72"/>
                                        </p:tgtEl>
                                      </p:cBhvr>
                                    </p:animEffec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73"/>
                                        </p:tgtEl>
                                        <p:attrNameLst>
                                          <p:attrName>style.visibility</p:attrName>
                                        </p:attrNameLst>
                                      </p:cBhvr>
                                      <p:to>
                                        <p:strVal val="visible"/>
                                      </p:to>
                                    </p:set>
                                  </p:childTnLst>
                                </p:cTn>
                              </p:par>
                            </p:childTnLst>
                          </p:cTn>
                        </p:par>
                        <p:par>
                          <p:cTn id="30" fill="hold">
                            <p:stCondLst>
                              <p:cond delay="1000"/>
                            </p:stCondLst>
                            <p:childTnLst>
                              <p:par>
                                <p:cTn id="31" presetID="26" presetClass="emph" presetSubtype="0" fill="hold" grpId="0" nodeType="afterEffect">
                                  <p:stCondLst>
                                    <p:cond delay="0"/>
                                  </p:stCondLst>
                                  <p:childTnLst>
                                    <p:animEffect transition="out" filter="fade">
                                      <p:cBhvr>
                                        <p:cTn id="32" dur="1000" tmFilter="0, 0; .2, .5; .8, .5; 1, 0"/>
                                        <p:tgtEl>
                                          <p:spTgt spid="11"/>
                                        </p:tgtEl>
                                      </p:cBhvr>
                                    </p:animEffect>
                                    <p:animScale>
                                      <p:cBhvr>
                                        <p:cTn id="33" dur="500" autoRev="1" fill="hold"/>
                                        <p:tgtEl>
                                          <p:spTgt spid="11"/>
                                        </p:tgtEl>
                                      </p:cBhvr>
                                      <p:by x="105000" y="105000"/>
                                    </p:animScale>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7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68" grpId="0"/>
      <p:bldP spid="7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1487488" y="1618940"/>
            <a:ext cx="1992065" cy="460375"/>
          </a:xfrm>
          <a:prstGeom prst="rect">
            <a:avLst/>
          </a:prstGeom>
          <a:noFill/>
          <a:ln w="9525">
            <a:noFill/>
            <a:miter lim="800000"/>
          </a:ln>
        </p:spPr>
        <p:txBody>
          <a:bodyPr wrap="square">
            <a:spAutoFit/>
          </a:bodyPr>
          <a:lstStyle>
            <a:defPPr>
              <a:defRPr lang="zh-CN"/>
            </a:defPPr>
            <a:lvl1pPr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1pPr>
            <a:lvl2pPr marL="4572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2pPr>
            <a:lvl3pPr marL="9144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3pPr>
            <a:lvl4pPr marL="13716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4pPr>
            <a:lvl5pPr marL="18288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9pPr>
          </a:lstStyle>
          <a:p>
            <a:pPr algn="l">
              <a:spcBef>
                <a:spcPct val="50000"/>
              </a:spcBef>
            </a:pP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一棵</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阶</a:t>
            </a:r>
            <a:r>
              <a:rPr lang="en-US" altLang="zh-CN"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树</a:t>
            </a:r>
            <a:endPar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9"/>
          <p:cNvSpPr txBox="1"/>
          <p:nvPr/>
        </p:nvSpPr>
        <p:spPr>
          <a:xfrm>
            <a:off x="4622561" y="1790334"/>
            <a:ext cx="1143008" cy="398780"/>
          </a:xfrm>
          <a:prstGeom prst="rect">
            <a:avLst/>
          </a:prstGeom>
          <a:solidFill>
            <a:schemeClr val="bg1"/>
          </a:solidFill>
        </p:spPr>
        <p:txBody>
          <a:bodyPr wrap="square" rtlCol="0">
            <a:spAutoFit/>
          </a:bodyPr>
          <a:lstStyle>
            <a:defPPr>
              <a:defRPr lang="zh-CN"/>
            </a:defPPr>
            <a:lvl1pPr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1pPr>
            <a:lvl2pPr marL="4572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2pPr>
            <a:lvl3pPr marL="9144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3pPr>
            <a:lvl4pPr marL="13716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4pPr>
            <a:lvl5pPr marL="18288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9pPr>
          </a:lstStyle>
          <a:p>
            <a:r>
              <a:rPr lang="zh-CN" altLang="en-US" sz="2000" b="1">
                <a:solidFill>
                  <a:srgbClr val="9900FF"/>
                </a:solidFill>
                <a:latin typeface="微软雅黑" panose="020B0503020204020204" pitchFamily="34" charset="-122"/>
                <a:ea typeface="微软雅黑" panose="020B0503020204020204" pitchFamily="34" charset="-122"/>
              </a:rPr>
              <a:t>根结点</a:t>
            </a:r>
            <a:endParaRPr lang="zh-CN" altLang="en-US" sz="2000" b="1" dirty="0">
              <a:solidFill>
                <a:srgbClr val="9900FF"/>
              </a:solidFill>
              <a:latin typeface="微软雅黑" panose="020B0503020204020204" pitchFamily="34" charset="-122"/>
              <a:ea typeface="微软雅黑" panose="020B0503020204020204" pitchFamily="34" charset="-122"/>
            </a:endParaRPr>
          </a:p>
        </p:txBody>
      </p:sp>
      <p:grpSp>
        <p:nvGrpSpPr>
          <p:cNvPr id="2" name="组合 4"/>
          <p:cNvGrpSpPr/>
          <p:nvPr/>
        </p:nvGrpSpPr>
        <p:grpSpPr>
          <a:xfrm>
            <a:off x="2257995" y="4032596"/>
            <a:ext cx="7722416" cy="872492"/>
            <a:chOff x="1278740" y="3699516"/>
            <a:chExt cx="7722416" cy="872492"/>
          </a:xfrm>
        </p:grpSpPr>
        <p:grpSp>
          <p:nvGrpSpPr>
            <p:cNvPr id="5" name="组合 27"/>
            <p:cNvGrpSpPr/>
            <p:nvPr/>
          </p:nvGrpSpPr>
          <p:grpSpPr>
            <a:xfrm>
              <a:off x="1278740" y="3699516"/>
              <a:ext cx="5593595" cy="736602"/>
              <a:chOff x="850112" y="3413922"/>
              <a:chExt cx="5593595" cy="736602"/>
            </a:xfrm>
          </p:grpSpPr>
          <p:cxnSp>
            <p:nvCxnSpPr>
              <p:cNvPr id="31" name="直接连接符 30"/>
              <p:cNvCxnSpPr/>
              <p:nvPr/>
            </p:nvCxnSpPr>
            <p:spPr>
              <a:xfrm rot="5400000">
                <a:off x="753671" y="3574658"/>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850112" y="373539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33" name="直接连接符 32"/>
              <p:cNvCxnSpPr/>
              <p:nvPr/>
            </p:nvCxnSpPr>
            <p:spPr>
              <a:xfrm rot="5400000">
                <a:off x="1010848" y="357394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1107289"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35" name="直接连接符 34"/>
              <p:cNvCxnSpPr/>
              <p:nvPr/>
            </p:nvCxnSpPr>
            <p:spPr>
              <a:xfrm rot="5400000">
                <a:off x="1268024" y="357394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364466"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37" name="直接连接符 36"/>
              <p:cNvCxnSpPr/>
              <p:nvPr/>
            </p:nvCxnSpPr>
            <p:spPr>
              <a:xfrm rot="5400000">
                <a:off x="1782378" y="3574658"/>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878819" y="373539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39" name="直接连接符 38"/>
              <p:cNvCxnSpPr/>
              <p:nvPr/>
            </p:nvCxnSpPr>
            <p:spPr>
              <a:xfrm rot="5400000">
                <a:off x="2039555" y="357394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2135996"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41" name="直接连接符 40"/>
              <p:cNvCxnSpPr/>
              <p:nvPr/>
            </p:nvCxnSpPr>
            <p:spPr>
              <a:xfrm rot="5400000">
                <a:off x="2296732" y="357394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2393173" y="373467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43" name="直接连接符 42"/>
              <p:cNvCxnSpPr/>
              <p:nvPr/>
            </p:nvCxnSpPr>
            <p:spPr>
              <a:xfrm rot="5400000">
                <a:off x="2811085" y="360402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2907527"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45" name="直接连接符 44"/>
              <p:cNvCxnSpPr/>
              <p:nvPr/>
            </p:nvCxnSpPr>
            <p:spPr>
              <a:xfrm rot="5400000">
                <a:off x="3068262"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3164703"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47" name="直接连接符 46"/>
              <p:cNvCxnSpPr/>
              <p:nvPr/>
            </p:nvCxnSpPr>
            <p:spPr>
              <a:xfrm rot="5400000">
                <a:off x="3325439"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3421880"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49" name="直接连接符 48"/>
              <p:cNvCxnSpPr/>
              <p:nvPr/>
            </p:nvCxnSpPr>
            <p:spPr>
              <a:xfrm rot="5400000">
                <a:off x="3775498" y="360402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3871940"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51" name="直接连接符 50"/>
              <p:cNvCxnSpPr/>
              <p:nvPr/>
            </p:nvCxnSpPr>
            <p:spPr>
              <a:xfrm rot="5400000">
                <a:off x="4032675"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4129116"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53" name="直接连接符 52"/>
              <p:cNvCxnSpPr/>
              <p:nvPr/>
            </p:nvCxnSpPr>
            <p:spPr>
              <a:xfrm rot="5400000">
                <a:off x="4289852"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4386293"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55" name="直接连接符 54"/>
              <p:cNvCxnSpPr/>
              <p:nvPr/>
            </p:nvCxnSpPr>
            <p:spPr>
              <a:xfrm rot="5400000">
                <a:off x="4739911" y="360402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4836353"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57" name="直接连接符 56"/>
              <p:cNvCxnSpPr/>
              <p:nvPr/>
            </p:nvCxnSpPr>
            <p:spPr>
              <a:xfrm rot="5400000">
                <a:off x="4997088"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5093529"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59" name="直接连接符 58"/>
              <p:cNvCxnSpPr/>
              <p:nvPr/>
            </p:nvCxnSpPr>
            <p:spPr>
              <a:xfrm rot="5400000">
                <a:off x="5254265"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5350706"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61" name="直接连接符 60"/>
              <p:cNvCxnSpPr/>
              <p:nvPr/>
            </p:nvCxnSpPr>
            <p:spPr>
              <a:xfrm rot="5400000">
                <a:off x="5704324" y="3604023"/>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5800766" y="3764759"/>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63" name="直接连接符 62"/>
              <p:cNvCxnSpPr/>
              <p:nvPr/>
            </p:nvCxnSpPr>
            <p:spPr>
              <a:xfrm rot="5400000">
                <a:off x="5961501"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057942"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cxnSp>
            <p:nvCxnSpPr>
              <p:cNvPr id="65" name="直接连接符 64"/>
              <p:cNvCxnSpPr/>
              <p:nvPr/>
            </p:nvCxnSpPr>
            <p:spPr>
              <a:xfrm rot="5400000">
                <a:off x="6218678" y="3603309"/>
                <a:ext cx="321471" cy="1429"/>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6315119" y="3764044"/>
                <a:ext cx="128588" cy="3857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endParaRPr lang="zh-CN" altLang="en-US"/>
              </a:p>
            </p:txBody>
          </p:sp>
        </p:grpSp>
        <p:sp>
          <p:nvSpPr>
            <p:cNvPr id="29" name="TextBox 68"/>
            <p:cNvSpPr txBox="1"/>
            <p:nvPr/>
          </p:nvSpPr>
          <p:spPr>
            <a:xfrm>
              <a:off x="7281882" y="4075060"/>
              <a:ext cx="1719274" cy="398780"/>
            </a:xfrm>
            <a:prstGeom prst="rect">
              <a:avLst/>
            </a:prstGeom>
            <a:solidFill>
              <a:schemeClr val="bg1"/>
            </a:solidFill>
            <a:ln>
              <a:noFill/>
            </a:ln>
          </p:spPr>
          <p:txBody>
            <a:bodyPr wrap="square" rtlCol="0">
              <a:spAutoFit/>
            </a:bodyPr>
            <a:lstStyle>
              <a:defPPr>
                <a:defRPr lang="zh-CN"/>
              </a:defPPr>
              <a:lvl1pPr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1pPr>
              <a:lvl2pPr marL="4572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2pPr>
              <a:lvl3pPr marL="9144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3pPr>
              <a:lvl4pPr marL="13716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4pPr>
              <a:lvl5pPr marL="18288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9pPr>
            </a:lstStyle>
            <a:p>
              <a:r>
                <a:rPr lang="zh-CN" altLang="en-US" sz="2000" b="1" dirty="0">
                  <a:solidFill>
                    <a:srgbClr val="F19903"/>
                  </a:solidFill>
                  <a:latin typeface="微软雅黑" panose="020B0503020204020204" pitchFamily="34" charset="-122"/>
                  <a:ea typeface="微软雅黑" panose="020B0503020204020204" pitchFamily="34" charset="-122"/>
                </a:rPr>
                <a:t>外部结点层</a:t>
              </a:r>
              <a:endParaRPr lang="zh-CN" altLang="en-US" sz="2000" b="1" dirty="0">
                <a:solidFill>
                  <a:srgbClr val="F19903"/>
                </a:solidFill>
                <a:latin typeface="微软雅黑" panose="020B0503020204020204" pitchFamily="34" charset="-122"/>
                <a:ea typeface="微软雅黑" panose="020B0503020204020204" pitchFamily="34" charset="-122"/>
              </a:endParaRPr>
            </a:p>
          </p:txBody>
        </p:sp>
        <p:sp>
          <p:nvSpPr>
            <p:cNvPr id="30" name="右大括号 29"/>
            <p:cNvSpPr/>
            <p:nvPr/>
          </p:nvSpPr>
          <p:spPr>
            <a:xfrm>
              <a:off x="7143768" y="4000504"/>
              <a:ext cx="214314" cy="571504"/>
            </a:xfrm>
            <a:prstGeom prst="rightBrace">
              <a:avLst/>
            </a:prstGeom>
            <a:ln w="28575">
              <a:solidFill>
                <a:srgbClr val="F1990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ctr" rtl="0" fontAlgn="base">
                <a:spcBef>
                  <a:spcPct val="0"/>
                </a:spcBef>
                <a:spcAft>
                  <a:spcPct val="0"/>
                </a:spcAft>
                <a:defRPr kumimoji="1" sz="2800" kern="1200">
                  <a:solidFill>
                    <a:schemeClr val="tx1"/>
                  </a:solidFill>
                  <a:latin typeface="+mn-lt"/>
                  <a:ea typeface="+mn-ea"/>
                  <a:cs typeface="+mn-cs"/>
                </a:defRPr>
              </a:lvl1pPr>
              <a:lvl2pPr marL="457200" algn="ctr" rtl="0" fontAlgn="base">
                <a:spcBef>
                  <a:spcPct val="0"/>
                </a:spcBef>
                <a:spcAft>
                  <a:spcPct val="0"/>
                </a:spcAft>
                <a:defRPr kumimoji="1" sz="2800" kern="1200">
                  <a:solidFill>
                    <a:schemeClr val="tx1"/>
                  </a:solidFill>
                  <a:latin typeface="+mn-lt"/>
                  <a:ea typeface="+mn-ea"/>
                  <a:cs typeface="+mn-cs"/>
                </a:defRPr>
              </a:lvl2pPr>
              <a:lvl3pPr marL="914400" algn="ctr" rtl="0" fontAlgn="base">
                <a:spcBef>
                  <a:spcPct val="0"/>
                </a:spcBef>
                <a:spcAft>
                  <a:spcPct val="0"/>
                </a:spcAft>
                <a:defRPr kumimoji="1" sz="2800" kern="1200">
                  <a:solidFill>
                    <a:schemeClr val="tx1"/>
                  </a:solidFill>
                  <a:latin typeface="+mn-lt"/>
                  <a:ea typeface="+mn-ea"/>
                  <a:cs typeface="+mn-cs"/>
                </a:defRPr>
              </a:lvl3pPr>
              <a:lvl4pPr marL="1371600" algn="ctr" rtl="0" fontAlgn="base">
                <a:spcBef>
                  <a:spcPct val="0"/>
                </a:spcBef>
                <a:spcAft>
                  <a:spcPct val="0"/>
                </a:spcAft>
                <a:defRPr kumimoji="1" sz="2800" kern="1200">
                  <a:solidFill>
                    <a:schemeClr val="tx1"/>
                  </a:solidFill>
                  <a:latin typeface="+mn-lt"/>
                  <a:ea typeface="+mn-ea"/>
                  <a:cs typeface="+mn-cs"/>
                </a:defRPr>
              </a:lvl4pPr>
              <a:lvl5pPr marL="1828800" algn="ctr" rtl="0" fontAlgn="base">
                <a:spcBef>
                  <a:spcPct val="0"/>
                </a:spcBef>
                <a:spcAft>
                  <a:spcPct val="0"/>
                </a:spcAft>
                <a:defRPr kumimoji="1" sz="2800" kern="1200">
                  <a:solidFill>
                    <a:schemeClr val="tx1"/>
                  </a:solidFill>
                  <a:latin typeface="+mn-lt"/>
                  <a:ea typeface="+mn-ea"/>
                  <a:cs typeface="+mn-cs"/>
                </a:defRPr>
              </a:lvl5pPr>
              <a:lvl6pPr marL="2286000" algn="l" defTabSz="914400" rtl="0" eaLnBrk="1" latinLnBrk="0" hangingPunct="1">
                <a:defRPr kumimoji="1" sz="2800" kern="1200">
                  <a:solidFill>
                    <a:schemeClr val="tx1"/>
                  </a:solidFill>
                  <a:latin typeface="+mn-lt"/>
                  <a:ea typeface="+mn-ea"/>
                  <a:cs typeface="+mn-cs"/>
                </a:defRPr>
              </a:lvl6pPr>
              <a:lvl7pPr marL="2743200" algn="l" defTabSz="914400" rtl="0" eaLnBrk="1" latinLnBrk="0" hangingPunct="1">
                <a:defRPr kumimoji="1" sz="2800" kern="1200">
                  <a:solidFill>
                    <a:schemeClr val="tx1"/>
                  </a:solidFill>
                  <a:latin typeface="+mn-lt"/>
                  <a:ea typeface="+mn-ea"/>
                  <a:cs typeface="+mn-cs"/>
                </a:defRPr>
              </a:lvl7pPr>
              <a:lvl8pPr marL="3200400" algn="l" defTabSz="914400" rtl="0" eaLnBrk="1" latinLnBrk="0" hangingPunct="1">
                <a:defRPr kumimoji="1" sz="2800" kern="1200">
                  <a:solidFill>
                    <a:schemeClr val="tx1"/>
                  </a:solidFill>
                  <a:latin typeface="+mn-lt"/>
                  <a:ea typeface="+mn-ea"/>
                  <a:cs typeface="+mn-cs"/>
                </a:defRPr>
              </a:lvl8pPr>
              <a:lvl9pPr marL="3657600" algn="l" defTabSz="914400" rtl="0" eaLnBrk="1" latinLnBrk="0" hangingPunct="1">
                <a:defRPr kumimoji="1" sz="2800" kern="1200">
                  <a:solidFill>
                    <a:schemeClr val="tx1"/>
                  </a:solidFill>
                  <a:latin typeface="+mn-lt"/>
                  <a:ea typeface="+mn-ea"/>
                  <a:cs typeface="+mn-cs"/>
                </a:defRPr>
              </a:lvl9pPr>
            </a:lstStyle>
            <a:p>
              <a:pPr algn="ctr"/>
              <a:endParaRPr lang="zh-CN" altLang="en-US"/>
            </a:p>
          </p:txBody>
        </p:sp>
      </p:grpSp>
      <p:sp>
        <p:nvSpPr>
          <p:cNvPr id="7" name="矩形 6"/>
          <p:cNvSpPr/>
          <p:nvPr/>
        </p:nvSpPr>
        <p:spPr>
          <a:xfrm>
            <a:off x="4701176" y="2261724"/>
            <a:ext cx="835825" cy="356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矩形 7"/>
          <p:cNvSpPr/>
          <p:nvPr/>
        </p:nvSpPr>
        <p:spPr>
          <a:xfrm>
            <a:off x="2193702" y="374049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矩形 8"/>
          <p:cNvSpPr/>
          <p:nvPr/>
        </p:nvSpPr>
        <p:spPr>
          <a:xfrm>
            <a:off x="3222409" y="374049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4  5</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矩形 9"/>
          <p:cNvSpPr/>
          <p:nvPr/>
        </p:nvSpPr>
        <p:spPr>
          <a:xfrm>
            <a:off x="4251116" y="376985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7  9</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矩形 10"/>
          <p:cNvSpPr/>
          <p:nvPr/>
        </p:nvSpPr>
        <p:spPr>
          <a:xfrm>
            <a:off x="5215529" y="376985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11 12</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 name="矩形 11"/>
          <p:cNvSpPr/>
          <p:nvPr/>
        </p:nvSpPr>
        <p:spPr>
          <a:xfrm>
            <a:off x="6179942" y="376985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14 17</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矩形 12"/>
          <p:cNvSpPr/>
          <p:nvPr/>
        </p:nvSpPr>
        <p:spPr>
          <a:xfrm>
            <a:off x="7144355" y="3769856"/>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19 20</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矩形 13"/>
          <p:cNvSpPr/>
          <p:nvPr/>
        </p:nvSpPr>
        <p:spPr>
          <a:xfrm>
            <a:off x="3222409" y="293403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3  6</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 name="矩形 14"/>
          <p:cNvSpPr/>
          <p:nvPr/>
        </p:nvSpPr>
        <p:spPr>
          <a:xfrm>
            <a:off x="6051354" y="2934031"/>
            <a:ext cx="835825" cy="356400"/>
          </a:xfrm>
          <a:prstGeom prst="rect">
            <a:avLst/>
          </a:prstGeom>
        </p:spPr>
        <p:style>
          <a:lnRef idx="1">
            <a:schemeClr val="accent3"/>
          </a:lnRef>
          <a:fillRef idx="2">
            <a:schemeClr val="accent3"/>
          </a:fillRef>
          <a:effectRef idx="1">
            <a:schemeClr val="accent3"/>
          </a:effectRef>
          <a:fontRef idx="minor">
            <a:schemeClr val="dk1"/>
          </a:fontRef>
        </p:style>
        <p:txBody>
          <a:bodyPr lIns="0" rIns="0" rtlCol="0" anchor="ctr"/>
          <a:lstStyle>
            <a:defPPr>
              <a:defRPr lang="zh-CN"/>
            </a:defPPr>
            <a:lvl1pPr algn="ctr" rtl="0" fontAlgn="base">
              <a:spcBef>
                <a:spcPct val="0"/>
              </a:spcBef>
              <a:spcAft>
                <a:spcPct val="0"/>
              </a:spcAft>
              <a:defRPr kumimoji="1" sz="2800" kern="1200">
                <a:solidFill>
                  <a:schemeClr val="dk1"/>
                </a:solidFill>
                <a:latin typeface="+mn-lt"/>
                <a:ea typeface="+mn-ea"/>
                <a:cs typeface="+mn-cs"/>
              </a:defRPr>
            </a:lvl1pPr>
            <a:lvl2pPr marL="457200" algn="ctr" rtl="0" fontAlgn="base">
              <a:spcBef>
                <a:spcPct val="0"/>
              </a:spcBef>
              <a:spcAft>
                <a:spcPct val="0"/>
              </a:spcAft>
              <a:defRPr kumimoji="1" sz="2800" kern="1200">
                <a:solidFill>
                  <a:schemeClr val="dk1"/>
                </a:solidFill>
                <a:latin typeface="+mn-lt"/>
                <a:ea typeface="+mn-ea"/>
                <a:cs typeface="+mn-cs"/>
              </a:defRPr>
            </a:lvl2pPr>
            <a:lvl3pPr marL="914400" algn="ctr" rtl="0" fontAlgn="base">
              <a:spcBef>
                <a:spcPct val="0"/>
              </a:spcBef>
              <a:spcAft>
                <a:spcPct val="0"/>
              </a:spcAft>
              <a:defRPr kumimoji="1" sz="2800" kern="1200">
                <a:solidFill>
                  <a:schemeClr val="dk1"/>
                </a:solidFill>
                <a:latin typeface="+mn-lt"/>
                <a:ea typeface="+mn-ea"/>
                <a:cs typeface="+mn-cs"/>
              </a:defRPr>
            </a:lvl3pPr>
            <a:lvl4pPr marL="1371600" algn="ctr" rtl="0" fontAlgn="base">
              <a:spcBef>
                <a:spcPct val="0"/>
              </a:spcBef>
              <a:spcAft>
                <a:spcPct val="0"/>
              </a:spcAft>
              <a:defRPr kumimoji="1" sz="2800" kern="1200">
                <a:solidFill>
                  <a:schemeClr val="dk1"/>
                </a:solidFill>
                <a:latin typeface="+mn-lt"/>
                <a:ea typeface="+mn-ea"/>
                <a:cs typeface="+mn-cs"/>
              </a:defRPr>
            </a:lvl4pPr>
            <a:lvl5pPr marL="1828800" algn="ctr" rtl="0" fontAlgn="base">
              <a:spcBef>
                <a:spcPct val="0"/>
              </a:spcBef>
              <a:spcAft>
                <a:spcPct val="0"/>
              </a:spcAft>
              <a:defRPr kumimoji="1" sz="2800" kern="1200">
                <a:solidFill>
                  <a:schemeClr val="dk1"/>
                </a:solidFill>
                <a:latin typeface="+mn-lt"/>
                <a:ea typeface="+mn-ea"/>
                <a:cs typeface="+mn-cs"/>
              </a:defRPr>
            </a:lvl5pPr>
            <a:lvl6pPr marL="2286000" algn="l" defTabSz="914400" rtl="0" eaLnBrk="1" latinLnBrk="0" hangingPunct="1">
              <a:defRPr kumimoji="1" sz="2800" kern="1200">
                <a:solidFill>
                  <a:schemeClr val="dk1"/>
                </a:solidFill>
                <a:latin typeface="+mn-lt"/>
                <a:ea typeface="+mn-ea"/>
                <a:cs typeface="+mn-cs"/>
              </a:defRPr>
            </a:lvl6pPr>
            <a:lvl7pPr marL="2743200" algn="l" defTabSz="914400" rtl="0" eaLnBrk="1" latinLnBrk="0" hangingPunct="1">
              <a:defRPr kumimoji="1" sz="2800" kern="1200">
                <a:solidFill>
                  <a:schemeClr val="dk1"/>
                </a:solidFill>
                <a:latin typeface="+mn-lt"/>
                <a:ea typeface="+mn-ea"/>
                <a:cs typeface="+mn-cs"/>
              </a:defRPr>
            </a:lvl7pPr>
            <a:lvl8pPr marL="3200400" algn="l" defTabSz="914400" rtl="0" eaLnBrk="1" latinLnBrk="0" hangingPunct="1">
              <a:defRPr kumimoji="1" sz="2800" kern="1200">
                <a:solidFill>
                  <a:schemeClr val="dk1"/>
                </a:solidFill>
                <a:latin typeface="+mn-lt"/>
                <a:ea typeface="+mn-ea"/>
                <a:cs typeface="+mn-cs"/>
              </a:defRPr>
            </a:lvl8pPr>
            <a:lvl9pPr marL="3657600" algn="l" defTabSz="914400" rtl="0" eaLnBrk="1" latinLnBrk="0" hangingPunct="1">
              <a:defRPr kumimoji="1" sz="2800" kern="1200">
                <a:solidFill>
                  <a:schemeClr val="dk1"/>
                </a:solidFill>
                <a:latin typeface="+mn-lt"/>
                <a:ea typeface="+mn-ea"/>
                <a:cs typeface="+mn-cs"/>
              </a:defRPr>
            </a:lvl9pPr>
          </a:lstStyle>
          <a:p>
            <a:pPr algn="ctr"/>
            <a:r>
              <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13 18</a:t>
            </a:r>
            <a:endParaRPr lang="en-US"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6" name="直接连接符 15"/>
          <p:cNvCxnSpPr/>
          <p:nvPr/>
        </p:nvCxnSpPr>
        <p:spPr>
          <a:xfrm rot="10800000" flipV="1">
            <a:off x="3993940" y="2518902"/>
            <a:ext cx="964413" cy="385765"/>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344118" y="2518902"/>
            <a:ext cx="835825" cy="38576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endCxn id="8" idx="0"/>
          </p:cNvCxnSpPr>
          <p:nvPr/>
        </p:nvCxnSpPr>
        <p:spPr>
          <a:xfrm rot="10800000" flipV="1">
            <a:off x="2611614" y="3161843"/>
            <a:ext cx="803678" cy="57864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10" idx="0"/>
          </p:cNvCxnSpPr>
          <p:nvPr/>
        </p:nvCxnSpPr>
        <p:spPr>
          <a:xfrm>
            <a:off x="3895494" y="3181940"/>
            <a:ext cx="773534" cy="58791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endCxn id="9" idx="0"/>
          </p:cNvCxnSpPr>
          <p:nvPr/>
        </p:nvCxnSpPr>
        <p:spPr>
          <a:xfrm rot="16200000" flipH="1">
            <a:off x="3334923" y="3435094"/>
            <a:ext cx="578648" cy="3214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11" idx="0"/>
          </p:cNvCxnSpPr>
          <p:nvPr/>
        </p:nvCxnSpPr>
        <p:spPr>
          <a:xfrm rot="5400000">
            <a:off x="5602686" y="3192600"/>
            <a:ext cx="608013" cy="54650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13" idx="0"/>
          </p:cNvCxnSpPr>
          <p:nvPr/>
        </p:nvCxnSpPr>
        <p:spPr>
          <a:xfrm>
            <a:off x="6822884" y="3161844"/>
            <a:ext cx="739383" cy="60801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12" idx="0"/>
          </p:cNvCxnSpPr>
          <p:nvPr/>
        </p:nvCxnSpPr>
        <p:spPr>
          <a:xfrm rot="16200000" flipH="1">
            <a:off x="6213480" y="3385481"/>
            <a:ext cx="608013" cy="16073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65"/>
          <p:cNvSpPr txBox="1"/>
          <p:nvPr/>
        </p:nvSpPr>
        <p:spPr>
          <a:xfrm>
            <a:off x="8337369" y="3762080"/>
            <a:ext cx="1571604" cy="398780"/>
          </a:xfrm>
          <a:prstGeom prst="rect">
            <a:avLst/>
          </a:prstGeom>
          <a:solidFill>
            <a:schemeClr val="bg1"/>
          </a:solidFill>
        </p:spPr>
        <p:txBody>
          <a:bodyPr wrap="square" rtlCol="0">
            <a:spAutoFit/>
          </a:bodyPr>
          <a:lstStyle>
            <a:defPPr>
              <a:defRPr lang="zh-CN"/>
            </a:defPPr>
            <a:lvl1pPr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1pPr>
            <a:lvl2pPr marL="4572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2pPr>
            <a:lvl3pPr marL="9144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3pPr>
            <a:lvl4pPr marL="13716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4pPr>
            <a:lvl5pPr marL="18288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9pPr>
          </a:lstStyle>
          <a:p>
            <a:r>
              <a:rPr lang="zh-CN" altLang="en-US" sz="2000" b="1" dirty="0">
                <a:solidFill>
                  <a:srgbClr val="F19903"/>
                </a:solidFill>
                <a:latin typeface="微软雅黑" panose="020B0503020204020204" pitchFamily="34" charset="-122"/>
                <a:ea typeface="微软雅黑" panose="020B0503020204020204" pitchFamily="34" charset="-122"/>
              </a:rPr>
              <a:t>叶子结点层</a:t>
            </a:r>
            <a:endParaRPr lang="zh-CN" altLang="en-US" sz="2000" b="1" dirty="0">
              <a:solidFill>
                <a:srgbClr val="F19903"/>
              </a:solidFill>
              <a:latin typeface="微软雅黑" panose="020B0503020204020204" pitchFamily="34" charset="-122"/>
              <a:ea typeface="微软雅黑" panose="020B0503020204020204" pitchFamily="34" charset="-122"/>
            </a:endParaRPr>
          </a:p>
        </p:txBody>
      </p:sp>
      <p:sp>
        <p:nvSpPr>
          <p:cNvPr id="25" name="右大括号 24"/>
          <p:cNvSpPr/>
          <p:nvPr/>
        </p:nvSpPr>
        <p:spPr>
          <a:xfrm>
            <a:off x="8123023" y="3690642"/>
            <a:ext cx="214314" cy="571504"/>
          </a:xfrm>
          <a:prstGeom prst="rightBrace">
            <a:avLst/>
          </a:prstGeom>
          <a:ln w="28575">
            <a:solidFill>
              <a:srgbClr val="F1990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ctr" rtl="0" fontAlgn="base">
              <a:spcBef>
                <a:spcPct val="0"/>
              </a:spcBef>
              <a:spcAft>
                <a:spcPct val="0"/>
              </a:spcAft>
              <a:defRPr kumimoji="1" sz="2800" kern="1200">
                <a:solidFill>
                  <a:schemeClr val="tx1"/>
                </a:solidFill>
                <a:latin typeface="+mn-lt"/>
                <a:ea typeface="+mn-ea"/>
                <a:cs typeface="+mn-cs"/>
              </a:defRPr>
            </a:lvl1pPr>
            <a:lvl2pPr marL="457200" algn="ctr" rtl="0" fontAlgn="base">
              <a:spcBef>
                <a:spcPct val="0"/>
              </a:spcBef>
              <a:spcAft>
                <a:spcPct val="0"/>
              </a:spcAft>
              <a:defRPr kumimoji="1" sz="2800" kern="1200">
                <a:solidFill>
                  <a:schemeClr val="tx1"/>
                </a:solidFill>
                <a:latin typeface="+mn-lt"/>
                <a:ea typeface="+mn-ea"/>
                <a:cs typeface="+mn-cs"/>
              </a:defRPr>
            </a:lvl2pPr>
            <a:lvl3pPr marL="914400" algn="ctr" rtl="0" fontAlgn="base">
              <a:spcBef>
                <a:spcPct val="0"/>
              </a:spcBef>
              <a:spcAft>
                <a:spcPct val="0"/>
              </a:spcAft>
              <a:defRPr kumimoji="1" sz="2800" kern="1200">
                <a:solidFill>
                  <a:schemeClr val="tx1"/>
                </a:solidFill>
                <a:latin typeface="+mn-lt"/>
                <a:ea typeface="+mn-ea"/>
                <a:cs typeface="+mn-cs"/>
              </a:defRPr>
            </a:lvl3pPr>
            <a:lvl4pPr marL="1371600" algn="ctr" rtl="0" fontAlgn="base">
              <a:spcBef>
                <a:spcPct val="0"/>
              </a:spcBef>
              <a:spcAft>
                <a:spcPct val="0"/>
              </a:spcAft>
              <a:defRPr kumimoji="1" sz="2800" kern="1200">
                <a:solidFill>
                  <a:schemeClr val="tx1"/>
                </a:solidFill>
                <a:latin typeface="+mn-lt"/>
                <a:ea typeface="+mn-ea"/>
                <a:cs typeface="+mn-cs"/>
              </a:defRPr>
            </a:lvl4pPr>
            <a:lvl5pPr marL="1828800" algn="ctr" rtl="0" fontAlgn="base">
              <a:spcBef>
                <a:spcPct val="0"/>
              </a:spcBef>
              <a:spcAft>
                <a:spcPct val="0"/>
              </a:spcAft>
              <a:defRPr kumimoji="1" sz="2800" kern="1200">
                <a:solidFill>
                  <a:schemeClr val="tx1"/>
                </a:solidFill>
                <a:latin typeface="+mn-lt"/>
                <a:ea typeface="+mn-ea"/>
                <a:cs typeface="+mn-cs"/>
              </a:defRPr>
            </a:lvl5pPr>
            <a:lvl6pPr marL="2286000" algn="l" defTabSz="914400" rtl="0" eaLnBrk="1" latinLnBrk="0" hangingPunct="1">
              <a:defRPr kumimoji="1" sz="2800" kern="1200">
                <a:solidFill>
                  <a:schemeClr val="tx1"/>
                </a:solidFill>
                <a:latin typeface="+mn-lt"/>
                <a:ea typeface="+mn-ea"/>
                <a:cs typeface="+mn-cs"/>
              </a:defRPr>
            </a:lvl6pPr>
            <a:lvl7pPr marL="2743200" algn="l" defTabSz="914400" rtl="0" eaLnBrk="1" latinLnBrk="0" hangingPunct="1">
              <a:defRPr kumimoji="1" sz="2800" kern="1200">
                <a:solidFill>
                  <a:schemeClr val="tx1"/>
                </a:solidFill>
                <a:latin typeface="+mn-lt"/>
                <a:ea typeface="+mn-ea"/>
                <a:cs typeface="+mn-cs"/>
              </a:defRPr>
            </a:lvl7pPr>
            <a:lvl8pPr marL="3200400" algn="l" defTabSz="914400" rtl="0" eaLnBrk="1" latinLnBrk="0" hangingPunct="1">
              <a:defRPr kumimoji="1" sz="2800" kern="1200">
                <a:solidFill>
                  <a:schemeClr val="tx1"/>
                </a:solidFill>
                <a:latin typeface="+mn-lt"/>
                <a:ea typeface="+mn-ea"/>
                <a:cs typeface="+mn-cs"/>
              </a:defRPr>
            </a:lvl8pPr>
            <a:lvl9pPr marL="3657600" algn="l" defTabSz="914400" rtl="0" eaLnBrk="1" latinLnBrk="0" hangingPunct="1">
              <a:defRPr kumimoji="1" sz="2800" kern="1200">
                <a:solidFill>
                  <a:schemeClr val="tx1"/>
                </a:solidFill>
                <a:latin typeface="+mn-lt"/>
                <a:ea typeface="+mn-ea"/>
                <a:cs typeface="+mn-cs"/>
              </a:defRPr>
            </a:lvl9pPr>
          </a:lstStyle>
          <a:p>
            <a:pPr algn="ctr"/>
            <a:endParaRPr lang="zh-CN" altLang="en-US"/>
          </a:p>
        </p:txBody>
      </p:sp>
      <p:sp>
        <p:nvSpPr>
          <p:cNvPr id="26" name="左大括号 25"/>
          <p:cNvSpPr/>
          <p:nvPr/>
        </p:nvSpPr>
        <p:spPr>
          <a:xfrm>
            <a:off x="1907917" y="2248394"/>
            <a:ext cx="214314" cy="1728000"/>
          </a:xfrm>
          <a:prstGeom prst="leftBrace">
            <a:avLst/>
          </a:prstGeom>
          <a:ln w="28575">
            <a:solidFill>
              <a:srgbClr val="F19903"/>
            </a:solidFill>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ctr" rtl="0" fontAlgn="base">
              <a:spcBef>
                <a:spcPct val="0"/>
              </a:spcBef>
              <a:spcAft>
                <a:spcPct val="0"/>
              </a:spcAft>
              <a:defRPr kumimoji="1" sz="2800" kern="1200">
                <a:solidFill>
                  <a:schemeClr val="tx1"/>
                </a:solidFill>
                <a:latin typeface="+mn-lt"/>
                <a:ea typeface="+mn-ea"/>
                <a:cs typeface="+mn-cs"/>
              </a:defRPr>
            </a:lvl1pPr>
            <a:lvl2pPr marL="457200" algn="ctr" rtl="0" fontAlgn="base">
              <a:spcBef>
                <a:spcPct val="0"/>
              </a:spcBef>
              <a:spcAft>
                <a:spcPct val="0"/>
              </a:spcAft>
              <a:defRPr kumimoji="1" sz="2800" kern="1200">
                <a:solidFill>
                  <a:schemeClr val="tx1"/>
                </a:solidFill>
                <a:latin typeface="+mn-lt"/>
                <a:ea typeface="+mn-ea"/>
                <a:cs typeface="+mn-cs"/>
              </a:defRPr>
            </a:lvl2pPr>
            <a:lvl3pPr marL="914400" algn="ctr" rtl="0" fontAlgn="base">
              <a:spcBef>
                <a:spcPct val="0"/>
              </a:spcBef>
              <a:spcAft>
                <a:spcPct val="0"/>
              </a:spcAft>
              <a:defRPr kumimoji="1" sz="2800" kern="1200">
                <a:solidFill>
                  <a:schemeClr val="tx1"/>
                </a:solidFill>
                <a:latin typeface="+mn-lt"/>
                <a:ea typeface="+mn-ea"/>
                <a:cs typeface="+mn-cs"/>
              </a:defRPr>
            </a:lvl3pPr>
            <a:lvl4pPr marL="1371600" algn="ctr" rtl="0" fontAlgn="base">
              <a:spcBef>
                <a:spcPct val="0"/>
              </a:spcBef>
              <a:spcAft>
                <a:spcPct val="0"/>
              </a:spcAft>
              <a:defRPr kumimoji="1" sz="2800" kern="1200">
                <a:solidFill>
                  <a:schemeClr val="tx1"/>
                </a:solidFill>
                <a:latin typeface="+mn-lt"/>
                <a:ea typeface="+mn-ea"/>
                <a:cs typeface="+mn-cs"/>
              </a:defRPr>
            </a:lvl4pPr>
            <a:lvl5pPr marL="1828800" algn="ctr" rtl="0" fontAlgn="base">
              <a:spcBef>
                <a:spcPct val="0"/>
              </a:spcBef>
              <a:spcAft>
                <a:spcPct val="0"/>
              </a:spcAft>
              <a:defRPr kumimoji="1" sz="2800" kern="1200">
                <a:solidFill>
                  <a:schemeClr val="tx1"/>
                </a:solidFill>
                <a:latin typeface="+mn-lt"/>
                <a:ea typeface="+mn-ea"/>
                <a:cs typeface="+mn-cs"/>
              </a:defRPr>
            </a:lvl5pPr>
            <a:lvl6pPr marL="2286000" algn="l" defTabSz="914400" rtl="0" eaLnBrk="1" latinLnBrk="0" hangingPunct="1">
              <a:defRPr kumimoji="1" sz="2800" kern="1200">
                <a:solidFill>
                  <a:schemeClr val="tx1"/>
                </a:solidFill>
                <a:latin typeface="+mn-lt"/>
                <a:ea typeface="+mn-ea"/>
                <a:cs typeface="+mn-cs"/>
              </a:defRPr>
            </a:lvl6pPr>
            <a:lvl7pPr marL="2743200" algn="l" defTabSz="914400" rtl="0" eaLnBrk="1" latinLnBrk="0" hangingPunct="1">
              <a:defRPr kumimoji="1" sz="2800" kern="1200">
                <a:solidFill>
                  <a:schemeClr val="tx1"/>
                </a:solidFill>
                <a:latin typeface="+mn-lt"/>
                <a:ea typeface="+mn-ea"/>
                <a:cs typeface="+mn-cs"/>
              </a:defRPr>
            </a:lvl7pPr>
            <a:lvl8pPr marL="3200400" algn="l" defTabSz="914400" rtl="0" eaLnBrk="1" latinLnBrk="0" hangingPunct="1">
              <a:defRPr kumimoji="1" sz="2800" kern="1200">
                <a:solidFill>
                  <a:schemeClr val="tx1"/>
                </a:solidFill>
                <a:latin typeface="+mn-lt"/>
                <a:ea typeface="+mn-ea"/>
                <a:cs typeface="+mn-cs"/>
              </a:defRPr>
            </a:lvl8pPr>
            <a:lvl9pPr marL="3657600" algn="l" defTabSz="914400" rtl="0" eaLnBrk="1" latinLnBrk="0" hangingPunct="1">
              <a:defRPr kumimoji="1" sz="2800" kern="1200">
                <a:solidFill>
                  <a:schemeClr val="tx1"/>
                </a:solidFill>
                <a:latin typeface="+mn-lt"/>
                <a:ea typeface="+mn-ea"/>
                <a:cs typeface="+mn-cs"/>
              </a:defRPr>
            </a:lvl9pPr>
          </a:lstStyle>
          <a:p>
            <a:pPr algn="ctr"/>
            <a:endParaRPr lang="zh-CN" altLang="en-US"/>
          </a:p>
        </p:txBody>
      </p:sp>
      <p:sp>
        <p:nvSpPr>
          <p:cNvPr id="27" name="TextBox 73"/>
          <p:cNvSpPr txBox="1"/>
          <p:nvPr/>
        </p:nvSpPr>
        <p:spPr>
          <a:xfrm>
            <a:off x="1417703" y="2333320"/>
            <a:ext cx="490220" cy="1500198"/>
          </a:xfrm>
          <a:prstGeom prst="rect">
            <a:avLst/>
          </a:prstGeom>
          <a:noFill/>
        </p:spPr>
        <p:txBody>
          <a:bodyPr vert="eaVert" wrap="square" rtlCol="0">
            <a:spAutoFit/>
          </a:bodyPr>
          <a:lstStyle>
            <a:defPPr>
              <a:defRPr lang="zh-CN"/>
            </a:defPPr>
            <a:lvl1pPr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1pPr>
            <a:lvl2pPr marL="4572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2pPr>
            <a:lvl3pPr marL="9144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3pPr>
            <a:lvl4pPr marL="13716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4pPr>
            <a:lvl5pPr marL="1828800" algn="ctr" rtl="0" fontAlgn="base">
              <a:spcBef>
                <a:spcPct val="0"/>
              </a:spcBef>
              <a:spcAft>
                <a:spcPct val="0"/>
              </a:spcAft>
              <a:defRPr kumimoji="1" sz="2800" kern="1200">
                <a:solidFill>
                  <a:srgbClr val="FF0000"/>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kern="1200">
                <a:solidFill>
                  <a:srgbClr val="FF0000"/>
                </a:solidFill>
                <a:latin typeface="Times New Roman" panose="02020603050405020304" pitchFamily="18" charset="0"/>
                <a:ea typeface="宋体" panose="02010600030101010101" pitchFamily="2" charset="-122"/>
                <a:cs typeface="+mn-cs"/>
              </a:defRPr>
            </a:lvl9pPr>
          </a:lstStyle>
          <a:p>
            <a:r>
              <a:rPr lang="zh-CN" altLang="en-US" sz="2000" b="1" dirty="0">
                <a:solidFill>
                  <a:srgbClr val="F19903"/>
                </a:solidFill>
                <a:latin typeface="微软雅黑" panose="020B0503020204020204" pitchFamily="34" charset="-122"/>
                <a:ea typeface="微软雅黑" panose="020B0503020204020204" pitchFamily="34" charset="-122"/>
              </a:rPr>
              <a:t>内部结点</a:t>
            </a:r>
            <a:endParaRPr lang="zh-CN" altLang="en-US" sz="2000" b="1" dirty="0">
              <a:solidFill>
                <a:srgbClr val="F19903"/>
              </a:solidFill>
              <a:latin typeface="微软雅黑" panose="020B0503020204020204" pitchFamily="34" charset="-122"/>
              <a:ea typeface="微软雅黑" panose="020B0503020204020204" pitchFamily="34" charset="-122"/>
            </a:endParaRPr>
          </a:p>
        </p:txBody>
      </p:sp>
      <p:sp>
        <p:nvSpPr>
          <p:cNvPr id="67" name="TextBox 66"/>
          <p:cNvSpPr txBox="1"/>
          <p:nvPr/>
        </p:nvSpPr>
        <p:spPr>
          <a:xfrm>
            <a:off x="479376" y="904560"/>
            <a:ext cx="3064503" cy="52197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zh-CN" altLang="en-US" sz="2800" b="1" spc="50" dirty="0">
                <a:ln w="11430"/>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sym typeface="Wingdings" panose="05000000000000000000"/>
              </a:rPr>
              <a:t> 不成功的查找</a:t>
            </a:r>
            <a:endParaRPr lang="zh-CN" altLang="en-US" sz="2800" b="1" spc="50" dirty="0">
              <a:ln w="11430"/>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sym typeface="Wingdings" panose="05000000000000000000"/>
            </a:endParaRPr>
          </a:p>
        </p:txBody>
      </p:sp>
      <p:sp>
        <p:nvSpPr>
          <p:cNvPr id="68" name="TextBox 67"/>
          <p:cNvSpPr txBox="1"/>
          <p:nvPr/>
        </p:nvSpPr>
        <p:spPr>
          <a:xfrm>
            <a:off x="1199456" y="5405154"/>
            <a:ext cx="2494411" cy="460375"/>
          </a:xfrm>
          <a:prstGeom prst="rect">
            <a:avLst/>
          </a:prstGeom>
          <a:noFill/>
        </p:spPr>
        <p:txBody>
          <a:bodyPr wrap="square" rtlCol="0">
            <a:spAutoFit/>
          </a:bodyPr>
          <a:lstStyle/>
          <a:p>
            <a:pPr algn="l"/>
            <a:r>
              <a:rPr lang="zh-CN" altLang="en-US" sz="24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查找关键字</a:t>
            </a:r>
            <a:r>
              <a:rPr lang="en-US" altLang="zh-CN" sz="2400" b="1" dirty="0">
                <a:latin typeface="微软雅黑" panose="020B0503020204020204" pitchFamily="34" charset="-122"/>
                <a:ea typeface="微软雅黑" panose="020B0503020204020204" pitchFamily="34" charset="-122"/>
                <a:cs typeface="Consolas" panose="020B0609020204030204" pitchFamily="49" charset="0"/>
              </a:rPr>
              <a:t>8</a:t>
            </a:r>
            <a:endParaRPr lang="zh-CN" altLang="en-US" sz="2400" b="1" dirty="0">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76" name="直接箭头连接符 75"/>
          <p:cNvCxnSpPr/>
          <p:nvPr/>
        </p:nvCxnSpPr>
        <p:spPr>
          <a:xfrm rot="10800000" flipV="1">
            <a:off x="3908181" y="2476196"/>
            <a:ext cx="928694" cy="35719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14" idx="3"/>
          </p:cNvCxnSpPr>
          <p:nvPr/>
        </p:nvCxnSpPr>
        <p:spPr>
          <a:xfrm>
            <a:off x="4058233" y="3112232"/>
            <a:ext cx="707204" cy="57841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rot="16200000" flipH="1">
            <a:off x="4482858" y="4179555"/>
            <a:ext cx="40632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3908181" y="5405154"/>
            <a:ext cx="1643074" cy="460375"/>
          </a:xfrm>
          <a:prstGeom prst="rect">
            <a:avLst/>
          </a:prstGeom>
          <a:noFill/>
        </p:spPr>
        <p:txBody>
          <a:bodyPr wrap="squar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查找失败</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798113" y="1032137"/>
            <a:ext cx="3602499" cy="36024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grpId="0" nodeType="clickEffect">
                                  <p:stCondLst>
                                    <p:cond delay="0"/>
                                  </p:stCondLst>
                                  <p:childTnLst>
                                    <p:animEffect transition="out" filter="fade">
                                      <p:cBhvr>
                                        <p:cTn id="10" dur="500" tmFilter="0, 0; .2, .5; .8, .5; 1, 0"/>
                                        <p:tgtEl>
                                          <p:spTgt spid="7"/>
                                        </p:tgtEl>
                                      </p:cBhvr>
                                    </p:animEffect>
                                    <p:animScale>
                                      <p:cBhvr>
                                        <p:cTn id="11" dur="250" autoRev="1" fill="hold"/>
                                        <p:tgtEl>
                                          <p:spTgt spid="7"/>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nodeType="click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strips(downLeft)">
                                      <p:cBhvr>
                                        <p:cTn id="16" dur="1000"/>
                                        <p:tgtEl>
                                          <p:spTgt spid="76"/>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mph" presetSubtype="0" fill="hold" grpId="0" nodeType="clickEffect">
                                  <p:stCondLst>
                                    <p:cond delay="0"/>
                                  </p:stCondLst>
                                  <p:childTnLst>
                                    <p:animEffect transition="out" filter="fade">
                                      <p:cBhvr>
                                        <p:cTn id="20" dur="500" tmFilter="0, 0; .2, .5; .8, .5; 1, 0"/>
                                        <p:tgtEl>
                                          <p:spTgt spid="14"/>
                                        </p:tgtEl>
                                      </p:cBhvr>
                                    </p:animEffect>
                                    <p:animScale>
                                      <p:cBhvr>
                                        <p:cTn id="21" dur="250" autoRev="1" fill="hold"/>
                                        <p:tgtEl>
                                          <p:spTgt spid="14"/>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nodeType="click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strips(downRight)">
                                      <p:cBhvr>
                                        <p:cTn id="26" dur="1000"/>
                                        <p:tgtEl>
                                          <p:spTgt spid="78"/>
                                        </p:tgtEl>
                                      </p:cBhvr>
                                    </p:animEffect>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grpId="0" nodeType="clickEffect">
                                  <p:stCondLst>
                                    <p:cond delay="0"/>
                                  </p:stCondLst>
                                  <p:childTnLst>
                                    <p:animEffect transition="out" filter="fade">
                                      <p:cBhvr>
                                        <p:cTn id="30" dur="500" tmFilter="0, 0; .2, .5; .8, .5; 1, 0"/>
                                        <p:tgtEl>
                                          <p:spTgt spid="10"/>
                                        </p:tgtEl>
                                      </p:cBhvr>
                                    </p:animEffect>
                                    <p:animScale>
                                      <p:cBhvr>
                                        <p:cTn id="31" dur="250" autoRev="1" fill="hold"/>
                                        <p:tgtEl>
                                          <p:spTgt spid="10"/>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18" presetClass="entr" presetSubtype="12" fill="hold" nodeType="click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strips(downLeft)">
                                      <p:cBhvr>
                                        <p:cTn id="36" dur="1000"/>
                                        <p:tgtEl>
                                          <p:spTgt spid="8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4" grpId="0" animBg="1"/>
      <p:bldP spid="68" grpId="0"/>
    </p:bldLst>
  </p:timing>
</p:sld>
</file>

<file path=ppt/tags/tag1.xml><?xml version="1.0" encoding="utf-8"?>
<p:tagLst xmlns:p="http://schemas.openxmlformats.org/presentationml/2006/main">
  <p:tag name="COMMONDATA" val="eyJoZGlkIjoiMDY2MjQwNzI0OTM0YTU2NzllMzQyZjJkMjRkOWNhZjQifQ=="/>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15497</Words>
  <Application>WPS 演示</Application>
  <PresentationFormat>宽屏</PresentationFormat>
  <Paragraphs>4086</Paragraphs>
  <Slides>133</Slides>
  <Notes>56</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133</vt:i4>
      </vt:variant>
    </vt:vector>
  </HeadingPairs>
  <TitlesOfParts>
    <vt:vector size="160" baseType="lpstr">
      <vt:lpstr>Arial</vt:lpstr>
      <vt:lpstr>宋体</vt:lpstr>
      <vt:lpstr>Wingdings</vt:lpstr>
      <vt:lpstr>微软雅黑 Light</vt:lpstr>
      <vt:lpstr>Times New Roman</vt:lpstr>
      <vt:lpstr>思源黑体 CN Heavy</vt:lpstr>
      <vt:lpstr>黑体</vt:lpstr>
      <vt:lpstr>Wingdings 2</vt:lpstr>
      <vt:lpstr>Consolas</vt:lpstr>
      <vt:lpstr>仿宋</vt:lpstr>
      <vt:lpstr>微软雅黑</vt:lpstr>
      <vt:lpstr>楷体</vt:lpstr>
      <vt:lpstr>Wingdings</vt:lpstr>
      <vt:lpstr>华文中宋</vt:lpstr>
      <vt:lpstr>方正启体简体</vt:lpstr>
      <vt:lpstr>Calibri</vt:lpstr>
      <vt:lpstr>Wingdings</vt:lpstr>
      <vt:lpstr>Calibri Light</vt:lpstr>
      <vt:lpstr>等线 Light</vt:lpstr>
      <vt:lpstr>等线</vt:lpstr>
      <vt:lpstr>Arial Unicode MS</vt:lpstr>
      <vt:lpstr>思源黑体 CN Light</vt:lpstr>
      <vt:lpstr>楷体_GB2312</vt:lpstr>
      <vt:lpstr>新宋体</vt:lpstr>
      <vt:lpstr>Symbol</vt:lpstr>
      <vt:lpstr>方正细珊瑚简体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lcb; wbh</dc:creator>
  <cp:lastModifiedBy>CC</cp:lastModifiedBy>
  <cp:revision>882</cp:revision>
  <dcterms:created xsi:type="dcterms:W3CDTF">2004-04-11T01:33:00Z</dcterms:created>
  <dcterms:modified xsi:type="dcterms:W3CDTF">2022-06-24T13:34:14Z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329FF6B2D85F47479F8DEDEA2DC8BC31</vt:lpwstr>
  </property>
  <property fmtid="{D5CDD505-2E9C-101B-9397-08002B2CF9AE}" pid="3" name="KSOProductBuildVer">
    <vt:lpwstr>2052-11.1.0.11830</vt:lpwstr>
  </property>
</Properties>
</file>